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_rels/.rels" ContentType="application/vnd.openxmlformats-package.relationships+xml"/>
  <Override PartName="/ppt/slides/_rels/slide20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3.xml.rels" ContentType="application/vnd.openxmlformats-package.relationships+xml"/>
  <Override PartName="/ppt/slides/_rels/slide8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harts/chart1.xml" ContentType="application/vnd.openxmlformats-officedocument.drawingml.chart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_rels/presentation.xml.rels" ContentType="application/vnd.openxmlformats-package.relationships+xml"/>
  <Override PartName="/ppt/media/image40.png" ContentType="image/png"/>
  <Override PartName="/ppt/media/image35.png" ContentType="image/png"/>
  <Override PartName="/ppt/media/image34.png" ContentType="image/png"/>
  <Override PartName="/ppt/media/image33.png" ContentType="image/png"/>
  <Override PartName="/ppt/media/image32.png" ContentType="image/png"/>
  <Override PartName="/ppt/media/image31.png" ContentType="image/png"/>
  <Override PartName="/ppt/media/image30.png" ContentType="image/png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37.png" ContentType="image/png"/>
  <Override PartName="/ppt/media/image2.png" ContentType="image/png"/>
  <Override PartName="/ppt/media/image7.png" ContentType="image/png"/>
  <Override PartName="/ppt/media/image22.png" ContentType="image/png"/>
  <Override PartName="/ppt/media/image36.png" ContentType="image/png"/>
  <Override PartName="/ppt/media/image1.png" ContentType="image/png"/>
  <Override PartName="/ppt/media/image6.png" ContentType="image/png"/>
  <Override PartName="/ppt/media/image21.png" ContentType="image/png"/>
  <Override PartName="/ppt/media/image38.png" ContentType="image/png"/>
  <Override PartName="/ppt/media/image3.png" ContentType="image/png"/>
  <Override PartName="/ppt/media/image8.png" ContentType="image/png"/>
  <Override PartName="/ppt/media/image23.png" ContentType="image/png"/>
  <Override PartName="/ppt/media/image39.png" ContentType="image/png"/>
  <Override PartName="/ppt/media/image4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5.png" ContentType="image/png"/>
  <Override PartName="/ppt/media/image20.png" ContentType="image/png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0077450" cy="75628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MIG_D30</c:v>
                </c:pt>
              </c:strCache>
            </c:strRef>
          </c:tx>
          <c:spPr>
            <a:solidFill>
              <a:srgbClr val="004586"/>
            </a:solidFill>
            <a:ln w="28800">
              <a:solidFill>
                <a:srgbClr val="004586"/>
              </a:solidFill>
              <a:round/>
            </a:ln>
          </c:spPr>
          <c:marker>
            <c:symbol val="none"/>
          </c:marker>
          <c:dLbls>
            <c:numFmt formatCode="General" sourceLinked="1"/>
            <c:txPr>
              <a:bodyPr/>
              <a:lstStyle/>
              <a:p>
                <a:pPr>
                  <a:defRPr b="0" lang="es-UY" sz="1000" spc="-1" strike="noStrike"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0"/>
          </c:dLbls>
          <c:cat>
            <c:strRef>
              <c:f>categories</c:f>
              <c:strCache>
                <c:ptCount val="3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  <c:pt idx="20">
                  <c:v>2036</c:v>
                </c:pt>
                <c:pt idx="21">
                  <c:v>2037</c:v>
                </c:pt>
                <c:pt idx="22">
                  <c:v>2038</c:v>
                </c:pt>
                <c:pt idx="23">
                  <c:v>2039</c:v>
                </c:pt>
                <c:pt idx="24">
                  <c:v>2040</c:v>
                </c:pt>
                <c:pt idx="25">
                  <c:v>2041</c:v>
                </c:pt>
                <c:pt idx="26">
                  <c:v>2042</c:v>
                </c:pt>
                <c:pt idx="27">
                  <c:v>2043</c:v>
                </c:pt>
                <c:pt idx="28">
                  <c:v>2044</c:v>
                </c:pt>
                <c:pt idx="29">
                  <c:v>2045</c:v>
                </c:pt>
                <c:pt idx="30">
                  <c:v>2046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1"/>
                <c:pt idx="0">
                  <c:v>121.184306680172</c:v>
                </c:pt>
                <c:pt idx="1">
                  <c:v>148.940434286686</c:v>
                </c:pt>
                <c:pt idx="2">
                  <c:v>153.514218510258</c:v>
                </c:pt>
                <c:pt idx="3">
                  <c:v>168.724123738812</c:v>
                </c:pt>
                <c:pt idx="4">
                  <c:v>153.505200540909</c:v>
                </c:pt>
                <c:pt idx="5">
                  <c:v>173.270902991221</c:v>
                </c:pt>
                <c:pt idx="6">
                  <c:v>180.007043628269</c:v>
                </c:pt>
                <c:pt idx="7">
                  <c:v>177.917448799094</c:v>
                </c:pt>
                <c:pt idx="8">
                  <c:v>169.099653614087</c:v>
                </c:pt>
                <c:pt idx="9">
                  <c:v>187.305988716375</c:v>
                </c:pt>
                <c:pt idx="10">
                  <c:v>194.785286591366</c:v>
                </c:pt>
                <c:pt idx="11">
                  <c:v>206.722336707872</c:v>
                </c:pt>
                <c:pt idx="12">
                  <c:v>231.425840233417</c:v>
                </c:pt>
                <c:pt idx="13">
                  <c:v>239.317745961163</c:v>
                </c:pt>
                <c:pt idx="14">
                  <c:v>236.156033824211</c:v>
                </c:pt>
                <c:pt idx="15">
                  <c:v>255.197809766548</c:v>
                </c:pt>
                <c:pt idx="16">
                  <c:v>248.255517267353</c:v>
                </c:pt>
                <c:pt idx="17">
                  <c:v>249.526223020598</c:v>
                </c:pt>
                <c:pt idx="18">
                  <c:v>255.865642344962</c:v>
                </c:pt>
                <c:pt idx="19">
                  <c:v>268.855867354494</c:v>
                </c:pt>
                <c:pt idx="20">
                  <c:v>300.15060982423</c:v>
                </c:pt>
                <c:pt idx="21">
                  <c:v>271.21657890979</c:v>
                </c:pt>
                <c:pt idx="22">
                  <c:v>316.681032471705</c:v>
                </c:pt>
                <c:pt idx="23">
                  <c:v>328.150136439462</c:v>
                </c:pt>
                <c:pt idx="24">
                  <c:v>327.463855289389</c:v>
                </c:pt>
                <c:pt idx="25">
                  <c:v>316.27266733493</c:v>
                </c:pt>
                <c:pt idx="26">
                  <c:v>367.250728766489</c:v>
                </c:pt>
                <c:pt idx="27">
                  <c:v>331.442975595798</c:v>
                </c:pt>
                <c:pt idx="28">
                  <c:v>300.377785400828</c:v>
                </c:pt>
                <c:pt idx="29">
                  <c:v>344.566220785905</c:v>
                </c:pt>
                <c:pt idx="30">
                  <c:v>391.332553941888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MIG_D60</c:v>
                </c:pt>
              </c:strCache>
            </c:strRef>
          </c:tx>
          <c:spPr>
            <a:solidFill>
              <a:srgbClr val="ff420e"/>
            </a:solidFill>
            <a:ln w="28800">
              <a:solidFill>
                <a:srgbClr val="ff420e"/>
              </a:solidFill>
              <a:round/>
            </a:ln>
          </c:spPr>
          <c:marker>
            <c:symbol val="none"/>
          </c:marker>
          <c:dLbls>
            <c:numFmt formatCode="General" sourceLinked="1"/>
            <c:txPr>
              <a:bodyPr/>
              <a:lstStyle/>
              <a:p>
                <a:pPr>
                  <a:defRPr b="0" lang="es-UY" sz="1000" spc="-1" strike="noStrike"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0"/>
          </c:dLbls>
          <c:cat>
            <c:strRef>
              <c:f>categories</c:f>
              <c:strCache>
                <c:ptCount val="3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  <c:pt idx="20">
                  <c:v>2036</c:v>
                </c:pt>
                <c:pt idx="21">
                  <c:v>2037</c:v>
                </c:pt>
                <c:pt idx="22">
                  <c:v>2038</c:v>
                </c:pt>
                <c:pt idx="23">
                  <c:v>2039</c:v>
                </c:pt>
                <c:pt idx="24">
                  <c:v>2040</c:v>
                </c:pt>
                <c:pt idx="25">
                  <c:v>2041</c:v>
                </c:pt>
                <c:pt idx="26">
                  <c:v>2042</c:v>
                </c:pt>
                <c:pt idx="27">
                  <c:v>2043</c:v>
                </c:pt>
                <c:pt idx="28">
                  <c:v>2044</c:v>
                </c:pt>
                <c:pt idx="29">
                  <c:v>2045</c:v>
                </c:pt>
                <c:pt idx="30">
                  <c:v>2046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1"/>
                <c:pt idx="0">
                  <c:v>90.9285977153285</c:v>
                </c:pt>
                <c:pt idx="1">
                  <c:v>104.475362473375</c:v>
                </c:pt>
                <c:pt idx="2">
                  <c:v>105.91224915677</c:v>
                </c:pt>
                <c:pt idx="3">
                  <c:v>124.871197246154</c:v>
                </c:pt>
                <c:pt idx="4">
                  <c:v>109.270844474806</c:v>
                </c:pt>
                <c:pt idx="5">
                  <c:v>124.836256356802</c:v>
                </c:pt>
                <c:pt idx="6">
                  <c:v>133.486482649727</c:v>
                </c:pt>
                <c:pt idx="7">
                  <c:v>131.035555774913</c:v>
                </c:pt>
                <c:pt idx="8">
                  <c:v>125.720577590834</c:v>
                </c:pt>
                <c:pt idx="9">
                  <c:v>143.348065020319</c:v>
                </c:pt>
                <c:pt idx="10">
                  <c:v>150.8063072264</c:v>
                </c:pt>
                <c:pt idx="11">
                  <c:v>168.458522981602</c:v>
                </c:pt>
                <c:pt idx="12">
                  <c:v>189.0740585768</c:v>
                </c:pt>
                <c:pt idx="13">
                  <c:v>196.156628107258</c:v>
                </c:pt>
                <c:pt idx="14">
                  <c:v>191.490063007833</c:v>
                </c:pt>
                <c:pt idx="15">
                  <c:v>213.82567920218</c:v>
                </c:pt>
                <c:pt idx="16">
                  <c:v>204.916392846548</c:v>
                </c:pt>
                <c:pt idx="17">
                  <c:v>211.612195728099</c:v>
                </c:pt>
                <c:pt idx="18">
                  <c:v>216.349153355584</c:v>
                </c:pt>
                <c:pt idx="19">
                  <c:v>224.751996978027</c:v>
                </c:pt>
                <c:pt idx="20">
                  <c:v>261.645366140856</c:v>
                </c:pt>
                <c:pt idx="21">
                  <c:v>236.567331634907</c:v>
                </c:pt>
                <c:pt idx="22">
                  <c:v>282.912074480155</c:v>
                </c:pt>
                <c:pt idx="23">
                  <c:v>291.332592928487</c:v>
                </c:pt>
                <c:pt idx="24">
                  <c:v>280.953198280435</c:v>
                </c:pt>
                <c:pt idx="25">
                  <c:v>280.890405833596</c:v>
                </c:pt>
                <c:pt idx="26">
                  <c:v>325.866796059719</c:v>
                </c:pt>
                <c:pt idx="27">
                  <c:v>293.467977735405</c:v>
                </c:pt>
                <c:pt idx="28">
                  <c:v>265.757782361664</c:v>
                </c:pt>
                <c:pt idx="29">
                  <c:v>310.006901000574</c:v>
                </c:pt>
                <c:pt idx="30">
                  <c:v>355.42753377658</c:v>
                </c:pt>
              </c:numCache>
            </c:numRef>
          </c:val>
          <c:smooth val="0"/>
        </c:ser>
        <c:hiLowLines>
          <c:spPr>
            <a:ln>
              <a:noFill/>
            </a:ln>
          </c:spPr>
        </c:hiLowLines>
        <c:marker val="0"/>
        <c:axId val="35613430"/>
        <c:axId val="44041969"/>
      </c:lineChart>
      <c:catAx>
        <c:axId val="3561343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b="0" lang="es-UY" sz="1400" spc="-1" strike="noStrike">
                <a:latin typeface="Arial"/>
              </a:defRPr>
            </a:pPr>
          </a:p>
        </c:txPr>
        <c:crossAx val="44041969"/>
        <c:crosses val="autoZero"/>
        <c:auto val="1"/>
        <c:lblAlgn val="ctr"/>
        <c:lblOffset val="100"/>
      </c:catAx>
      <c:valAx>
        <c:axId val="44041969"/>
        <c:scaling>
          <c:orientation val="minMax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title>
          <c:tx>
            <c:rich>
              <a:bodyPr rot="-5400000"/>
              <a:lstStyle/>
              <a:p>
                <a:pPr>
                  <a:defRPr b="0" lang="es-UY" sz="1400" spc="-1" strike="noStrike">
                    <a:latin typeface="Arial"/>
                  </a:defRPr>
                </a:pPr>
                <a:r>
                  <a:rPr b="0" lang="es-UY" sz="1400" spc="-1" strike="noStrike">
                    <a:latin typeface="Arial"/>
                  </a:rPr>
                  <a:t>MUSD/año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b="0" lang="es-UY" sz="1400" spc="-1" strike="noStrike">
                <a:latin typeface="Arial"/>
              </a:defRPr>
            </a:pPr>
          </a:p>
        </c:txPr>
        <c:crossAx val="35613430"/>
        <c:crossesAt val="1"/>
        <c:crossBetween val="midCat"/>
      </c:valAx>
      <c:spPr>
        <a:noFill/>
        <a:ln>
          <a:solidFill>
            <a:srgbClr val="b3b3b3"/>
          </a:solidFill>
        </a:ln>
      </c:spPr>
    </c:plotArea>
    <c:legend>
      <c:layout>
        <c:manualLayout>
          <c:xMode val="edge"/>
          <c:yMode val="edge"/>
          <c:x val="0.678416347381865"/>
          <c:y val="0.609119020988223"/>
          <c:w val="0.151688024181532"/>
          <c:h val="0.106987761547572"/>
        </c:manualLayout>
      </c:layout>
      <c:spPr>
        <a:noFill/>
        <a:ln>
          <a:noFill/>
        </a:ln>
      </c:spPr>
      <c:txPr>
        <a:bodyPr/>
        <a:lstStyle/>
        <a:p>
          <a:pPr>
            <a:defRPr b="0" lang="es-UY" sz="1400" spc="-1" strike="noStrike">
              <a:latin typeface="Arial"/>
            </a:defRPr>
          </a:pPr>
        </a:p>
      </c:txPr>
    </c:legend>
    <c:plotVisOnly val="1"/>
    <c:dispBlanksAs val="gap"/>
  </c:chart>
  <c:spPr>
    <a:solidFill>
      <a:srgbClr val="ffffff"/>
    </a:solidFill>
    <a:ln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91600" y="359640"/>
            <a:ext cx="8599320" cy="9003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en-US" sz="3200" spc="-1" strike="noStrike">
              <a:solidFill>
                <a:srgbClr val="0072b5"/>
              </a:solidFill>
              <a:latin typeface="Source Sans Pro Black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59280" y="1536480"/>
            <a:ext cx="9177120" cy="244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59280" y="4213440"/>
            <a:ext cx="9177120" cy="244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291600" y="359640"/>
            <a:ext cx="8599320" cy="9003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en-US" sz="3200" spc="-1" strike="noStrike">
              <a:solidFill>
                <a:srgbClr val="0072b5"/>
              </a:solidFill>
              <a:latin typeface="Source Sans Pro Black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59280" y="1536480"/>
            <a:ext cx="4478400" cy="244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61960" y="1536480"/>
            <a:ext cx="4478400" cy="244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59280" y="4213440"/>
            <a:ext cx="4478400" cy="244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61960" y="4213440"/>
            <a:ext cx="4478400" cy="244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91600" y="359640"/>
            <a:ext cx="8599320" cy="9003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en-US" sz="3200" spc="-1" strike="noStrike">
              <a:solidFill>
                <a:srgbClr val="0072b5"/>
              </a:solidFill>
              <a:latin typeface="Source Sans Pro Black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59280" y="1536480"/>
            <a:ext cx="2954880" cy="244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462120" y="1536480"/>
            <a:ext cx="2954880" cy="244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565320" y="1536480"/>
            <a:ext cx="2954880" cy="244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359280" y="4213440"/>
            <a:ext cx="2954880" cy="244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462120" y="4213440"/>
            <a:ext cx="2954880" cy="244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565320" y="4213440"/>
            <a:ext cx="2954880" cy="244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91600" y="359640"/>
            <a:ext cx="8599320" cy="9003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en-US" sz="3200" spc="-1" strike="noStrike">
              <a:solidFill>
                <a:srgbClr val="0072b5"/>
              </a:solidFill>
              <a:latin typeface="Source Sans Pro Black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359280" y="1536480"/>
            <a:ext cx="9177120" cy="5124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600" spc="-1" strike="noStrike">
              <a:solidFill>
                <a:srgbClr val="1c1c1c"/>
              </a:solidFill>
              <a:latin typeface="Source Sans Pro Light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291600" y="359640"/>
            <a:ext cx="8599320" cy="9003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en-US" sz="3200" spc="-1" strike="noStrike">
              <a:solidFill>
                <a:srgbClr val="0072b5"/>
              </a:solidFill>
              <a:latin typeface="Source Sans Pro Black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359280" y="1536480"/>
            <a:ext cx="9177120" cy="512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91600" y="359640"/>
            <a:ext cx="8599320" cy="9003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en-US" sz="3200" spc="-1" strike="noStrike">
              <a:solidFill>
                <a:srgbClr val="0072b5"/>
              </a:solidFill>
              <a:latin typeface="Source Sans Pro Black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359280" y="1536480"/>
            <a:ext cx="4478400" cy="512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61960" y="1536480"/>
            <a:ext cx="4478400" cy="512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291600" y="359640"/>
            <a:ext cx="8599320" cy="9003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en-US" sz="3200" spc="-1" strike="noStrike">
              <a:solidFill>
                <a:srgbClr val="0072b5"/>
              </a:solidFill>
              <a:latin typeface="Source Sans Pro Black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291600" y="359640"/>
            <a:ext cx="8599320" cy="4174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600" spc="-1" strike="noStrike">
              <a:solidFill>
                <a:srgbClr val="1c1c1c"/>
              </a:solidFill>
              <a:latin typeface="Source Sans Pro Light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291600" y="359640"/>
            <a:ext cx="8599320" cy="9003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en-US" sz="3200" spc="-1" strike="noStrike">
              <a:solidFill>
                <a:srgbClr val="0072b5"/>
              </a:solidFill>
              <a:latin typeface="Source Sans Pro Black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59280" y="1536480"/>
            <a:ext cx="4478400" cy="244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61960" y="1536480"/>
            <a:ext cx="4478400" cy="512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359280" y="4213440"/>
            <a:ext cx="4478400" cy="244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91600" y="359640"/>
            <a:ext cx="8599320" cy="9003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en-US" sz="3200" spc="-1" strike="noStrike">
              <a:solidFill>
                <a:srgbClr val="0072b5"/>
              </a:solidFill>
              <a:latin typeface="Source Sans Pro Black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59280" y="1536480"/>
            <a:ext cx="9177120" cy="5124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600" spc="-1" strike="noStrike">
              <a:solidFill>
                <a:srgbClr val="1c1c1c"/>
              </a:solidFill>
              <a:latin typeface="Source Sans Pro Light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291600" y="359640"/>
            <a:ext cx="8599320" cy="9003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en-US" sz="3200" spc="-1" strike="noStrike">
              <a:solidFill>
                <a:srgbClr val="0072b5"/>
              </a:solidFill>
              <a:latin typeface="Source Sans Pro Black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59280" y="1536480"/>
            <a:ext cx="4478400" cy="512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61960" y="1536480"/>
            <a:ext cx="4478400" cy="244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61960" y="4213440"/>
            <a:ext cx="4478400" cy="244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291600" y="359640"/>
            <a:ext cx="8599320" cy="9003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en-US" sz="3200" spc="-1" strike="noStrike">
              <a:solidFill>
                <a:srgbClr val="0072b5"/>
              </a:solidFill>
              <a:latin typeface="Source Sans Pro Black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359280" y="1536480"/>
            <a:ext cx="4478400" cy="244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61960" y="1536480"/>
            <a:ext cx="4478400" cy="244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359280" y="4213440"/>
            <a:ext cx="9177120" cy="244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291600" y="359640"/>
            <a:ext cx="8599320" cy="9003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en-US" sz="3200" spc="-1" strike="noStrike">
              <a:solidFill>
                <a:srgbClr val="0072b5"/>
              </a:solidFill>
              <a:latin typeface="Source Sans Pro Black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59280" y="1536480"/>
            <a:ext cx="9177120" cy="244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59280" y="4213440"/>
            <a:ext cx="9177120" cy="244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291600" y="359640"/>
            <a:ext cx="8599320" cy="9003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en-US" sz="3200" spc="-1" strike="noStrike">
              <a:solidFill>
                <a:srgbClr val="0072b5"/>
              </a:solidFill>
              <a:latin typeface="Source Sans Pro Black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359280" y="1536480"/>
            <a:ext cx="4478400" cy="244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061960" y="1536480"/>
            <a:ext cx="4478400" cy="244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359280" y="4213440"/>
            <a:ext cx="4478400" cy="244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5061960" y="4213440"/>
            <a:ext cx="4478400" cy="244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291600" y="359640"/>
            <a:ext cx="8599320" cy="9003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en-US" sz="3200" spc="-1" strike="noStrike">
              <a:solidFill>
                <a:srgbClr val="0072b5"/>
              </a:solidFill>
              <a:latin typeface="Source Sans Pro Black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359280" y="1536480"/>
            <a:ext cx="2954880" cy="244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462120" y="1536480"/>
            <a:ext cx="2954880" cy="244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565320" y="1536480"/>
            <a:ext cx="2954880" cy="244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359280" y="4213440"/>
            <a:ext cx="2954880" cy="244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3462120" y="4213440"/>
            <a:ext cx="2954880" cy="244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6565320" y="4213440"/>
            <a:ext cx="2954880" cy="244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91600" y="359640"/>
            <a:ext cx="8599320" cy="9003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en-US" sz="3200" spc="-1" strike="noStrike">
              <a:solidFill>
                <a:srgbClr val="0072b5"/>
              </a:solidFill>
              <a:latin typeface="Source Sans Pro Black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59280" y="1536480"/>
            <a:ext cx="9177120" cy="512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91600" y="359640"/>
            <a:ext cx="8599320" cy="9003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en-US" sz="3200" spc="-1" strike="noStrike">
              <a:solidFill>
                <a:srgbClr val="0072b5"/>
              </a:solidFill>
              <a:latin typeface="Source Sans Pro Blac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59280" y="1536480"/>
            <a:ext cx="4478400" cy="512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61960" y="1536480"/>
            <a:ext cx="4478400" cy="512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91600" y="359640"/>
            <a:ext cx="8599320" cy="9003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en-US" sz="3200" spc="-1" strike="noStrike">
              <a:solidFill>
                <a:srgbClr val="0072b5"/>
              </a:solidFill>
              <a:latin typeface="Source Sans Pro Black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291600" y="359640"/>
            <a:ext cx="8599320" cy="4174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600" spc="-1" strike="noStrike">
              <a:solidFill>
                <a:srgbClr val="1c1c1c"/>
              </a:solidFill>
              <a:latin typeface="Source Sans Pro Light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91600" y="359640"/>
            <a:ext cx="8599320" cy="9003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en-US" sz="3200" spc="-1" strike="noStrike">
              <a:solidFill>
                <a:srgbClr val="0072b5"/>
              </a:solidFill>
              <a:latin typeface="Source Sans Pro Black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59280" y="1536480"/>
            <a:ext cx="4478400" cy="244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61960" y="1536480"/>
            <a:ext cx="4478400" cy="512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9280" y="4213440"/>
            <a:ext cx="4478400" cy="244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91600" y="359640"/>
            <a:ext cx="8599320" cy="9003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en-US" sz="3200" spc="-1" strike="noStrike">
              <a:solidFill>
                <a:srgbClr val="0072b5"/>
              </a:solidFill>
              <a:latin typeface="Source Sans Pro Black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59280" y="1536480"/>
            <a:ext cx="4478400" cy="512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1960" y="1536480"/>
            <a:ext cx="4478400" cy="244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61960" y="4213440"/>
            <a:ext cx="4478400" cy="244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91600" y="359640"/>
            <a:ext cx="8599320" cy="9003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en-US" sz="3200" spc="-1" strike="noStrike">
              <a:solidFill>
                <a:srgbClr val="0072b5"/>
              </a:solidFill>
              <a:latin typeface="Source Sans Pro Black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59280" y="1536480"/>
            <a:ext cx="4478400" cy="244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1960" y="1536480"/>
            <a:ext cx="4478400" cy="244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59280" y="4213440"/>
            <a:ext cx="9177120" cy="244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276480" y="4605120"/>
            <a:ext cx="9357120" cy="9003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1" lang="en-US" sz="3200" spc="-1" strike="noStrike">
                <a:latin typeface="Source Sans Pro Black"/>
              </a:rPr>
              <a:t>Pulse para editar el formato del texto de título</a:t>
            </a:r>
            <a:endParaRPr b="1" lang="en-US" sz="3200" spc="-1" strike="noStrike">
              <a:latin typeface="Source Sans Pro Black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39640" y="6156720"/>
            <a:ext cx="9177120" cy="1045080"/>
          </a:xfrm>
          <a:prstGeom prst="rect">
            <a:avLst/>
          </a:prstGeom>
        </p:spPr>
        <p:txBody>
          <a:bodyPr lIns="0" rIns="0" tIns="0" bIns="0">
            <a:normAutofit fontScale="21000"/>
          </a:bodyPr>
          <a:p>
            <a:pPr>
              <a:spcAft>
                <a:spcPts val="1142"/>
              </a:spcAft>
            </a:pPr>
            <a:r>
              <a:rPr b="1" lang="en-US" sz="2600" spc="-1" strike="noStrike">
                <a:solidFill>
                  <a:srgbClr val="1c1c1c"/>
                </a:solidFill>
                <a:latin typeface="Source Sans Pro Semibold"/>
              </a:rPr>
              <a:t>Pulse para editar el formato de esquema del texto</a:t>
            </a:r>
            <a:endParaRPr b="1" lang="en-US" sz="2600" spc="-1" strike="noStrike">
              <a:solidFill>
                <a:srgbClr val="1c1c1c"/>
              </a:solidFill>
              <a:latin typeface="Source Sans Pro Semibold"/>
            </a:endParaRPr>
          </a:p>
          <a:p>
            <a:pPr lvl="1" marL="288000">
              <a:spcAft>
                <a:spcPts val="1123"/>
              </a:spcAft>
            </a:pPr>
            <a:r>
              <a:rPr b="0" lang="en-US" sz="2200" spc="-1" strike="noStrike">
                <a:solidFill>
                  <a:srgbClr val="1c1c1c"/>
                </a:solidFill>
                <a:latin typeface="Source Sans Pro Light"/>
              </a:rPr>
              <a:t>Segundo nivel del esquema</a:t>
            </a:r>
            <a:endParaRPr b="0" lang="en-US" sz="2200" spc="-1" strike="noStrike">
              <a:solidFill>
                <a:srgbClr val="1c1c1c"/>
              </a:solidFill>
              <a:latin typeface="Source Sans Pro Light"/>
            </a:endParaRPr>
          </a:p>
          <a:p>
            <a:pPr lvl="2" marL="576000">
              <a:spcAft>
                <a:spcPts val="850"/>
              </a:spcAft>
            </a:pPr>
            <a:r>
              <a:rPr b="0" lang="en-US" sz="1800" spc="-1" strike="noStrike">
                <a:solidFill>
                  <a:srgbClr val="1c1c1c"/>
                </a:solidFill>
                <a:latin typeface="Source Sans Pro Light"/>
              </a:rPr>
              <a:t>Tercer nivel del esquema</a:t>
            </a:r>
            <a:endParaRPr b="0" lang="en-US" sz="1800" spc="-1" strike="noStrike">
              <a:solidFill>
                <a:srgbClr val="1c1c1c"/>
              </a:solidFill>
              <a:latin typeface="Source Sans Pro Light"/>
            </a:endParaRPr>
          </a:p>
          <a:p>
            <a:pPr lvl="3" marL="864000">
              <a:spcAft>
                <a:spcPts val="567"/>
              </a:spcAft>
            </a:pPr>
            <a:r>
              <a:rPr b="0" lang="en-US" sz="1600" spc="-1" strike="noStrike">
                <a:solidFill>
                  <a:srgbClr val="1c1c1c"/>
                </a:solidFill>
                <a:latin typeface="Source Sans Pro Light"/>
              </a:rPr>
              <a:t>Cuarto nivel del esquema</a:t>
            </a:r>
            <a:endParaRPr b="0" lang="en-US" sz="1600" spc="-1" strike="noStrike">
              <a:solidFill>
                <a:srgbClr val="1c1c1c"/>
              </a:solidFill>
              <a:latin typeface="Source Sans Pro Light"/>
            </a:endParaRPr>
          </a:p>
          <a:p>
            <a:pPr lvl="4" marL="1152000">
              <a:spcAft>
                <a:spcPts val="283"/>
              </a:spcAft>
            </a:pPr>
            <a:r>
              <a:rPr b="0" lang="en-US" sz="1600" spc="-1" strike="noStrike">
                <a:solidFill>
                  <a:srgbClr val="1c1c1c"/>
                </a:solidFill>
                <a:latin typeface="Source Sans Pro Light"/>
              </a:rPr>
              <a:t>Quinto nivel del esquema</a:t>
            </a:r>
            <a:endParaRPr b="0" lang="en-US" sz="1600" spc="-1" strike="noStrike">
              <a:solidFill>
                <a:srgbClr val="1c1c1c"/>
              </a:solidFill>
              <a:latin typeface="Source Sans Pro Light"/>
            </a:endParaRPr>
          </a:p>
          <a:p>
            <a:pPr lvl="5" marL="1440000">
              <a:spcAft>
                <a:spcPts val="283"/>
              </a:spcAft>
            </a:pPr>
            <a:r>
              <a:rPr b="0" lang="en-US" sz="1600" spc="-1" strike="noStrike">
                <a:solidFill>
                  <a:srgbClr val="1c1c1c"/>
                </a:solidFill>
                <a:latin typeface="Source Sans Pro Light"/>
              </a:rPr>
              <a:t>Sexto nivel del esquema</a:t>
            </a:r>
            <a:endParaRPr b="0" lang="en-US" sz="1600" spc="-1" strike="noStrike">
              <a:solidFill>
                <a:srgbClr val="1c1c1c"/>
              </a:solidFill>
              <a:latin typeface="Source Sans Pro Light"/>
            </a:endParaRPr>
          </a:p>
          <a:p>
            <a:pPr lvl="6" marL="1728000">
              <a:spcAft>
                <a:spcPts val="283"/>
              </a:spcAft>
            </a:pPr>
            <a:r>
              <a:rPr b="0" lang="en-US" sz="1600" spc="-1" strike="noStrike">
                <a:solidFill>
                  <a:srgbClr val="1c1c1c"/>
                </a:solidFill>
                <a:latin typeface="Source Sans Pro Light"/>
              </a:rPr>
              <a:t>Séptimo nivel del esquema</a:t>
            </a:r>
            <a:endParaRPr b="0" lang="en-US" sz="1600" spc="-1" strike="noStrike">
              <a:solidFill>
                <a:srgbClr val="1c1c1c"/>
              </a:solidFill>
              <a:latin typeface="Source Sans Pro Light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7557480" y="6841800"/>
            <a:ext cx="2339280" cy="54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1" lang="en-US" sz="1800" spc="-1" strike="noStrike">
                <a:solidFill>
                  <a:srgbClr val="ffffff"/>
                </a:solidFill>
                <a:latin typeface="Source Sans Pro Black"/>
              </a:rPr>
              <a:t>&lt;fecha/hora&gt;</a:t>
            </a:r>
            <a:endParaRPr b="1" lang="en-US" sz="18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1079640" y="6841800"/>
            <a:ext cx="3238920" cy="54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1" lang="en-US" sz="1800" spc="-1" strike="noStrike">
                <a:solidFill>
                  <a:srgbClr val="ffffff"/>
                </a:solidFill>
                <a:latin typeface="Source Sans Pro Black"/>
              </a:rPr>
              <a:t>&lt;pie de página&gt;</a:t>
            </a:r>
            <a:endParaRPr b="1" lang="en-US" sz="18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179640" y="6841800"/>
            <a:ext cx="540000" cy="540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FBD6D69C-7E06-488F-A559-8A79E1E22A59}" type="slidenum">
              <a:rPr b="1" lang="en-US" sz="1800" spc="-1" strike="noStrike">
                <a:solidFill>
                  <a:srgbClr val="ffffff"/>
                </a:solidFill>
                <a:latin typeface="Source Sans Pro Black"/>
              </a:rPr>
              <a:t>&lt;número&gt;</a:t>
            </a:fld>
            <a:endParaRPr b="1" lang="en-US" sz="1800" spc="-1" strike="noStrike">
              <a:solidFill>
                <a:srgbClr val="ffffff"/>
              </a:solidFill>
              <a:latin typeface="Source Sans Pro Blac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291600" y="359640"/>
            <a:ext cx="8599320" cy="9003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3200" spc="-1" strike="noStrike">
                <a:solidFill>
                  <a:srgbClr val="0072b5"/>
                </a:solidFill>
                <a:latin typeface="Source Sans Pro Black"/>
              </a:rPr>
              <a:t>Pulse para editar el formato del texto de título</a:t>
            </a:r>
            <a:endParaRPr b="0" lang="en-US" sz="3200" spc="-1" strike="noStrike">
              <a:solidFill>
                <a:srgbClr val="0072b5"/>
              </a:solidFill>
              <a:latin typeface="Source Sans Pro Black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359280" y="1536480"/>
            <a:ext cx="9177120" cy="512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>
              <a:spcAft>
                <a:spcPts val="1140"/>
              </a:spcAft>
            </a:pPr>
            <a:r>
              <a:rPr b="0" lang="en-US" sz="2600" spc="-1" strike="noStrike">
                <a:solidFill>
                  <a:srgbClr val="1c1c1c"/>
                </a:solidFill>
                <a:latin typeface="Source Sans Pro Semibold"/>
              </a:rPr>
              <a:t>Pulse para editar el formato de esquema del texto</a:t>
            </a:r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  <a:p>
            <a:pPr lvl="1" marL="288000">
              <a:spcAft>
                <a:spcPts val="1120"/>
              </a:spcAft>
            </a:pPr>
            <a:r>
              <a:rPr b="0" lang="en-US" sz="2200" spc="-1" strike="noStrike">
                <a:solidFill>
                  <a:srgbClr val="1c1c1c"/>
                </a:solidFill>
                <a:latin typeface="Source Sans Pro Light"/>
              </a:rPr>
              <a:t>Segundo nivel del esquema</a:t>
            </a:r>
            <a:endParaRPr b="0" lang="en-US" sz="2200" spc="-1" strike="noStrike">
              <a:solidFill>
                <a:srgbClr val="1c1c1c"/>
              </a:solidFill>
              <a:latin typeface="Source Sans Pro Light"/>
            </a:endParaRPr>
          </a:p>
          <a:p>
            <a:pPr lvl="2" marL="576000">
              <a:spcAft>
                <a:spcPts val="848"/>
              </a:spcAft>
            </a:pPr>
            <a:r>
              <a:rPr b="0" lang="en-US" sz="1800" spc="-1" strike="noStrike">
                <a:solidFill>
                  <a:srgbClr val="1c1c1c"/>
                </a:solidFill>
                <a:latin typeface="Source Sans Pro Light"/>
              </a:rPr>
              <a:t>Tercer nivel del esquema</a:t>
            </a:r>
            <a:endParaRPr b="0" lang="en-US" sz="1800" spc="-1" strike="noStrike">
              <a:solidFill>
                <a:srgbClr val="1c1c1c"/>
              </a:solidFill>
              <a:latin typeface="Source Sans Pro Light"/>
            </a:endParaRPr>
          </a:p>
          <a:p>
            <a:pPr lvl="3" marL="864000">
              <a:spcAft>
                <a:spcPts val="564"/>
              </a:spcAft>
            </a:pPr>
            <a:r>
              <a:rPr b="0" lang="en-US" sz="1600" spc="-1" strike="noStrike">
                <a:solidFill>
                  <a:srgbClr val="1c1c1c"/>
                </a:solidFill>
                <a:latin typeface="Source Sans Pro Light"/>
              </a:rPr>
              <a:t>Cuarto nivel del esquema</a:t>
            </a:r>
            <a:endParaRPr b="0" lang="en-US" sz="1600" spc="-1" strike="noStrike">
              <a:solidFill>
                <a:srgbClr val="1c1c1c"/>
              </a:solidFill>
              <a:latin typeface="Source Sans Pro Light"/>
            </a:endParaRPr>
          </a:p>
          <a:p>
            <a:pPr lvl="4" marL="1152000">
              <a:spcAft>
                <a:spcPts val="281"/>
              </a:spcAft>
            </a:pPr>
            <a:r>
              <a:rPr b="0" lang="en-US" sz="1600" spc="-1" strike="noStrike">
                <a:solidFill>
                  <a:srgbClr val="1c1c1c"/>
                </a:solidFill>
                <a:latin typeface="Source Sans Pro Light"/>
              </a:rPr>
              <a:t>Quinto nivel del esquema</a:t>
            </a:r>
            <a:endParaRPr b="0" lang="en-US" sz="1600" spc="-1" strike="noStrike">
              <a:solidFill>
                <a:srgbClr val="1c1c1c"/>
              </a:solidFill>
              <a:latin typeface="Source Sans Pro Light"/>
            </a:endParaRPr>
          </a:p>
          <a:p>
            <a:pPr lvl="5" marL="1440000">
              <a:spcAft>
                <a:spcPts val="281"/>
              </a:spcAft>
            </a:pPr>
            <a:r>
              <a:rPr b="0" lang="en-US" sz="1600" spc="-1" strike="noStrike">
                <a:solidFill>
                  <a:srgbClr val="1c1c1c"/>
                </a:solidFill>
                <a:latin typeface="Source Sans Pro Light"/>
              </a:rPr>
              <a:t>Sexto nivel del esquema</a:t>
            </a:r>
            <a:endParaRPr b="0" lang="en-US" sz="1600" spc="-1" strike="noStrike">
              <a:solidFill>
                <a:srgbClr val="1c1c1c"/>
              </a:solidFill>
              <a:latin typeface="Source Sans Pro Light"/>
            </a:endParaRPr>
          </a:p>
          <a:p>
            <a:pPr lvl="6" marL="1728000">
              <a:spcAft>
                <a:spcPts val="281"/>
              </a:spcAft>
            </a:pPr>
            <a:r>
              <a:rPr b="0" lang="en-US" sz="1600" spc="-1" strike="noStrike">
                <a:solidFill>
                  <a:srgbClr val="1c1c1c"/>
                </a:solidFill>
                <a:latin typeface="Source Sans Pro Light"/>
              </a:rPr>
              <a:t>Séptimo nivel del esquema</a:t>
            </a:r>
            <a:endParaRPr b="0" lang="en-US" sz="1600" spc="-1" strike="noStrike">
              <a:solidFill>
                <a:srgbClr val="1c1c1c"/>
              </a:solidFill>
              <a:latin typeface="Source Sans Pro Light"/>
            </a:endParaRPr>
          </a:p>
        </p:txBody>
      </p:sp>
      <p:sp>
        <p:nvSpPr>
          <p:cNvPr id="43" name="TextShape 3"/>
          <p:cNvSpPr txBox="1"/>
          <p:nvPr/>
        </p:nvSpPr>
        <p:spPr>
          <a:xfrm>
            <a:off x="8700840" y="7133040"/>
            <a:ext cx="1445760" cy="366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fld id="{25F464E8-CF8D-4748-BD43-6F9873D4CB6A}" type="slidenum">
              <a:rPr b="0" lang="en-US" sz="1800" spc="-1" strike="noStrike">
                <a:latin typeface="Source Sans Pro"/>
              </a:rPr>
              <a:t>&lt;número&gt;</a:t>
            </a:fld>
            <a:endParaRPr b="0" lang="en-US" sz="1800" spc="-1" strike="noStrike">
              <a:latin typeface="Source Sans Pro"/>
            </a:endParaRPr>
          </a:p>
        </p:txBody>
      </p:sp>
      <p:grpSp>
        <p:nvGrpSpPr>
          <p:cNvPr id="44" name="Group 4"/>
          <p:cNvGrpSpPr/>
          <p:nvPr/>
        </p:nvGrpSpPr>
        <p:grpSpPr>
          <a:xfrm>
            <a:off x="254520" y="7017480"/>
            <a:ext cx="4939200" cy="482400"/>
            <a:chOff x="254520" y="7017480"/>
            <a:chExt cx="4939200" cy="482400"/>
          </a:xfrm>
        </p:grpSpPr>
        <p:pic>
          <p:nvPicPr>
            <p:cNvPr id="45" name="" descr=""/>
            <p:cNvPicPr/>
            <p:nvPr/>
          </p:nvPicPr>
          <p:blipFill>
            <a:blip r:embed="rId2"/>
            <a:stretch/>
          </p:blipFill>
          <p:spPr>
            <a:xfrm>
              <a:off x="254520" y="7058520"/>
              <a:ext cx="365760" cy="395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46" name="TextShape 5"/>
            <p:cNvSpPr txBox="1"/>
            <p:nvPr/>
          </p:nvSpPr>
          <p:spPr>
            <a:xfrm>
              <a:off x="548280" y="7113960"/>
              <a:ext cx="1036440" cy="3398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spAutoFit/>
            </a:bodyPr>
            <a:p>
              <a:r>
                <a:rPr b="0" lang="en-US" sz="1600" spc="-1" strike="noStrike">
                  <a:latin typeface="Source Sans Pro"/>
                </a:rPr>
                <a:t>SimSEE</a:t>
              </a:r>
              <a:endParaRPr b="0" lang="en-US" sz="1600" spc="-1" strike="noStrike">
                <a:latin typeface="Source Sans Pro"/>
              </a:endParaRPr>
            </a:p>
          </p:txBody>
        </p:sp>
        <p:grpSp>
          <p:nvGrpSpPr>
            <p:cNvPr id="47" name="Group 6"/>
            <p:cNvGrpSpPr/>
            <p:nvPr/>
          </p:nvGrpSpPr>
          <p:grpSpPr>
            <a:xfrm>
              <a:off x="1804320" y="7017480"/>
              <a:ext cx="3389400" cy="482400"/>
              <a:chOff x="1804320" y="7017480"/>
              <a:chExt cx="3389400" cy="482400"/>
            </a:xfrm>
          </p:grpSpPr>
          <p:pic>
            <p:nvPicPr>
              <p:cNvPr id="48" name="" descr=""/>
              <p:cNvPicPr/>
              <p:nvPr/>
            </p:nvPicPr>
            <p:blipFill>
              <a:blip r:embed="rId3"/>
              <a:stretch/>
            </p:blipFill>
            <p:spPr>
              <a:xfrm>
                <a:off x="4693320" y="7017480"/>
                <a:ext cx="500400" cy="4824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2" descr=""/>
              <p:cNvPicPr/>
              <p:nvPr/>
            </p:nvPicPr>
            <p:blipFill>
              <a:blip r:embed="rId4"/>
              <a:srcRect l="0" t="0" r="-1815" b="0"/>
              <a:stretch/>
            </p:blipFill>
            <p:spPr>
              <a:xfrm>
                <a:off x="1804320" y="7037640"/>
                <a:ext cx="2850120" cy="456480"/>
              </a:xfrm>
              <a:prstGeom prst="rect">
                <a:avLst/>
              </a:prstGeom>
              <a:ln>
                <a:noFill/>
              </a:ln>
            </p:spPr>
          </p:pic>
        </p:grpSp>
      </p:grp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slideLayout" Target="../slideLayouts/slideLayout16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6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slideLayout" Target="../slideLayouts/slideLayout1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1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379440" y="2321280"/>
            <a:ext cx="9357120" cy="1658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ctr"/>
            <a:r>
              <a:rPr b="1" lang="en-US" sz="3200" spc="-1" strike="noStrike">
                <a:latin typeface="Source Sans Pro Black"/>
              </a:rPr>
              <a:t>Impacto de las Energías Renovables Intermitentes en los Intercambios</a:t>
            </a:r>
            <a:br/>
            <a:r>
              <a:rPr b="1" lang="en-US" sz="3200" spc="-1" strike="noStrike">
                <a:latin typeface="Source Sans Pro Black"/>
              </a:rPr>
              <a:t>Regionales.</a:t>
            </a:r>
            <a:endParaRPr b="1" lang="en-US" sz="3200" spc="-1" strike="noStrike">
              <a:latin typeface="Source Sans Pro Black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539640" y="6192720"/>
            <a:ext cx="9177120" cy="1009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r>
              <a:rPr b="0" lang="en-US" sz="2200" spc="-1" strike="noStrike">
                <a:solidFill>
                  <a:srgbClr val="1c1c1c"/>
                </a:solidFill>
                <a:latin typeface="Source Sans Pro Light"/>
              </a:rPr>
              <a:t>Ruen Chaer </a:t>
            </a:r>
            <a:endParaRPr b="0" lang="en-US" sz="2200" spc="-1" strike="noStrike">
              <a:solidFill>
                <a:srgbClr val="1c1c1c"/>
              </a:solidFill>
              <a:latin typeface="Source Sans Pro Light"/>
            </a:endParaRPr>
          </a:p>
          <a:p>
            <a:r>
              <a:rPr b="0" lang="en-US" sz="2200" spc="-1" strike="noStrike">
                <a:solidFill>
                  <a:srgbClr val="1c1c1c"/>
                </a:solidFill>
                <a:latin typeface="Source Sans Pro Light"/>
              </a:rPr>
              <a:t>  </a:t>
            </a:r>
            <a:r>
              <a:rPr b="0" lang="en-US" sz="2200" spc="-1" strike="noStrike">
                <a:solidFill>
                  <a:srgbClr val="1c1c1c"/>
                </a:solidFill>
                <a:latin typeface="Source Sans Pro Light"/>
              </a:rPr>
              <a:t>Gerente de Técnica y Despacho Nacional de Cargas. (ADME)</a:t>
            </a:r>
            <a:endParaRPr b="0" lang="en-US" sz="2200" spc="-1" strike="noStrike">
              <a:solidFill>
                <a:srgbClr val="1c1c1c"/>
              </a:solidFill>
              <a:latin typeface="Source Sans Pro Light"/>
            </a:endParaRPr>
          </a:p>
          <a:p>
            <a:r>
              <a:rPr b="0" lang="en-US" sz="2200" spc="-1" strike="noStrike">
                <a:solidFill>
                  <a:srgbClr val="1c1c1c"/>
                </a:solidFill>
                <a:latin typeface="Source Sans Pro Light"/>
              </a:rPr>
              <a:t>  </a:t>
            </a:r>
            <a:r>
              <a:rPr b="0" lang="en-US" sz="2200" spc="-1" strike="noStrike">
                <a:solidFill>
                  <a:srgbClr val="1c1c1c"/>
                </a:solidFill>
                <a:latin typeface="Source Sans Pro Light"/>
              </a:rPr>
              <a:t>Prof. Agr. Del Instituto de Ingeniería Eléctrica (IIE)</a:t>
            </a:r>
            <a:endParaRPr b="0" lang="en-US" sz="2200" spc="-1" strike="noStrike">
              <a:solidFill>
                <a:srgbClr val="1c1c1c"/>
              </a:solidFill>
              <a:latin typeface="Source Sans Pro Light"/>
            </a:endParaRPr>
          </a:p>
        </p:txBody>
      </p:sp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-24480" y="0"/>
            <a:ext cx="10101600" cy="1845720"/>
          </a:xfrm>
          <a:prstGeom prst="rect">
            <a:avLst/>
          </a:prstGeom>
          <a:ln>
            <a:noFill/>
          </a:ln>
        </p:spPr>
      </p:pic>
      <p:grpSp>
        <p:nvGrpSpPr>
          <p:cNvPr id="89" name="Group 3"/>
          <p:cNvGrpSpPr/>
          <p:nvPr/>
        </p:nvGrpSpPr>
        <p:grpSpPr>
          <a:xfrm>
            <a:off x="1253880" y="4248000"/>
            <a:ext cx="7054560" cy="1004040"/>
            <a:chOff x="1253880" y="4248000"/>
            <a:chExt cx="7054560" cy="1004040"/>
          </a:xfrm>
        </p:grpSpPr>
        <p:pic>
          <p:nvPicPr>
            <p:cNvPr id="90" name="" descr=""/>
            <p:cNvPicPr/>
            <p:nvPr/>
          </p:nvPicPr>
          <p:blipFill>
            <a:blip r:embed="rId2"/>
            <a:stretch/>
          </p:blipFill>
          <p:spPr>
            <a:xfrm>
              <a:off x="7266960" y="4248000"/>
              <a:ext cx="1041480" cy="10040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2" descr=""/>
            <p:cNvPicPr/>
            <p:nvPr/>
          </p:nvPicPr>
          <p:blipFill>
            <a:blip r:embed="rId3"/>
            <a:srcRect l="0" t="0" r="-1815" b="0"/>
            <a:stretch/>
          </p:blipFill>
          <p:spPr>
            <a:xfrm>
              <a:off x="1253880" y="4290120"/>
              <a:ext cx="5932080" cy="950040"/>
            </a:xfrm>
            <a:prstGeom prst="rect">
              <a:avLst/>
            </a:prstGeom>
            <a:ln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456840" y="288720"/>
            <a:ext cx="8599320" cy="1723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r>
              <a:rPr b="1" lang="en-US" sz="2200" spc="-1" strike="noStrike">
                <a:solidFill>
                  <a:srgbClr val="0072b5"/>
                </a:solidFill>
                <a:latin typeface="Source Sans Pro Black"/>
              </a:rPr>
              <a:t>¿Qué nos espera en el futuro?</a:t>
            </a:r>
            <a:br/>
            <a:r>
              <a:rPr b="0" lang="en-US" sz="2200" spc="-1" strike="noStrike">
                <a:solidFill>
                  <a:srgbClr val="0072b5"/>
                </a:solidFill>
                <a:latin typeface="Source Sans Pro Black"/>
              </a:rPr>
              <a:t>ADME, debe asegurar que con la expansión prevista, continuando con la incorporación de solar y eólica la operación seguirá siendo segura y la energía suministrada en forma confiable.</a:t>
            </a:r>
            <a:endParaRPr b="0" lang="en-US" sz="2200" spc="-1" strike="noStrike">
              <a:solidFill>
                <a:srgbClr val="0072b5"/>
              </a:solidFill>
              <a:latin typeface="Source Sans Pro Black"/>
            </a:endParaRPr>
          </a:p>
        </p:txBody>
      </p:sp>
      <p:pic>
        <p:nvPicPr>
          <p:cNvPr id="139" name="" descr=""/>
          <p:cNvPicPr/>
          <p:nvPr/>
        </p:nvPicPr>
        <p:blipFill>
          <a:blip r:embed="rId1"/>
          <a:stretch/>
        </p:blipFill>
        <p:spPr>
          <a:xfrm>
            <a:off x="2650680" y="2309400"/>
            <a:ext cx="6947280" cy="4582080"/>
          </a:xfrm>
          <a:prstGeom prst="rect">
            <a:avLst/>
          </a:prstGeom>
          <a:ln>
            <a:noFill/>
          </a:ln>
        </p:spPr>
      </p:pic>
      <p:pic>
        <p:nvPicPr>
          <p:cNvPr id="140" name="" descr=""/>
          <p:cNvPicPr/>
          <p:nvPr/>
        </p:nvPicPr>
        <p:blipFill>
          <a:blip r:embed="rId2"/>
          <a:stretch/>
        </p:blipFill>
        <p:spPr>
          <a:xfrm>
            <a:off x="8409600" y="2469240"/>
            <a:ext cx="948240" cy="914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" descr=""/>
          <p:cNvPicPr/>
          <p:nvPr/>
        </p:nvPicPr>
        <p:blipFill>
          <a:blip r:embed="rId1"/>
          <a:stretch/>
        </p:blipFill>
        <p:spPr>
          <a:xfrm rot="5400000">
            <a:off x="1357560" y="3965400"/>
            <a:ext cx="2375640" cy="2715480"/>
          </a:xfrm>
          <a:prstGeom prst="rect">
            <a:avLst/>
          </a:prstGeom>
          <a:ln w="18360">
            <a:noFill/>
          </a:ln>
        </p:spPr>
      </p:pic>
      <p:pic>
        <p:nvPicPr>
          <p:cNvPr id="142" name="" descr=""/>
          <p:cNvPicPr/>
          <p:nvPr/>
        </p:nvPicPr>
        <p:blipFill>
          <a:blip r:embed="rId2"/>
          <a:stretch/>
        </p:blipFill>
        <p:spPr>
          <a:xfrm>
            <a:off x="4296240" y="4174200"/>
            <a:ext cx="5001480" cy="2411280"/>
          </a:xfrm>
          <a:prstGeom prst="rect">
            <a:avLst/>
          </a:prstGeom>
          <a:ln w="18360">
            <a:noFill/>
          </a:ln>
        </p:spPr>
      </p:pic>
      <p:sp>
        <p:nvSpPr>
          <p:cNvPr id="143" name="TextShape 1"/>
          <p:cNvSpPr txBox="1"/>
          <p:nvPr/>
        </p:nvSpPr>
        <p:spPr>
          <a:xfrm>
            <a:off x="903240" y="3130200"/>
            <a:ext cx="8969040" cy="711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rIns="0" tIns="0" bIns="0" anchor="b">
            <a:noAutofit/>
          </a:bodyPr>
          <a:p>
            <a:r>
              <a:rPr b="0" lang="en-US" sz="3200" spc="-1" strike="noStrike">
                <a:solidFill>
                  <a:srgbClr val="0072b5"/>
                </a:solidFill>
                <a:latin typeface="Source Sans Pro Black"/>
              </a:rPr>
              <a:t>Optimización del plan de inversiones.</a:t>
            </a:r>
            <a:endParaRPr b="0" lang="en-US" sz="3200" spc="-1" strike="noStrike">
              <a:solidFill>
                <a:srgbClr val="0072b5"/>
              </a:solidFill>
              <a:latin typeface="Source Sans Pro Black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914040" y="3933000"/>
            <a:ext cx="2376720" cy="1053720"/>
          </a:xfrm>
          <a:prstGeom prst="rect">
            <a:avLst/>
          </a:prstGeom>
          <a:solidFill>
            <a:srgbClr val="3465a4"/>
          </a:solidFill>
          <a:ln>
            <a:noFill/>
          </a:ln>
        </p:spPr>
        <p:txBody>
          <a:bodyPr lIns="182880" rIns="182880" tIns="365760" bIns="274320">
            <a:spAutoFit/>
          </a:bodyPr>
          <a:p>
            <a:r>
              <a:rPr b="1" lang="es-ES" sz="2800" spc="-1" strike="noStrike">
                <a:solidFill>
                  <a:srgbClr val="ffffff"/>
                </a:solidFill>
                <a:latin typeface="Source Sans Pro"/>
              </a:rPr>
              <a:t>OddFace</a:t>
            </a:r>
            <a:endParaRPr b="0" lang="en-US" sz="2800" spc="-1" strike="noStrike">
              <a:latin typeface="Source Sans Pro"/>
            </a:endParaRPr>
          </a:p>
        </p:txBody>
      </p:sp>
      <p:pic>
        <p:nvPicPr>
          <p:cNvPr id="145" name="" descr=""/>
          <p:cNvPicPr/>
          <p:nvPr/>
        </p:nvPicPr>
        <p:blipFill>
          <a:blip r:embed="rId3"/>
          <a:stretch/>
        </p:blipFill>
        <p:spPr>
          <a:xfrm>
            <a:off x="6215760" y="7130520"/>
            <a:ext cx="1242720" cy="277920"/>
          </a:xfrm>
          <a:prstGeom prst="rect">
            <a:avLst/>
          </a:prstGeom>
          <a:ln w="18360">
            <a:noFill/>
          </a:ln>
        </p:spPr>
      </p:pic>
      <p:pic>
        <p:nvPicPr>
          <p:cNvPr id="146" name="Picture 4" descr=""/>
          <p:cNvPicPr/>
          <p:nvPr/>
        </p:nvPicPr>
        <p:blipFill>
          <a:blip r:embed="rId4"/>
          <a:stretch/>
        </p:blipFill>
        <p:spPr>
          <a:xfrm>
            <a:off x="5393160" y="7042680"/>
            <a:ext cx="601560" cy="457200"/>
          </a:xfrm>
          <a:prstGeom prst="rect">
            <a:avLst/>
          </a:prstGeom>
          <a:ln>
            <a:noFill/>
          </a:ln>
        </p:spPr>
      </p:pic>
      <p:sp>
        <p:nvSpPr>
          <p:cNvPr id="147" name="TextShape 3"/>
          <p:cNvSpPr txBox="1"/>
          <p:nvPr/>
        </p:nvSpPr>
        <p:spPr>
          <a:xfrm>
            <a:off x="639720" y="859680"/>
            <a:ext cx="6855840" cy="206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en-US" sz="2600" spc="-1" strike="noStrike">
                <a:latin typeface="Source Sans Pro"/>
              </a:rPr>
              <a:t>Imaginamos dos escenarios:</a:t>
            </a:r>
            <a:endParaRPr b="0" lang="en-US" sz="2600" spc="-1" strike="noStrike">
              <a:latin typeface="Source Sans Pro"/>
            </a:endParaRPr>
          </a:p>
          <a:p>
            <a:endParaRPr b="0" lang="en-US" sz="2600" spc="-1" strike="noStrike">
              <a:latin typeface="Source Sans Pro"/>
            </a:endParaRPr>
          </a:p>
          <a:p>
            <a:r>
              <a:rPr b="1" lang="en-US" sz="1800" spc="-1" strike="noStrike">
                <a:latin typeface="Source Sans Pro"/>
              </a:rPr>
              <a:t>PIE): Plan de Inversiones Estándar.</a:t>
            </a:r>
            <a:endParaRPr b="0" lang="en-US" sz="1800" spc="-1" strike="noStrike">
              <a:latin typeface="Source Sans Pro"/>
            </a:endParaRPr>
          </a:p>
          <a:p>
            <a:r>
              <a:rPr b="0" lang="en-US" sz="1800" spc="-1" strike="noStrike">
                <a:latin typeface="Source Sans Pro"/>
              </a:rPr>
              <a:t>	</a:t>
            </a:r>
            <a:r>
              <a:rPr b="0" lang="en-US" sz="1800" spc="-1" strike="noStrike">
                <a:latin typeface="Source Sans Pro"/>
              </a:rPr>
              <a:t>Opciones de exp.: Solar, Eólica y Turbinas de Gas. </a:t>
            </a:r>
            <a:endParaRPr b="0" lang="en-US" sz="1800" spc="-1" strike="noStrike">
              <a:latin typeface="Source Sans Pro"/>
            </a:endParaRPr>
          </a:p>
          <a:p>
            <a:endParaRPr b="0" lang="en-US" sz="1800" spc="-1" strike="noStrike">
              <a:latin typeface="Source Sans Pro"/>
            </a:endParaRPr>
          </a:p>
          <a:p>
            <a:r>
              <a:rPr b="1" lang="en-US" sz="1800" spc="-1" strike="noStrike">
                <a:latin typeface="Source Sans Pro"/>
              </a:rPr>
              <a:t>PID): Plan de Inversiones Descarbonizado.</a:t>
            </a:r>
            <a:endParaRPr b="0" lang="en-US" sz="1800" spc="-1" strike="noStrike">
              <a:latin typeface="Source Sans Pro"/>
            </a:endParaRPr>
          </a:p>
          <a:p>
            <a:r>
              <a:rPr b="0" lang="en-US" sz="1800" spc="-1" strike="noStrike">
                <a:latin typeface="Source Sans Pro"/>
              </a:rPr>
              <a:t>	</a:t>
            </a:r>
            <a:r>
              <a:rPr b="0" lang="en-US" sz="1800" spc="-1" strike="noStrike">
                <a:latin typeface="Source Sans Pro"/>
              </a:rPr>
              <a:t>Opciones de exp.: Solar, Eólica y Baterías.</a:t>
            </a:r>
            <a:endParaRPr b="0" lang="en-US" sz="1800" spc="-1" strike="noStrike"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"/>
          <p:cNvGrpSpPr/>
          <p:nvPr/>
        </p:nvGrpSpPr>
        <p:grpSpPr>
          <a:xfrm>
            <a:off x="1370520" y="1577880"/>
            <a:ext cx="7587000" cy="4200480"/>
            <a:chOff x="1370520" y="1577880"/>
            <a:chExt cx="7587000" cy="4200480"/>
          </a:xfrm>
        </p:grpSpPr>
        <p:pic>
          <p:nvPicPr>
            <p:cNvPr id="149" name="" descr=""/>
            <p:cNvPicPr/>
            <p:nvPr/>
          </p:nvPicPr>
          <p:blipFill>
            <a:blip r:embed="rId1"/>
            <a:stretch/>
          </p:blipFill>
          <p:spPr>
            <a:xfrm>
              <a:off x="1370520" y="1577880"/>
              <a:ext cx="7587000" cy="4200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50" name="CustomShape 2"/>
            <p:cNvSpPr/>
            <p:nvPr/>
          </p:nvSpPr>
          <p:spPr>
            <a:xfrm>
              <a:off x="2558880" y="3034440"/>
              <a:ext cx="5301720" cy="91440"/>
            </a:xfrm>
            <a:prstGeom prst="rect">
              <a:avLst/>
            </a:prstGeom>
            <a:noFill/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51" name="TextShape 3"/>
          <p:cNvSpPr txBox="1"/>
          <p:nvPr/>
        </p:nvSpPr>
        <p:spPr>
          <a:xfrm>
            <a:off x="291240" y="359280"/>
            <a:ext cx="9214920" cy="646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r>
              <a:rPr b="0" lang="en-US" sz="3200" spc="-1" strike="noStrike">
                <a:solidFill>
                  <a:srgbClr val="0072b5"/>
                </a:solidFill>
                <a:latin typeface="Source Sans Pro Black"/>
              </a:rPr>
              <a:t>Expansión Estandar vs. Descarbonizada</a:t>
            </a:r>
            <a:endParaRPr b="0" lang="en-US" sz="3200" spc="-1" strike="noStrike">
              <a:solidFill>
                <a:srgbClr val="0072b5"/>
              </a:solidFill>
              <a:latin typeface="Source Sans Pro Black"/>
            </a:endParaRPr>
          </a:p>
        </p:txBody>
      </p:sp>
      <p:pic>
        <p:nvPicPr>
          <p:cNvPr id="152" name="" descr=""/>
          <p:cNvPicPr/>
          <p:nvPr/>
        </p:nvPicPr>
        <p:blipFill>
          <a:blip r:embed="rId2"/>
          <a:stretch/>
        </p:blipFill>
        <p:spPr>
          <a:xfrm>
            <a:off x="2035440" y="5677920"/>
            <a:ext cx="5734080" cy="815760"/>
          </a:xfrm>
          <a:prstGeom prst="rect">
            <a:avLst/>
          </a:prstGeom>
          <a:ln w="18360">
            <a:noFill/>
          </a:ln>
        </p:spPr>
      </p:pic>
      <p:sp>
        <p:nvSpPr>
          <p:cNvPr id="153" name="TextShape 4"/>
          <p:cNvSpPr txBox="1"/>
          <p:nvPr/>
        </p:nvSpPr>
        <p:spPr>
          <a:xfrm>
            <a:off x="2558880" y="1096920"/>
            <a:ext cx="1371240" cy="640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US" sz="1800" spc="-1" strike="noStrike">
                <a:latin typeface="Source Sans Pro"/>
              </a:rPr>
              <a:t>Exp. 2020</a:t>
            </a:r>
            <a:br/>
            <a:r>
              <a:rPr b="0" lang="en-US" sz="1800" spc="-1" strike="noStrike">
                <a:latin typeface="Source Sans Pro"/>
              </a:rPr>
              <a:t>Estandar</a:t>
            </a:r>
            <a:endParaRPr b="0" lang="en-US" sz="1800" spc="-1" strike="noStrike">
              <a:latin typeface="Source Sans Pro"/>
            </a:endParaRPr>
          </a:p>
        </p:txBody>
      </p:sp>
      <p:sp>
        <p:nvSpPr>
          <p:cNvPr id="154" name="TextShape 5"/>
          <p:cNvSpPr txBox="1"/>
          <p:nvPr/>
        </p:nvSpPr>
        <p:spPr>
          <a:xfrm>
            <a:off x="4387320" y="1096920"/>
            <a:ext cx="1371240" cy="640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US" sz="1800" spc="-1" strike="noStrike">
                <a:latin typeface="Source Sans Pro"/>
              </a:rPr>
              <a:t>Exp. 2030</a:t>
            </a:r>
            <a:br/>
            <a:r>
              <a:rPr b="0" lang="en-US" sz="1800" spc="-1" strike="noStrike">
                <a:latin typeface="Source Sans Pro"/>
              </a:rPr>
              <a:t>Estandar</a:t>
            </a:r>
            <a:endParaRPr b="0" lang="en-US" sz="1800" spc="-1" strike="noStrike">
              <a:latin typeface="Source Sans Pro"/>
            </a:endParaRPr>
          </a:p>
        </p:txBody>
      </p:sp>
      <p:sp>
        <p:nvSpPr>
          <p:cNvPr id="155" name="TextShape 6"/>
          <p:cNvSpPr txBox="1"/>
          <p:nvPr/>
        </p:nvSpPr>
        <p:spPr>
          <a:xfrm>
            <a:off x="6123960" y="1096920"/>
            <a:ext cx="2102400" cy="640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US" sz="1800" spc="-1" strike="noStrike">
                <a:latin typeface="Source Sans Pro"/>
              </a:rPr>
              <a:t>Exp. 2030</a:t>
            </a:r>
            <a:br/>
            <a:r>
              <a:rPr b="0" lang="en-US" sz="1800" spc="-1" strike="noStrike">
                <a:latin typeface="Source Sans Pro"/>
              </a:rPr>
              <a:t>Descarbonizada</a:t>
            </a:r>
            <a:endParaRPr b="0" lang="en-US" sz="1800" spc="-1" strike="noStrike"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292320" y="274320"/>
            <a:ext cx="9069120" cy="2377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r>
              <a:rPr b="0" lang="en-US" sz="2600" spc="-1" strike="noStrike">
                <a:solidFill>
                  <a:srgbClr val="0072b5"/>
                </a:solidFill>
                <a:latin typeface="Source Sans Pro Black"/>
              </a:rPr>
              <a:t>Pasado el 2030, cuando se agote la capacidad de filtrado del subsistema hidroeléctrico, la integración regional, las demandas con respuesta y el almacenamiento en baterías serán la clave para filtrar las variaciones de disponibilidad de energía dentro de la semana.</a:t>
            </a:r>
            <a:endParaRPr b="0" lang="en-US" sz="2600" spc="-1" strike="noStrike">
              <a:solidFill>
                <a:srgbClr val="0072b5"/>
              </a:solidFill>
              <a:latin typeface="Source Sans Pro Black"/>
            </a:endParaRPr>
          </a:p>
        </p:txBody>
      </p:sp>
      <p:pic>
        <p:nvPicPr>
          <p:cNvPr id="157" name="" descr=""/>
          <p:cNvPicPr/>
          <p:nvPr/>
        </p:nvPicPr>
        <p:blipFill>
          <a:blip r:embed="rId1"/>
          <a:stretch/>
        </p:blipFill>
        <p:spPr>
          <a:xfrm>
            <a:off x="182160" y="2884320"/>
            <a:ext cx="4479120" cy="2342160"/>
          </a:xfrm>
          <a:prstGeom prst="rect">
            <a:avLst/>
          </a:prstGeom>
          <a:ln w="18360">
            <a:noFill/>
          </a:ln>
        </p:spPr>
      </p:pic>
      <p:pic>
        <p:nvPicPr>
          <p:cNvPr id="158" name="" descr=""/>
          <p:cNvPicPr/>
          <p:nvPr/>
        </p:nvPicPr>
        <p:blipFill>
          <a:blip r:embed="rId2"/>
          <a:stretch/>
        </p:blipFill>
        <p:spPr>
          <a:xfrm>
            <a:off x="4876560" y="2406600"/>
            <a:ext cx="1523880" cy="2805120"/>
          </a:xfrm>
          <a:prstGeom prst="rect">
            <a:avLst/>
          </a:prstGeom>
          <a:ln w="18360">
            <a:noFill/>
          </a:ln>
        </p:spPr>
      </p:pic>
      <p:pic>
        <p:nvPicPr>
          <p:cNvPr id="159" name="" descr=""/>
          <p:cNvPicPr/>
          <p:nvPr/>
        </p:nvPicPr>
        <p:blipFill>
          <a:blip r:embed="rId3"/>
          <a:stretch/>
        </p:blipFill>
        <p:spPr>
          <a:xfrm>
            <a:off x="273600" y="5461200"/>
            <a:ext cx="3930480" cy="2088720"/>
          </a:xfrm>
          <a:prstGeom prst="rect">
            <a:avLst/>
          </a:prstGeom>
          <a:ln>
            <a:noFill/>
          </a:ln>
        </p:spPr>
      </p:pic>
      <p:pic>
        <p:nvPicPr>
          <p:cNvPr id="160" name="" descr=""/>
          <p:cNvPicPr/>
          <p:nvPr/>
        </p:nvPicPr>
        <p:blipFill>
          <a:blip r:embed="rId4"/>
          <a:stretch/>
        </p:blipFill>
        <p:spPr>
          <a:xfrm flipH="1">
            <a:off x="4478400" y="5057280"/>
            <a:ext cx="4039560" cy="2381760"/>
          </a:xfrm>
          <a:prstGeom prst="rect">
            <a:avLst/>
          </a:prstGeom>
          <a:ln>
            <a:noFill/>
          </a:ln>
        </p:spPr>
      </p:pic>
      <p:pic>
        <p:nvPicPr>
          <p:cNvPr id="161" name="" descr=""/>
          <p:cNvPicPr/>
          <p:nvPr/>
        </p:nvPicPr>
        <p:blipFill>
          <a:blip r:embed="rId5"/>
          <a:stretch/>
        </p:blipFill>
        <p:spPr>
          <a:xfrm>
            <a:off x="6439320" y="2467800"/>
            <a:ext cx="3070080" cy="2835360"/>
          </a:xfrm>
          <a:prstGeom prst="rect">
            <a:avLst/>
          </a:prstGeom>
          <a:ln w="18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182880" y="457200"/>
            <a:ext cx="8961120" cy="457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r>
              <a:rPr b="0" lang="en-US" sz="2800" spc="-1" strike="noStrike">
                <a:solidFill>
                  <a:srgbClr val="0072b5"/>
                </a:solidFill>
                <a:latin typeface="Source Sans Pro Black"/>
              </a:rPr>
              <a:t>En qué estamos trabajando ahora para el futuro.</a:t>
            </a:r>
            <a:endParaRPr b="0" lang="en-US" sz="2800" spc="-1" strike="noStrike">
              <a:solidFill>
                <a:srgbClr val="0072b5"/>
              </a:solidFill>
              <a:latin typeface="Source Sans Pro Black"/>
            </a:endParaRPr>
          </a:p>
        </p:txBody>
      </p:sp>
      <p:pic>
        <p:nvPicPr>
          <p:cNvPr id="163" name="" descr=""/>
          <p:cNvPicPr/>
          <p:nvPr/>
        </p:nvPicPr>
        <p:blipFill>
          <a:blip r:embed="rId1"/>
          <a:stretch/>
        </p:blipFill>
        <p:spPr>
          <a:xfrm rot="5400000">
            <a:off x="-492120" y="2320920"/>
            <a:ext cx="4906800" cy="3373560"/>
          </a:xfrm>
          <a:prstGeom prst="rect">
            <a:avLst/>
          </a:prstGeom>
          <a:ln>
            <a:noFill/>
          </a:ln>
        </p:spPr>
      </p:pic>
      <p:pic>
        <p:nvPicPr>
          <p:cNvPr id="164" name="" descr=""/>
          <p:cNvPicPr/>
          <p:nvPr/>
        </p:nvPicPr>
        <p:blipFill>
          <a:blip r:embed="rId2"/>
          <a:stretch/>
        </p:blipFill>
        <p:spPr>
          <a:xfrm>
            <a:off x="5616360" y="3549960"/>
            <a:ext cx="3984840" cy="2302200"/>
          </a:xfrm>
          <a:prstGeom prst="rect">
            <a:avLst/>
          </a:prstGeom>
          <a:ln>
            <a:noFill/>
          </a:ln>
        </p:spPr>
      </p:pic>
      <p:grpSp>
        <p:nvGrpSpPr>
          <p:cNvPr id="165" name="Group 2"/>
          <p:cNvGrpSpPr/>
          <p:nvPr/>
        </p:nvGrpSpPr>
        <p:grpSpPr>
          <a:xfrm>
            <a:off x="8246520" y="1370880"/>
            <a:ext cx="1354680" cy="1006560"/>
            <a:chOff x="8246520" y="1370880"/>
            <a:chExt cx="1354680" cy="1006560"/>
          </a:xfrm>
        </p:grpSpPr>
        <p:sp>
          <p:nvSpPr>
            <p:cNvPr id="166" name="Line 3"/>
            <p:cNvSpPr/>
            <p:nvPr/>
          </p:nvSpPr>
          <p:spPr>
            <a:xfrm flipV="1">
              <a:off x="8500680" y="1794240"/>
              <a:ext cx="1100520" cy="583200"/>
            </a:xfrm>
            <a:prstGeom prst="line">
              <a:avLst/>
            </a:prstGeom>
            <a:ln w="72000">
              <a:solidFill>
                <a:srgbClr val="2c3e5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7" name="Line 4"/>
            <p:cNvSpPr/>
            <p:nvPr/>
          </p:nvSpPr>
          <p:spPr>
            <a:xfrm flipH="1" flipV="1">
              <a:off x="8246520" y="1408680"/>
              <a:ext cx="254160" cy="968760"/>
            </a:xfrm>
            <a:prstGeom prst="line">
              <a:avLst/>
            </a:prstGeom>
            <a:ln w="72000">
              <a:solidFill>
                <a:srgbClr val="2c3e5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8" name="Line 5"/>
            <p:cNvSpPr/>
            <p:nvPr/>
          </p:nvSpPr>
          <p:spPr>
            <a:xfrm flipV="1">
              <a:off x="8500680" y="1370880"/>
              <a:ext cx="394920" cy="1006560"/>
            </a:xfrm>
            <a:prstGeom prst="line">
              <a:avLst/>
            </a:prstGeom>
            <a:ln w="72000">
              <a:solidFill>
                <a:srgbClr val="2c3e5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9" name="TextShape 6"/>
          <p:cNvSpPr txBox="1"/>
          <p:nvPr/>
        </p:nvSpPr>
        <p:spPr>
          <a:xfrm>
            <a:off x="3931920" y="5880240"/>
            <a:ext cx="5760720" cy="88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US" sz="1800" spc="-1" strike="noStrike">
                <a:latin typeface="Source Sans Pro"/>
              </a:rPr>
              <a:t>Lucha contra la Maldición de la Dimensionalidad de Bellman en base a un sistema que aprende en forma continua la Política de Operación.</a:t>
            </a:r>
            <a:endParaRPr b="0" lang="en-US" sz="1800" spc="-1" strike="noStrike">
              <a:latin typeface="Source Sans Pro"/>
            </a:endParaRPr>
          </a:p>
        </p:txBody>
      </p:sp>
      <p:sp>
        <p:nvSpPr>
          <p:cNvPr id="170" name="TextShape 7"/>
          <p:cNvSpPr txBox="1"/>
          <p:nvPr/>
        </p:nvSpPr>
        <p:spPr>
          <a:xfrm>
            <a:off x="3840480" y="1097280"/>
            <a:ext cx="5760720" cy="168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US" sz="1800" spc="-1" strike="noStrike">
                <a:latin typeface="Source Sans Pro"/>
              </a:rPr>
              <a:t>Dinámicas más rápidas a considerar.</a:t>
            </a:r>
            <a:endParaRPr b="0" lang="en-US" sz="1800" spc="-1" strike="noStrike">
              <a:latin typeface="Source Sans Pro"/>
            </a:endParaRPr>
          </a:p>
          <a:p>
            <a:r>
              <a:rPr b="0" lang="en-US" sz="1800" spc="-1" strike="noStrike">
                <a:latin typeface="Source Sans Pro"/>
              </a:rPr>
              <a:t>Generación distribuida </a:t>
            </a:r>
            <a:endParaRPr b="0" lang="en-US" sz="1800" spc="-1" strike="noStrike">
              <a:latin typeface="Source Sans Pro"/>
            </a:endParaRPr>
          </a:p>
          <a:p>
            <a:r>
              <a:rPr b="0" lang="en-US" sz="1800" spc="-1" strike="noStrike">
                <a:latin typeface="Source Sans Pro"/>
              </a:rPr>
              <a:t>variabilidad de recursos</a:t>
            </a:r>
            <a:endParaRPr b="0" lang="en-US" sz="1800" spc="-1" strike="noStrike">
              <a:latin typeface="Source Sans Pro"/>
            </a:endParaRPr>
          </a:p>
          <a:p>
            <a:r>
              <a:rPr b="0" lang="en-US" sz="1800" spc="-1" strike="noStrike">
                <a:latin typeface="Source Sans Pro"/>
              </a:rPr>
              <a:t>restricciones de red.</a:t>
            </a:r>
            <a:endParaRPr b="0" lang="en-US" sz="1800" spc="-1" strike="noStrike">
              <a:latin typeface="Source Sans Pro"/>
            </a:endParaRPr>
          </a:p>
          <a:p>
            <a:r>
              <a:rPr b="0" lang="en-US" sz="1800" spc="-1" strike="noStrike">
                <a:latin typeface="Source Sans Pro"/>
              </a:rPr>
              <a:t>Almacenamiento distribuido</a:t>
            </a:r>
            <a:endParaRPr b="0" lang="en-US" sz="1800" spc="-1" strike="noStrike">
              <a:latin typeface="Source Sans Pro"/>
            </a:endParaRPr>
          </a:p>
          <a:p>
            <a:r>
              <a:rPr b="0" lang="en-US" sz="1800" spc="-1" strike="noStrike">
                <a:latin typeface="Source Sans Pro"/>
              </a:rPr>
              <a:t>Demanda con respuesta .</a:t>
            </a:r>
            <a:endParaRPr b="0" lang="en-US" sz="1800" spc="-1" strike="noStrike"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291960" y="360000"/>
            <a:ext cx="8599320" cy="900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r>
              <a:rPr b="0" lang="en-US" sz="3200" spc="-1" strike="noStrike">
                <a:solidFill>
                  <a:srgbClr val="0072b5"/>
                </a:solidFill>
                <a:latin typeface="Source Sans Pro Black"/>
              </a:rPr>
              <a:t>Los sistemas tieneden a mayores excedentes.</a:t>
            </a:r>
            <a:endParaRPr b="0" lang="en-US" sz="3200" spc="-1" strike="noStrike">
              <a:solidFill>
                <a:srgbClr val="0072b5"/>
              </a:solidFill>
              <a:latin typeface="Source Sans Pro Black"/>
            </a:endParaRPr>
          </a:p>
        </p:txBody>
      </p:sp>
      <p:sp>
        <p:nvSpPr>
          <p:cNvPr id="172" name="TextShape 2"/>
          <p:cNvSpPr txBox="1"/>
          <p:nvPr/>
        </p:nvSpPr>
        <p:spPr>
          <a:xfrm>
            <a:off x="359280" y="1536480"/>
            <a:ext cx="9177120" cy="5124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216000" indent="-216000">
              <a:spcAft>
                <a:spcPts val="114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1c1c1c"/>
                </a:solidFill>
                <a:latin typeface="Source Sans Pro Semibold"/>
              </a:rPr>
              <a:t>Esto significa mayores oportunidades para una integración de mercados en base a OFERTAS DE OPORTUNIDAD HORARIAS.</a:t>
            </a:r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  <a:p>
            <a:pPr marL="216000" indent="-216000">
              <a:spcAft>
                <a:spcPts val="114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1c1c1c"/>
                </a:solidFill>
                <a:latin typeface="Source Sans Pro Semibold"/>
              </a:rPr>
              <a:t>Hay que promover Demandas Con Respuesta, y buscar mecanismos de protección de las mismas.</a:t>
            </a:r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  <a:p>
            <a:pPr marL="216000" indent="-216000">
              <a:spcAft>
                <a:spcPts val="114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1c1c1c"/>
                </a:solidFill>
                <a:latin typeface="Source Sans Pro Semibold"/>
              </a:rPr>
              <a:t>Las reglamentaciones deberan evolucionar permitiendo la flexibilidad de las Ofertas Horarias pero conservando los equilibros de </a:t>
            </a:r>
            <a:r>
              <a:rPr b="0" lang="en-US" sz="2600" spc="-1" strike="noStrike">
                <a:solidFill>
                  <a:srgbClr val="1c1c1c"/>
                </a:solidFill>
                <a:latin typeface="Source Sans Pro Semibold"/>
              </a:rPr>
              <a:t>remuneraciones de las inversiones tanto de Generación como de Demanda.</a:t>
            </a:r>
            <a:endParaRPr b="0" lang="en-US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466560" y="241560"/>
            <a:ext cx="7410600" cy="948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spAutoFit/>
          </a:bodyPr>
          <a:p>
            <a:r>
              <a:rPr b="1" lang="en-US" sz="3200" spc="-1" strike="noStrike">
                <a:solidFill>
                  <a:srgbClr val="0072b5"/>
                </a:solidFill>
                <a:latin typeface="Source Sans Pro Black"/>
              </a:rPr>
              <a:t>Principios para una mejor integración regional.</a:t>
            </a:r>
            <a:endParaRPr b="1" lang="en-US" sz="3200" spc="-1" strike="noStrike">
              <a:solidFill>
                <a:srgbClr val="0072b5"/>
              </a:solidFill>
              <a:latin typeface="Source Sans Pro Black"/>
            </a:endParaRPr>
          </a:p>
        </p:txBody>
      </p:sp>
      <p:sp>
        <p:nvSpPr>
          <p:cNvPr id="174" name="CustomShape 2"/>
          <p:cNvSpPr/>
          <p:nvPr/>
        </p:nvSpPr>
        <p:spPr>
          <a:xfrm rot="20403000">
            <a:off x="1335960" y="1898640"/>
            <a:ext cx="7198200" cy="1224360"/>
          </a:xfrm>
          <a:custGeom>
            <a:avLst/>
            <a:gdLst/>
            <a:ahLst/>
            <a:rect l="0" t="0" r="r" b="b"/>
            <a:pathLst>
              <a:path w="19999" h="3421">
                <a:moveTo>
                  <a:pt x="567" y="18"/>
                </a:moveTo>
                <a:cubicBezTo>
                  <a:pt x="283" y="18"/>
                  <a:pt x="1" y="301"/>
                  <a:pt x="0" y="585"/>
                </a:cubicBezTo>
                <a:lnTo>
                  <a:pt x="3" y="2853"/>
                </a:lnTo>
                <a:cubicBezTo>
                  <a:pt x="2" y="3136"/>
                  <a:pt x="285" y="3420"/>
                  <a:pt x="569" y="3420"/>
                </a:cubicBezTo>
                <a:lnTo>
                  <a:pt x="19431" y="3403"/>
                </a:lnTo>
                <a:cubicBezTo>
                  <a:pt x="19714" y="3403"/>
                  <a:pt x="19998" y="3119"/>
                  <a:pt x="19998" y="2836"/>
                </a:cubicBezTo>
                <a:lnTo>
                  <a:pt x="19996" y="568"/>
                </a:lnTo>
                <a:cubicBezTo>
                  <a:pt x="19997" y="284"/>
                  <a:pt x="19712" y="0"/>
                  <a:pt x="19429" y="1"/>
                </a:cubicBezTo>
                <a:lnTo>
                  <a:pt x="567" y="18"/>
                </a:lnTo>
              </a:path>
            </a:pathLst>
          </a:custGeom>
          <a:solidFill>
            <a:srgbClr val="ccffcc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en-US" sz="3200" spc="-1" strike="noStrike">
                <a:latin typeface="Arial"/>
              </a:rPr>
              <a:t>Soberanía y equilibrio en inversiones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75" name="CustomShape 3"/>
          <p:cNvSpPr/>
          <p:nvPr/>
        </p:nvSpPr>
        <p:spPr>
          <a:xfrm>
            <a:off x="4085640" y="3090240"/>
            <a:ext cx="5110200" cy="1224360"/>
          </a:xfrm>
          <a:custGeom>
            <a:avLst/>
            <a:gdLst/>
            <a:ahLst/>
            <a:rect l="0" t="0" r="r" b="b"/>
            <a:pathLst>
              <a:path w="14197" h="3403">
                <a:moveTo>
                  <a:pt x="567" y="0"/>
                </a:moveTo>
                <a:cubicBezTo>
                  <a:pt x="283" y="0"/>
                  <a:pt x="0" y="283"/>
                  <a:pt x="0" y="567"/>
                </a:cubicBezTo>
                <a:lnTo>
                  <a:pt x="0" y="2835"/>
                </a:lnTo>
                <a:cubicBezTo>
                  <a:pt x="0" y="3118"/>
                  <a:pt x="283" y="3402"/>
                  <a:pt x="567" y="3402"/>
                </a:cubicBezTo>
                <a:lnTo>
                  <a:pt x="13629" y="3402"/>
                </a:lnTo>
                <a:cubicBezTo>
                  <a:pt x="13912" y="3402"/>
                  <a:pt x="14196" y="3118"/>
                  <a:pt x="14196" y="2835"/>
                </a:cubicBezTo>
                <a:lnTo>
                  <a:pt x="14196" y="567"/>
                </a:lnTo>
                <a:cubicBezTo>
                  <a:pt x="14196" y="283"/>
                  <a:pt x="13912" y="0"/>
                  <a:pt x="13629" y="0"/>
                </a:cubicBezTo>
                <a:lnTo>
                  <a:pt x="567" y="0"/>
                </a:lnTo>
              </a:path>
            </a:pathLst>
          </a:custGeom>
          <a:solidFill>
            <a:srgbClr val="ccff9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en-US" sz="3200" spc="-1" strike="noStrike">
                <a:latin typeface="Arial"/>
              </a:rPr>
              <a:t>Transparencia de costos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76" name="CustomShape 4"/>
          <p:cNvSpPr/>
          <p:nvPr/>
        </p:nvSpPr>
        <p:spPr>
          <a:xfrm>
            <a:off x="5093280" y="5250600"/>
            <a:ext cx="3670920" cy="1224360"/>
          </a:xfrm>
          <a:custGeom>
            <a:avLst/>
            <a:gdLst/>
            <a:ahLst/>
            <a:rect l="0" t="0" r="r" b="b"/>
            <a:pathLst>
              <a:path w="10199" h="3403">
                <a:moveTo>
                  <a:pt x="567" y="0"/>
                </a:moveTo>
                <a:cubicBezTo>
                  <a:pt x="283" y="0"/>
                  <a:pt x="0" y="283"/>
                  <a:pt x="0" y="567"/>
                </a:cubicBezTo>
                <a:lnTo>
                  <a:pt x="0" y="2835"/>
                </a:lnTo>
                <a:cubicBezTo>
                  <a:pt x="0" y="3118"/>
                  <a:pt x="283" y="3402"/>
                  <a:pt x="567" y="3402"/>
                </a:cubicBezTo>
                <a:lnTo>
                  <a:pt x="9631" y="3402"/>
                </a:lnTo>
                <a:cubicBezTo>
                  <a:pt x="9914" y="3402"/>
                  <a:pt x="10198" y="3118"/>
                  <a:pt x="10198" y="2835"/>
                </a:cubicBezTo>
                <a:lnTo>
                  <a:pt x="10198" y="567"/>
                </a:lnTo>
                <a:cubicBezTo>
                  <a:pt x="10198" y="283"/>
                  <a:pt x="9914" y="0"/>
                  <a:pt x="9631" y="0"/>
                </a:cubicBezTo>
                <a:lnTo>
                  <a:pt x="567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en-US" sz="3200" spc="-1" strike="noStrike">
                <a:latin typeface="Arial"/>
              </a:rPr>
              <a:t>Gradualidad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77" name="CustomShape 5"/>
          <p:cNvSpPr/>
          <p:nvPr/>
        </p:nvSpPr>
        <p:spPr>
          <a:xfrm rot="21053400">
            <a:off x="2080440" y="4314960"/>
            <a:ext cx="5542200" cy="1224360"/>
          </a:xfrm>
          <a:custGeom>
            <a:avLst/>
            <a:gdLst/>
            <a:ahLst/>
            <a:rect l="0" t="0" r="r" b="b"/>
            <a:pathLst>
              <a:path w="15397" h="3407">
                <a:moveTo>
                  <a:pt x="567" y="4"/>
                </a:moveTo>
                <a:cubicBezTo>
                  <a:pt x="284" y="3"/>
                  <a:pt x="1" y="287"/>
                  <a:pt x="1" y="570"/>
                </a:cubicBezTo>
                <a:lnTo>
                  <a:pt x="0" y="2839"/>
                </a:lnTo>
                <a:cubicBezTo>
                  <a:pt x="0" y="3121"/>
                  <a:pt x="283" y="3406"/>
                  <a:pt x="567" y="3406"/>
                </a:cubicBezTo>
                <a:lnTo>
                  <a:pt x="14829" y="3403"/>
                </a:lnTo>
                <a:cubicBezTo>
                  <a:pt x="15111" y="3403"/>
                  <a:pt x="15396" y="3119"/>
                  <a:pt x="15395" y="2836"/>
                </a:cubicBezTo>
                <a:lnTo>
                  <a:pt x="15396" y="568"/>
                </a:lnTo>
                <a:cubicBezTo>
                  <a:pt x="15396" y="284"/>
                  <a:pt x="15112" y="1"/>
                  <a:pt x="14829" y="0"/>
                </a:cubicBezTo>
                <a:lnTo>
                  <a:pt x="567" y="4"/>
                </a:lnTo>
              </a:path>
            </a:pathLst>
          </a:custGeom>
          <a:solidFill>
            <a:srgbClr val="ff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en-US" sz="3200" spc="-1" strike="noStrike">
                <a:latin typeface="Arial"/>
              </a:rPr>
              <a:t>Racionalidad y compromiso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" descr=""/>
          <p:cNvPicPr/>
          <p:nvPr/>
        </p:nvPicPr>
        <p:blipFill>
          <a:blip r:embed="rId1"/>
          <a:stretch/>
        </p:blipFill>
        <p:spPr>
          <a:xfrm>
            <a:off x="6058080" y="2675520"/>
            <a:ext cx="3869280" cy="2737080"/>
          </a:xfrm>
          <a:prstGeom prst="rect">
            <a:avLst/>
          </a:prstGeom>
          <a:ln>
            <a:noFill/>
          </a:ln>
        </p:spPr>
      </p:pic>
      <p:sp>
        <p:nvSpPr>
          <p:cNvPr id="179" name="TextShape 1"/>
          <p:cNvSpPr txBox="1"/>
          <p:nvPr/>
        </p:nvSpPr>
        <p:spPr>
          <a:xfrm>
            <a:off x="533160" y="2027880"/>
            <a:ext cx="5322600" cy="4810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US" sz="2600" spc="-1" strike="noStrike">
                <a:latin typeface="Source Sans Pro"/>
              </a:rPr>
              <a:t>¿Tenemos que ser clones?</a:t>
            </a:r>
            <a:endParaRPr b="0" lang="en-US" sz="2600" spc="-1" strike="noStrike">
              <a:latin typeface="Source Sans Pro"/>
            </a:endParaRPr>
          </a:p>
          <a:p>
            <a:endParaRPr b="0" lang="en-US" sz="2600" spc="-1" strike="noStrike">
              <a:latin typeface="Source Sans Pro"/>
            </a:endParaRPr>
          </a:p>
          <a:p>
            <a:r>
              <a:rPr b="0" lang="en-US" sz="2600" spc="-1" strike="noStrike">
                <a:latin typeface="Source Sans Pro"/>
              </a:rPr>
              <a:t>¿Cómo conjungar los intereses de los diferentes grupos nacionales?</a:t>
            </a:r>
            <a:endParaRPr b="0" lang="en-US" sz="2600" spc="-1" strike="noStrike">
              <a:latin typeface="Source Sans Pro"/>
            </a:endParaRPr>
          </a:p>
          <a:p>
            <a:endParaRPr b="0" lang="en-US" sz="2600" spc="-1" strike="noStrike">
              <a:latin typeface="Source Sans Pro"/>
            </a:endParaRPr>
          </a:p>
          <a:p>
            <a:r>
              <a:rPr b="1" lang="en-US" sz="2600" spc="-1" strike="noStrike">
                <a:latin typeface="Source Sans Pro"/>
              </a:rPr>
              <a:t>Mercado de Excedentes Impuestos por la introducción de las ERNC</a:t>
            </a:r>
            <a:endParaRPr b="0" lang="en-US" sz="2600" spc="-1" strike="noStrike"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291600" y="359640"/>
            <a:ext cx="8599320" cy="900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r>
              <a:rPr b="0" lang="en-US" sz="3200" spc="-1" strike="noStrike">
                <a:solidFill>
                  <a:srgbClr val="0072b5"/>
                </a:solidFill>
                <a:latin typeface="Source Sans Pro Black"/>
              </a:rPr>
              <a:t>Beneficios MIG- UY-AG-BR</a:t>
            </a:r>
            <a:endParaRPr b="0" lang="en-US" sz="3200" spc="-1" strike="noStrike">
              <a:solidFill>
                <a:srgbClr val="0072b5"/>
              </a:solidFill>
              <a:latin typeface="Source Sans Pro Black"/>
            </a:endParaRPr>
          </a:p>
        </p:txBody>
      </p:sp>
      <p:graphicFrame>
        <p:nvGraphicFramePr>
          <p:cNvPr id="181" name=""/>
          <p:cNvGraphicFramePr/>
          <p:nvPr/>
        </p:nvGraphicFramePr>
        <p:xfrm>
          <a:off x="756720" y="1440360"/>
          <a:ext cx="8456040" cy="5471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" descr=""/>
          <p:cNvPicPr/>
          <p:nvPr/>
        </p:nvPicPr>
        <p:blipFill>
          <a:blip r:embed="rId1"/>
          <a:srcRect l="0" t="0" r="0" b="18379"/>
          <a:stretch/>
        </p:blipFill>
        <p:spPr>
          <a:xfrm>
            <a:off x="273960" y="91440"/>
            <a:ext cx="9597960" cy="2652120"/>
          </a:xfrm>
          <a:prstGeom prst="rect">
            <a:avLst/>
          </a:prstGeom>
          <a:ln w="18360">
            <a:noFill/>
          </a:ln>
        </p:spPr>
      </p:pic>
      <p:sp>
        <p:nvSpPr>
          <p:cNvPr id="183" name="TextShape 1"/>
          <p:cNvSpPr txBox="1"/>
          <p:nvPr/>
        </p:nvSpPr>
        <p:spPr>
          <a:xfrm>
            <a:off x="291600" y="359640"/>
            <a:ext cx="5290200" cy="525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r>
              <a:rPr b="0" lang="en-US" sz="3200" spc="-1" strike="noStrike">
                <a:solidFill>
                  <a:srgbClr val="0072b5"/>
                </a:solidFill>
                <a:latin typeface="Source Sans Pro Black"/>
              </a:rPr>
              <a:t>Rediseño permanente.</a:t>
            </a:r>
            <a:endParaRPr b="0" lang="en-US" sz="3200" spc="-1" strike="noStrike">
              <a:solidFill>
                <a:srgbClr val="0072b5"/>
              </a:solidFill>
              <a:latin typeface="Source Sans Pro Black"/>
            </a:endParaRPr>
          </a:p>
        </p:txBody>
      </p:sp>
      <p:grpSp>
        <p:nvGrpSpPr>
          <p:cNvPr id="184" name="Group 2"/>
          <p:cNvGrpSpPr/>
          <p:nvPr/>
        </p:nvGrpSpPr>
        <p:grpSpPr>
          <a:xfrm>
            <a:off x="5160600" y="2936160"/>
            <a:ext cx="4835520" cy="4059720"/>
            <a:chOff x="5160600" y="2936160"/>
            <a:chExt cx="4835520" cy="4059720"/>
          </a:xfrm>
        </p:grpSpPr>
        <p:sp>
          <p:nvSpPr>
            <p:cNvPr id="185" name="Line 3"/>
            <p:cNvSpPr/>
            <p:nvPr/>
          </p:nvSpPr>
          <p:spPr>
            <a:xfrm flipV="1">
              <a:off x="5330880" y="4748760"/>
              <a:ext cx="3375000" cy="1750680"/>
            </a:xfrm>
            <a:prstGeom prst="line">
              <a:avLst/>
            </a:prstGeom>
            <a:ln w="72000">
              <a:solidFill>
                <a:srgbClr val="2c3e5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6" name="Line 4"/>
            <p:cNvSpPr/>
            <p:nvPr/>
          </p:nvSpPr>
          <p:spPr>
            <a:xfrm flipV="1">
              <a:off x="6671160" y="4326480"/>
              <a:ext cx="0" cy="1502280"/>
            </a:xfrm>
            <a:prstGeom prst="line">
              <a:avLst/>
            </a:prstGeom>
            <a:ln w="72000">
              <a:solidFill>
                <a:srgbClr val="2c3e5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7" name="TextShape 5"/>
            <p:cNvSpPr txBox="1"/>
            <p:nvPr/>
          </p:nvSpPr>
          <p:spPr>
            <a:xfrm>
              <a:off x="5578920" y="6374880"/>
              <a:ext cx="2059560" cy="62100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spAutoFit/>
            </a:bodyPr>
            <a:p>
              <a:r>
                <a:rPr b="0" lang="en-US" sz="1800" spc="-1" strike="noStrike">
                  <a:latin typeface="Source Sans Pro"/>
                </a:rPr>
                <a:t>Mercados de Energía</a:t>
              </a:r>
              <a:endParaRPr b="0" lang="en-US" sz="1800" spc="-1" strike="noStrike">
                <a:latin typeface="Source Sans Pro"/>
              </a:endParaRPr>
            </a:p>
          </p:txBody>
        </p:sp>
        <p:sp>
          <p:nvSpPr>
            <p:cNvPr id="188" name="TextShape 6"/>
            <p:cNvSpPr txBox="1"/>
            <p:nvPr/>
          </p:nvSpPr>
          <p:spPr>
            <a:xfrm>
              <a:off x="5160600" y="3427920"/>
              <a:ext cx="2878560" cy="9946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spAutoFit/>
            </a:bodyPr>
            <a:p>
              <a:r>
                <a:rPr b="0" lang="en-US" sz="1800" spc="-1" strike="noStrike">
                  <a:latin typeface="Source Sans Pro"/>
                </a:rPr>
                <a:t>Precio Spot con techo</a:t>
              </a:r>
              <a:endParaRPr b="0" lang="en-US" sz="1800" spc="-1" strike="noStrike">
                <a:latin typeface="Source Sans Pro"/>
              </a:endParaRPr>
            </a:p>
            <a:p>
              <a:r>
                <a:rPr b="0" lang="en-US" sz="1800" spc="-1" strike="noStrike">
                  <a:latin typeface="Source Sans Pro"/>
                </a:rPr>
                <a:t>+ Mercado de Capacidad Firme</a:t>
              </a:r>
              <a:endParaRPr b="0" lang="en-US" sz="1800" spc="-1" strike="noStrike">
                <a:latin typeface="Source Sans Pro"/>
              </a:endParaRPr>
            </a:p>
          </p:txBody>
        </p:sp>
        <p:sp>
          <p:nvSpPr>
            <p:cNvPr id="189" name="Line 7"/>
            <p:cNvSpPr/>
            <p:nvPr/>
          </p:nvSpPr>
          <p:spPr>
            <a:xfrm flipV="1">
              <a:off x="7539480" y="5357160"/>
              <a:ext cx="979920" cy="12600"/>
            </a:xfrm>
            <a:prstGeom prst="line">
              <a:avLst/>
            </a:prstGeom>
            <a:ln w="72000">
              <a:solidFill>
                <a:srgbClr val="2c3e5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0" name="TextShape 8"/>
            <p:cNvSpPr txBox="1"/>
            <p:nvPr/>
          </p:nvSpPr>
          <p:spPr>
            <a:xfrm>
              <a:off x="7936560" y="5506200"/>
              <a:ext cx="1807560" cy="103716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spAutoFit/>
            </a:bodyPr>
            <a:p>
              <a:r>
                <a:rPr b="0" lang="en-US" sz="1800" spc="-1" strike="noStrike">
                  <a:latin typeface="Source Sans Pro"/>
                </a:rPr>
                <a:t>Mercado de Capacidad de Filtrado ?</a:t>
              </a:r>
              <a:endParaRPr b="0" lang="en-US" sz="1800" spc="-1" strike="noStrike">
                <a:latin typeface="Source Sans Pro"/>
              </a:endParaRPr>
            </a:p>
          </p:txBody>
        </p:sp>
        <p:sp>
          <p:nvSpPr>
            <p:cNvPr id="191" name="Line 9"/>
            <p:cNvSpPr/>
            <p:nvPr/>
          </p:nvSpPr>
          <p:spPr>
            <a:xfrm flipV="1">
              <a:off x="8296200" y="4016160"/>
              <a:ext cx="12600" cy="943920"/>
            </a:xfrm>
            <a:prstGeom prst="line">
              <a:avLst/>
            </a:prstGeom>
            <a:ln w="72000">
              <a:solidFill>
                <a:srgbClr val="2c3e5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2" name="TextShape 10"/>
            <p:cNvSpPr txBox="1"/>
            <p:nvPr/>
          </p:nvSpPr>
          <p:spPr>
            <a:xfrm>
              <a:off x="8296200" y="2936160"/>
              <a:ext cx="1699920" cy="115200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spAutoFit/>
            </a:bodyPr>
            <a:p>
              <a:r>
                <a:rPr b="0" lang="en-US" sz="1800" spc="-1" strike="noStrike">
                  <a:latin typeface="Source Sans Pro"/>
                </a:rPr>
                <a:t>Acoplamiento Gradual de Mercados Regionales?</a:t>
              </a:r>
              <a:endParaRPr b="0" lang="en-US" sz="1800" spc="-1" strike="noStrike">
                <a:latin typeface="Source Sans Pro"/>
              </a:endParaRPr>
            </a:p>
          </p:txBody>
        </p:sp>
      </p:grpSp>
      <p:sp>
        <p:nvSpPr>
          <p:cNvPr id="193" name="TextShape 11"/>
          <p:cNvSpPr txBox="1"/>
          <p:nvPr/>
        </p:nvSpPr>
        <p:spPr>
          <a:xfrm>
            <a:off x="365400" y="2926800"/>
            <a:ext cx="4387680" cy="3987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US" sz="2200" spc="-1" strike="noStrike">
                <a:latin typeface="Source Sans Pro"/>
              </a:rPr>
              <a:t>	</a:t>
            </a:r>
            <a:r>
              <a:rPr b="0" lang="en-US" sz="2200" spc="-1" strike="noStrike">
                <a:latin typeface="Source Sans Pro"/>
              </a:rPr>
              <a:t>Lo importante es mantener la coherencia y racionalidad de las modificaciones con respecto al óptimo teórico para que Los Participantes puedan confiar en que las intervenciones del regulador son “siempre para bien”.</a:t>
            </a:r>
            <a:endParaRPr b="0" lang="en-US" sz="2200" spc="-1" strike="noStrike"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291960" y="360000"/>
            <a:ext cx="8599320" cy="900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r>
              <a:rPr b="0" lang="en-US" sz="3200" spc="-1" strike="noStrike">
                <a:solidFill>
                  <a:srgbClr val="0072b5"/>
                </a:solidFill>
                <a:latin typeface="Source Sans Pro Black"/>
              </a:rPr>
              <a:t>Una semana de Marzo</a:t>
            </a:r>
            <a:endParaRPr b="0" lang="en-US" sz="3200" spc="-1" strike="noStrike">
              <a:solidFill>
                <a:srgbClr val="0072b5"/>
              </a:solidFill>
              <a:latin typeface="Source Sans Pro Black"/>
            </a:endParaRPr>
          </a:p>
        </p:txBody>
      </p:sp>
      <p:pic>
        <p:nvPicPr>
          <p:cNvPr id="93" name="" descr=""/>
          <p:cNvPicPr/>
          <p:nvPr/>
        </p:nvPicPr>
        <p:blipFill>
          <a:blip r:embed="rId1"/>
          <a:stretch/>
        </p:blipFill>
        <p:spPr>
          <a:xfrm>
            <a:off x="367920" y="1429200"/>
            <a:ext cx="9521280" cy="4763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291960" y="360000"/>
            <a:ext cx="8599320" cy="554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r>
              <a:rPr b="0" lang="en-US" sz="3200" spc="-1" strike="noStrike">
                <a:solidFill>
                  <a:srgbClr val="0072b5"/>
                </a:solidFill>
                <a:latin typeface="Source Sans Pro Black"/>
              </a:rPr>
              <a:t>... continuemos aprendiendo el camino!!</a:t>
            </a:r>
            <a:endParaRPr b="0" lang="en-US" sz="3200" spc="-1" strike="noStrike">
              <a:solidFill>
                <a:srgbClr val="0072b5"/>
              </a:solidFill>
              <a:latin typeface="Source Sans Pro Black"/>
            </a:endParaRPr>
          </a:p>
        </p:txBody>
      </p:sp>
      <p:sp>
        <p:nvSpPr>
          <p:cNvPr id="195" name="TextShape 2"/>
          <p:cNvSpPr txBox="1"/>
          <p:nvPr/>
        </p:nvSpPr>
        <p:spPr>
          <a:xfrm>
            <a:off x="519480" y="5987160"/>
            <a:ext cx="9097920" cy="833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US" sz="4400" spc="-1" strike="noStrike">
                <a:latin typeface="Source Sans Pro"/>
              </a:rPr>
              <a:t>Gracias por vuestra atención!!</a:t>
            </a:r>
            <a:endParaRPr b="0" lang="en-US" sz="4400" spc="-1" strike="noStrike">
              <a:latin typeface="Source Sans Pro"/>
            </a:endParaRPr>
          </a:p>
        </p:txBody>
      </p:sp>
      <p:pic>
        <p:nvPicPr>
          <p:cNvPr id="196" name="" descr=""/>
          <p:cNvPicPr/>
          <p:nvPr/>
        </p:nvPicPr>
        <p:blipFill>
          <a:blip r:embed="rId1"/>
          <a:stretch/>
        </p:blipFill>
        <p:spPr>
          <a:xfrm>
            <a:off x="773280" y="1123560"/>
            <a:ext cx="8409600" cy="4668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291960" y="360000"/>
            <a:ext cx="8599320" cy="900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r>
              <a:rPr b="0" lang="en-US" sz="3200" spc="-1" strike="noStrike">
                <a:solidFill>
                  <a:srgbClr val="0072b5"/>
                </a:solidFill>
                <a:latin typeface="Source Sans Pro Black"/>
              </a:rPr>
              <a:t>Ejemplo semana 23/3</a:t>
            </a:r>
            <a:endParaRPr b="0" lang="en-US" sz="3200" spc="-1" strike="noStrike">
              <a:solidFill>
                <a:srgbClr val="0072b5"/>
              </a:solidFill>
              <a:latin typeface="Source Sans Pro Black"/>
            </a:endParaRPr>
          </a:p>
        </p:txBody>
      </p:sp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636840" y="1453680"/>
            <a:ext cx="9014400" cy="5072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" descr=""/>
          <p:cNvPicPr/>
          <p:nvPr/>
        </p:nvPicPr>
        <p:blipFill>
          <a:blip r:embed="rId1"/>
          <a:stretch/>
        </p:blipFill>
        <p:spPr>
          <a:xfrm>
            <a:off x="516600" y="808920"/>
            <a:ext cx="9233640" cy="5603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547920" y="273960"/>
            <a:ext cx="7149960" cy="1165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r>
              <a:rPr b="0" lang="en-US" sz="3200" spc="-1" strike="noStrike">
                <a:solidFill>
                  <a:srgbClr val="0072b5"/>
                </a:solidFill>
                <a:latin typeface="Source Sans Pro Black"/>
              </a:rPr>
              <a:t>Caracterización de la variabilidad de las renovables en Uruguay.</a:t>
            </a:r>
            <a:endParaRPr b="0" lang="en-US" sz="3200" spc="-1" strike="noStrike">
              <a:solidFill>
                <a:srgbClr val="0072b5"/>
              </a:solidFill>
              <a:latin typeface="Source Sans Pro Black"/>
            </a:endParaRPr>
          </a:p>
        </p:txBody>
      </p:sp>
      <p:grpSp>
        <p:nvGrpSpPr>
          <p:cNvPr id="98" name="Group 2"/>
          <p:cNvGrpSpPr/>
          <p:nvPr/>
        </p:nvGrpSpPr>
        <p:grpSpPr>
          <a:xfrm>
            <a:off x="486360" y="4023000"/>
            <a:ext cx="9590040" cy="2193480"/>
            <a:chOff x="486360" y="4023000"/>
            <a:chExt cx="9590040" cy="2193480"/>
          </a:xfrm>
        </p:grpSpPr>
        <p:sp>
          <p:nvSpPr>
            <p:cNvPr id="99" name="Freeform 3"/>
            <p:cNvSpPr/>
            <p:nvPr/>
          </p:nvSpPr>
          <p:spPr>
            <a:xfrm>
              <a:off x="1983240" y="4164120"/>
              <a:ext cx="3646080" cy="689040"/>
            </a:xfrm>
            <a:custGeom>
              <a:avLst/>
              <a:gdLst/>
              <a:ahLst/>
              <a:rect l="0" t="0" r="r" b="b"/>
              <a:pathLst>
                <a:path w="10128" h="1914">
                  <a:moveTo>
                    <a:pt x="0" y="1913"/>
                  </a:moveTo>
                  <a:cubicBezTo>
                    <a:pt x="21" y="1514"/>
                    <a:pt x="309" y="1178"/>
                    <a:pt x="577" y="894"/>
                  </a:cubicBezTo>
                  <a:cubicBezTo>
                    <a:pt x="830" y="627"/>
                    <a:pt x="1225" y="526"/>
                    <a:pt x="1591" y="450"/>
                  </a:cubicBezTo>
                  <a:cubicBezTo>
                    <a:pt x="1973" y="370"/>
                    <a:pt x="2490" y="464"/>
                    <a:pt x="2692" y="789"/>
                  </a:cubicBezTo>
                  <a:cubicBezTo>
                    <a:pt x="2913" y="1144"/>
                    <a:pt x="3188" y="1443"/>
                    <a:pt x="3530" y="1678"/>
                  </a:cubicBezTo>
                  <a:cubicBezTo>
                    <a:pt x="3867" y="1908"/>
                    <a:pt x="4354" y="1827"/>
                    <a:pt x="4775" y="1861"/>
                  </a:cubicBezTo>
                  <a:cubicBezTo>
                    <a:pt x="5173" y="1892"/>
                    <a:pt x="5583" y="1835"/>
                    <a:pt x="5842" y="1599"/>
                  </a:cubicBezTo>
                  <a:cubicBezTo>
                    <a:pt x="6099" y="1365"/>
                    <a:pt x="6223" y="1042"/>
                    <a:pt x="6365" y="738"/>
                  </a:cubicBezTo>
                  <a:cubicBezTo>
                    <a:pt x="6500" y="448"/>
                    <a:pt x="6731" y="139"/>
                    <a:pt x="7147" y="84"/>
                  </a:cubicBezTo>
                  <a:cubicBezTo>
                    <a:pt x="7780" y="0"/>
                    <a:pt x="7861" y="721"/>
                    <a:pt x="8160" y="971"/>
                  </a:cubicBezTo>
                  <a:cubicBezTo>
                    <a:pt x="8480" y="1240"/>
                    <a:pt x="8754" y="1670"/>
                    <a:pt x="9260" y="1626"/>
                  </a:cubicBezTo>
                  <a:lnTo>
                    <a:pt x="9632" y="1652"/>
                  </a:lnTo>
                  <a:lnTo>
                    <a:pt x="9954" y="1652"/>
                  </a:lnTo>
                  <a:lnTo>
                    <a:pt x="10127" y="1600"/>
                  </a:lnTo>
                </a:path>
              </a:pathLst>
            </a:custGeom>
            <a:ln w="72000">
              <a:solidFill>
                <a:srgbClr val="2c3e50"/>
              </a:solidFill>
              <a:round/>
            </a:ln>
          </p:spPr>
        </p:sp>
        <p:sp>
          <p:nvSpPr>
            <p:cNvPr id="100" name="CustomShape 4"/>
            <p:cNvSpPr/>
            <p:nvPr/>
          </p:nvSpPr>
          <p:spPr>
            <a:xfrm>
              <a:off x="5099400" y="4023000"/>
              <a:ext cx="4977000" cy="1280520"/>
            </a:xfrm>
            <a:custGeom>
              <a:avLst/>
              <a:gdLst/>
              <a:ahLst/>
              <a:rect l="0" t="0" r="r" b="b"/>
              <a:pathLst>
                <a:path w="13826" h="3559">
                  <a:moveTo>
                    <a:pt x="0" y="0"/>
                  </a:moveTo>
                  <a:lnTo>
                    <a:pt x="13825" y="0"/>
                  </a:lnTo>
                  <a:lnTo>
                    <a:pt x="10369" y="3558"/>
                  </a:lnTo>
                  <a:lnTo>
                    <a:pt x="3456" y="3558"/>
                  </a:lnTo>
                  <a:lnTo>
                    <a:pt x="0" y="0"/>
                  </a:lnTo>
                </a:path>
              </a:pathLst>
            </a:custGeom>
            <a:solidFill>
              <a:srgbClr val="99ffff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/>
              <a:r>
                <a:rPr b="0" lang="en-US" sz="1800" spc="-1" strike="noStrike">
                  <a:latin typeface="Source Sans Pro"/>
                </a:rPr>
                <a:t>16 años</a:t>
              </a:r>
              <a:endParaRPr b="0" lang="en-US" sz="1800" spc="-1" strike="noStrike">
                <a:latin typeface="Source Sans Pro"/>
              </a:endParaRPr>
            </a:p>
          </p:txBody>
        </p:sp>
        <p:grpSp>
          <p:nvGrpSpPr>
            <p:cNvPr id="101" name="Group 5"/>
            <p:cNvGrpSpPr/>
            <p:nvPr/>
          </p:nvGrpSpPr>
          <p:grpSpPr>
            <a:xfrm>
              <a:off x="2149200" y="5652720"/>
              <a:ext cx="6109200" cy="563760"/>
              <a:chOff x="2149200" y="5652720"/>
              <a:chExt cx="6109200" cy="563760"/>
            </a:xfrm>
          </p:grpSpPr>
          <p:sp>
            <p:nvSpPr>
              <p:cNvPr id="102" name="Freeform 6"/>
              <p:cNvSpPr/>
              <p:nvPr/>
            </p:nvSpPr>
            <p:spPr>
              <a:xfrm>
                <a:off x="2149200" y="5442480"/>
                <a:ext cx="3635280" cy="976320"/>
              </a:xfrm>
              <a:custGeom>
                <a:avLst/>
                <a:gdLst/>
                <a:ahLst/>
                <a:rect l="0" t="0" r="r" b="b"/>
                <a:pathLst>
                  <a:path w="10098" h="2712">
                    <a:moveTo>
                      <a:pt x="0" y="1827"/>
                    </a:moveTo>
                    <a:cubicBezTo>
                      <a:pt x="98" y="1613"/>
                      <a:pt x="444" y="486"/>
                      <a:pt x="607" y="1278"/>
                    </a:cubicBezTo>
                    <a:cubicBezTo>
                      <a:pt x="703" y="1749"/>
                      <a:pt x="1650" y="2135"/>
                      <a:pt x="1071" y="1329"/>
                    </a:cubicBezTo>
                    <a:cubicBezTo>
                      <a:pt x="783" y="929"/>
                      <a:pt x="1471" y="225"/>
                      <a:pt x="1707" y="913"/>
                    </a:cubicBezTo>
                    <a:cubicBezTo>
                      <a:pt x="1846" y="1324"/>
                      <a:pt x="1967" y="1794"/>
                      <a:pt x="2402" y="2037"/>
                    </a:cubicBezTo>
                    <a:cubicBezTo>
                      <a:pt x="3134" y="2444"/>
                      <a:pt x="2976" y="1608"/>
                      <a:pt x="2980" y="1304"/>
                    </a:cubicBezTo>
                    <a:cubicBezTo>
                      <a:pt x="2987" y="745"/>
                      <a:pt x="3742" y="897"/>
                      <a:pt x="3530" y="1383"/>
                    </a:cubicBezTo>
                    <a:cubicBezTo>
                      <a:pt x="3147" y="2265"/>
                      <a:pt x="4054" y="1655"/>
                      <a:pt x="4021" y="1253"/>
                    </a:cubicBezTo>
                    <a:cubicBezTo>
                      <a:pt x="3998" y="991"/>
                      <a:pt x="3859" y="0"/>
                      <a:pt x="4426" y="1070"/>
                    </a:cubicBezTo>
                    <a:cubicBezTo>
                      <a:pt x="4569" y="1339"/>
                      <a:pt x="4557" y="2035"/>
                      <a:pt x="4947" y="1827"/>
                    </a:cubicBezTo>
                    <a:cubicBezTo>
                      <a:pt x="5314" y="1631"/>
                      <a:pt x="4699" y="905"/>
                      <a:pt x="5063" y="702"/>
                    </a:cubicBezTo>
                    <a:cubicBezTo>
                      <a:pt x="5391" y="520"/>
                      <a:pt x="5884" y="958"/>
                      <a:pt x="5933" y="1384"/>
                    </a:cubicBezTo>
                    <a:cubicBezTo>
                      <a:pt x="5966" y="1688"/>
                      <a:pt x="6192" y="2711"/>
                      <a:pt x="6482" y="1382"/>
                    </a:cubicBezTo>
                    <a:cubicBezTo>
                      <a:pt x="6517" y="1221"/>
                      <a:pt x="6968" y="240"/>
                      <a:pt x="7175" y="989"/>
                    </a:cubicBezTo>
                    <a:cubicBezTo>
                      <a:pt x="7489" y="2123"/>
                      <a:pt x="7687" y="582"/>
                      <a:pt x="8073" y="625"/>
                    </a:cubicBezTo>
                    <a:cubicBezTo>
                      <a:pt x="8715" y="697"/>
                      <a:pt x="8402" y="1755"/>
                      <a:pt x="8883" y="2088"/>
                    </a:cubicBezTo>
                    <a:cubicBezTo>
                      <a:pt x="9167" y="2283"/>
                      <a:pt x="9100" y="1475"/>
                      <a:pt x="9231" y="1174"/>
                    </a:cubicBezTo>
                    <a:cubicBezTo>
                      <a:pt x="9467" y="630"/>
                      <a:pt x="10097" y="1288"/>
                      <a:pt x="9752" y="1567"/>
                    </a:cubicBezTo>
                    <a:lnTo>
                      <a:pt x="10010" y="1826"/>
                    </a:lnTo>
                    <a:lnTo>
                      <a:pt x="10040" y="1852"/>
                    </a:lnTo>
                  </a:path>
                </a:pathLst>
              </a:custGeom>
              <a:ln w="72000">
                <a:solidFill>
                  <a:srgbClr val="2c3e50"/>
                </a:solidFill>
                <a:round/>
              </a:ln>
            </p:spPr>
          </p:sp>
          <p:sp>
            <p:nvSpPr>
              <p:cNvPr id="103" name="CustomShape 7"/>
              <p:cNvSpPr/>
              <p:nvPr/>
            </p:nvSpPr>
            <p:spPr>
              <a:xfrm>
                <a:off x="5909400" y="5891760"/>
                <a:ext cx="733680" cy="264600"/>
              </a:xfrm>
              <a:custGeom>
                <a:avLst/>
                <a:gdLst/>
                <a:ahLst/>
                <a:rect l="0" t="0" r="r" b="b"/>
                <a:pathLst>
                  <a:path w="2040" h="737">
                    <a:moveTo>
                      <a:pt x="0" y="0"/>
                    </a:moveTo>
                    <a:lnTo>
                      <a:pt x="2039" y="0"/>
                    </a:lnTo>
                    <a:lnTo>
                      <a:pt x="1529" y="736"/>
                    </a:lnTo>
                    <a:lnTo>
                      <a:pt x="509" y="73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ff66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4" name="TextShape 8"/>
              <p:cNvSpPr txBox="1"/>
              <p:nvPr/>
            </p:nvSpPr>
            <p:spPr>
              <a:xfrm>
                <a:off x="7117560" y="5860440"/>
                <a:ext cx="1140840" cy="356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spAutoFit/>
              </a:bodyPr>
              <a:p>
                <a:r>
                  <a:rPr b="0" lang="en-US" sz="1800" spc="-1" strike="noStrike">
                    <a:latin typeface="Source Sans Pro"/>
                  </a:rPr>
                  <a:t>2 meses</a:t>
                </a:r>
                <a:endParaRPr b="0" lang="en-US" sz="1800" spc="-1" strike="noStrike">
                  <a:latin typeface="Source Sans Pro"/>
                </a:endParaRPr>
              </a:p>
            </p:txBody>
          </p:sp>
        </p:grpSp>
        <p:sp>
          <p:nvSpPr>
            <p:cNvPr id="105" name="TextShape 9"/>
            <p:cNvSpPr txBox="1"/>
            <p:nvPr/>
          </p:nvSpPr>
          <p:spPr>
            <a:xfrm>
              <a:off x="486360" y="4130280"/>
              <a:ext cx="1922760" cy="3556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spAutoFit/>
            </a:bodyPr>
            <a:p>
              <a:r>
                <a:rPr b="0" lang="en-US" sz="1800" spc="-1" strike="noStrike">
                  <a:latin typeface="Source Sans Pro"/>
                </a:rPr>
                <a:t>caudales hidro.</a:t>
              </a:r>
              <a:endParaRPr b="0" lang="en-US" sz="1800" spc="-1" strike="noStrike">
                <a:latin typeface="Source Sans Pro"/>
              </a:endParaRPr>
            </a:p>
          </p:txBody>
        </p:sp>
        <p:sp>
          <p:nvSpPr>
            <p:cNvPr id="106" name="TextShape 10"/>
            <p:cNvSpPr txBox="1"/>
            <p:nvPr/>
          </p:nvSpPr>
          <p:spPr>
            <a:xfrm>
              <a:off x="547920" y="5580720"/>
              <a:ext cx="1809720" cy="3560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spAutoFit/>
            </a:bodyPr>
            <a:p>
              <a:r>
                <a:rPr b="0" lang="en-US" sz="1800" spc="-1" strike="noStrike">
                  <a:latin typeface="Source Sans Pro"/>
                </a:rPr>
                <a:t>eólica &amp; solar </a:t>
              </a:r>
              <a:endParaRPr b="0" lang="en-US" sz="1800" spc="-1" strike="noStrike">
                <a:latin typeface="Source Sans Pro"/>
              </a:endParaRPr>
            </a:p>
          </p:txBody>
        </p:sp>
      </p:grpSp>
      <p:grpSp>
        <p:nvGrpSpPr>
          <p:cNvPr id="107" name="Group 11"/>
          <p:cNvGrpSpPr/>
          <p:nvPr/>
        </p:nvGrpSpPr>
        <p:grpSpPr>
          <a:xfrm>
            <a:off x="1828440" y="822600"/>
            <a:ext cx="7694280" cy="2971440"/>
            <a:chOff x="1828440" y="822600"/>
            <a:chExt cx="7694280" cy="2971440"/>
          </a:xfrm>
        </p:grpSpPr>
        <p:pic>
          <p:nvPicPr>
            <p:cNvPr id="108" name="" descr=""/>
            <p:cNvPicPr/>
            <p:nvPr/>
          </p:nvPicPr>
          <p:blipFill>
            <a:blip r:embed="rId1"/>
            <a:stretch/>
          </p:blipFill>
          <p:spPr>
            <a:xfrm>
              <a:off x="8075160" y="822600"/>
              <a:ext cx="1447560" cy="29714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9" name="TextShape 12"/>
            <p:cNvSpPr txBox="1"/>
            <p:nvPr/>
          </p:nvSpPr>
          <p:spPr>
            <a:xfrm>
              <a:off x="1828440" y="1764720"/>
              <a:ext cx="5667480" cy="115200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spAutoFit/>
            </a:bodyPr>
            <a:p>
              <a:r>
                <a:rPr b="0" lang="en-US" sz="1800" spc="-1" strike="noStrike">
                  <a:latin typeface="Source Sans Pro"/>
                </a:rPr>
                <a:t>Tiempo de promediación para recibir la energía esperada con +/-10% de error con confianza 90% como una medida del esfuerzo necesario para filtrar las intermitencias.</a:t>
              </a:r>
              <a:endParaRPr b="0" lang="en-US" sz="1800" spc="-1" strike="noStrike">
                <a:latin typeface="Source Sans Pro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340200" y="587160"/>
            <a:ext cx="3497040" cy="1293120"/>
          </a:xfrm>
          <a:prstGeom prst="rect">
            <a:avLst/>
          </a:prstGeom>
          <a:solidFill>
            <a:srgbClr val="3465a4"/>
          </a:solidFill>
          <a:ln w="18360">
            <a:noFill/>
          </a:ln>
        </p:spPr>
        <p:txBody>
          <a:bodyPr lIns="182880" rIns="182880" tIns="365760" bIns="274320">
            <a:spAutoFit/>
          </a:bodyPr>
          <a:p>
            <a:r>
              <a:rPr b="1" lang="es-ES" sz="4400" spc="-1" strike="noStrike">
                <a:solidFill>
                  <a:srgbClr val="ffffff"/>
                </a:solidFill>
                <a:latin typeface="Source Sans Pro"/>
              </a:rPr>
              <a:t>PRONOS</a:t>
            </a:r>
            <a:endParaRPr b="0" lang="en-US" sz="4400" spc="-1" strike="noStrike">
              <a:latin typeface="Source Sans Pro"/>
            </a:endParaRPr>
          </a:p>
        </p:txBody>
      </p:sp>
      <p:pic>
        <p:nvPicPr>
          <p:cNvPr id="111" name="" descr=""/>
          <p:cNvPicPr/>
          <p:nvPr/>
        </p:nvPicPr>
        <p:blipFill>
          <a:blip r:embed="rId1"/>
          <a:stretch/>
        </p:blipFill>
        <p:spPr>
          <a:xfrm flipH="1">
            <a:off x="392760" y="2213640"/>
            <a:ext cx="3456000" cy="3363840"/>
          </a:xfrm>
          <a:prstGeom prst="rect">
            <a:avLst/>
          </a:prstGeom>
          <a:ln w="18360">
            <a:noFill/>
          </a:ln>
        </p:spPr>
      </p:pic>
      <p:pic>
        <p:nvPicPr>
          <p:cNvPr id="112" name="" descr=""/>
          <p:cNvPicPr/>
          <p:nvPr/>
        </p:nvPicPr>
        <p:blipFill>
          <a:blip r:embed="rId2"/>
          <a:stretch/>
        </p:blipFill>
        <p:spPr>
          <a:xfrm>
            <a:off x="6251760" y="7039800"/>
            <a:ext cx="1906200" cy="548640"/>
          </a:xfrm>
          <a:prstGeom prst="rect">
            <a:avLst/>
          </a:prstGeom>
          <a:ln w="18360">
            <a:noFill/>
          </a:ln>
        </p:spPr>
      </p:pic>
      <p:pic>
        <p:nvPicPr>
          <p:cNvPr id="113" name="Picture 4" descr=""/>
          <p:cNvPicPr/>
          <p:nvPr/>
        </p:nvPicPr>
        <p:blipFill>
          <a:blip r:embed="rId3"/>
          <a:stretch/>
        </p:blipFill>
        <p:spPr>
          <a:xfrm>
            <a:off x="5409720" y="6978960"/>
            <a:ext cx="777240" cy="522000"/>
          </a:xfrm>
          <a:prstGeom prst="rect">
            <a:avLst/>
          </a:prstGeom>
          <a:ln>
            <a:noFill/>
          </a:ln>
        </p:spPr>
      </p:pic>
      <p:pic>
        <p:nvPicPr>
          <p:cNvPr id="114" name="" descr=""/>
          <p:cNvPicPr/>
          <p:nvPr/>
        </p:nvPicPr>
        <p:blipFill>
          <a:blip r:embed="rId4"/>
          <a:srcRect l="0" t="25883" r="0" b="25397"/>
          <a:stretch/>
        </p:blipFill>
        <p:spPr>
          <a:xfrm>
            <a:off x="8246160" y="7134120"/>
            <a:ext cx="878760" cy="315360"/>
          </a:xfrm>
          <a:prstGeom prst="rect">
            <a:avLst/>
          </a:prstGeom>
          <a:ln w="18360">
            <a:noFill/>
          </a:ln>
        </p:spPr>
      </p:pic>
      <p:sp>
        <p:nvSpPr>
          <p:cNvPr id="115" name="TextShape 2"/>
          <p:cNvSpPr txBox="1"/>
          <p:nvPr/>
        </p:nvSpPr>
        <p:spPr>
          <a:xfrm>
            <a:off x="361440" y="5610960"/>
            <a:ext cx="4757400" cy="608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US" sz="2800" spc="-1" strike="noStrike">
                <a:latin typeface="Arial"/>
              </a:rPr>
              <a:t>https://pronos.adme.com.uy</a:t>
            </a:r>
            <a:endParaRPr b="0" lang="en-US" sz="2800" spc="-1" strike="noStrike">
              <a:latin typeface="Arial"/>
            </a:endParaRPr>
          </a:p>
        </p:txBody>
      </p:sp>
      <p:grpSp>
        <p:nvGrpSpPr>
          <p:cNvPr id="116" name="Group 3"/>
          <p:cNvGrpSpPr/>
          <p:nvPr/>
        </p:nvGrpSpPr>
        <p:grpSpPr>
          <a:xfrm>
            <a:off x="4569840" y="2210760"/>
            <a:ext cx="4411440" cy="2924640"/>
            <a:chOff x="4569840" y="2210760"/>
            <a:chExt cx="4411440" cy="2924640"/>
          </a:xfrm>
        </p:grpSpPr>
        <p:sp>
          <p:nvSpPr>
            <p:cNvPr id="117" name="CustomShape 4"/>
            <p:cNvSpPr/>
            <p:nvPr/>
          </p:nvSpPr>
          <p:spPr>
            <a:xfrm>
              <a:off x="4569840" y="2210760"/>
              <a:ext cx="1947240" cy="696240"/>
            </a:xfrm>
            <a:prstGeom prst="rect">
              <a:avLst/>
            </a:prstGeom>
            <a:solidFill>
              <a:srgbClr val="00ff66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/>
              <a:r>
                <a:rPr b="0" lang="en-US" sz="1800" spc="-1" strike="noStrike">
                  <a:latin typeface="Source Sans Pro"/>
                </a:rPr>
                <a:t>Pronóstico del</a:t>
              </a:r>
              <a:br/>
              <a:r>
                <a:rPr b="0" lang="en-US" sz="1800" spc="-1" strike="noStrike">
                  <a:latin typeface="Source Sans Pro"/>
                </a:rPr>
                <a:t> tiempo y clima</a:t>
              </a:r>
              <a:endParaRPr b="0" lang="en-US" sz="1800" spc="-1" strike="noStrike">
                <a:latin typeface="Source Sans Pro"/>
              </a:endParaRPr>
            </a:p>
          </p:txBody>
        </p:sp>
        <p:sp>
          <p:nvSpPr>
            <p:cNvPr id="118" name="CustomShape 5"/>
            <p:cNvSpPr/>
            <p:nvPr/>
          </p:nvSpPr>
          <p:spPr>
            <a:xfrm>
              <a:off x="6845760" y="2229480"/>
              <a:ext cx="2135520" cy="668160"/>
            </a:xfrm>
            <a:prstGeom prst="rect">
              <a:avLst/>
            </a:prstGeom>
            <a:solidFill>
              <a:srgbClr val="ffcc00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/>
              <a:r>
                <a:rPr b="0" lang="en-US" sz="1800" spc="-1" strike="noStrike">
                  <a:latin typeface="Source Sans Pro"/>
                </a:rPr>
                <a:t>Información de </a:t>
              </a:r>
              <a:br/>
              <a:r>
                <a:rPr b="0" lang="en-US" sz="1800" spc="-1" strike="noStrike">
                  <a:latin typeface="Source Sans Pro"/>
                </a:rPr>
                <a:t>tiempo real</a:t>
              </a:r>
              <a:endParaRPr b="0" lang="en-US" sz="1800" spc="-1" strike="noStrike">
                <a:latin typeface="Source Sans Pro"/>
              </a:endParaRPr>
            </a:p>
          </p:txBody>
        </p:sp>
        <p:sp>
          <p:nvSpPr>
            <p:cNvPr id="119" name="CustomShape 6"/>
            <p:cNvSpPr/>
            <p:nvPr/>
          </p:nvSpPr>
          <p:spPr>
            <a:xfrm>
              <a:off x="5848560" y="3273480"/>
              <a:ext cx="2653560" cy="668160"/>
            </a:xfrm>
            <a:prstGeom prst="rect">
              <a:avLst/>
            </a:prstGeom>
            <a:solidFill>
              <a:srgbClr val="66ffff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/>
              <a:r>
                <a:rPr b="0" lang="en-US" sz="1800" spc="-1" strike="noStrike">
                  <a:latin typeface="Source Sans Pro"/>
                </a:rPr>
                <a:t>Modelo de centrales</a:t>
              </a:r>
              <a:br/>
              <a:r>
                <a:rPr b="0" lang="en-US" sz="1800" spc="-1" strike="noStrike">
                  <a:latin typeface="Source Sans Pro"/>
                </a:rPr>
                <a:t>generadoras</a:t>
              </a:r>
              <a:endParaRPr b="0" lang="en-US" sz="1800" spc="-1" strike="noStrike">
                <a:latin typeface="Source Sans Pro"/>
              </a:endParaRPr>
            </a:p>
          </p:txBody>
        </p:sp>
        <p:sp>
          <p:nvSpPr>
            <p:cNvPr id="120" name="Line 7"/>
            <p:cNvSpPr/>
            <p:nvPr/>
          </p:nvSpPr>
          <p:spPr>
            <a:xfrm>
              <a:off x="6328800" y="2935080"/>
              <a:ext cx="131760" cy="366840"/>
            </a:xfrm>
            <a:prstGeom prst="line">
              <a:avLst/>
            </a:prstGeom>
            <a:ln w="72000">
              <a:solidFill>
                <a:srgbClr val="2c3e5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" name="Line 8"/>
            <p:cNvSpPr/>
            <p:nvPr/>
          </p:nvSpPr>
          <p:spPr>
            <a:xfrm flipH="1">
              <a:off x="7250760" y="2907000"/>
              <a:ext cx="84600" cy="347760"/>
            </a:xfrm>
            <a:prstGeom prst="line">
              <a:avLst/>
            </a:prstGeom>
            <a:ln w="72000">
              <a:solidFill>
                <a:srgbClr val="2c3e5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" name="CustomShape 9"/>
            <p:cNvSpPr/>
            <p:nvPr/>
          </p:nvSpPr>
          <p:spPr>
            <a:xfrm>
              <a:off x="5674680" y="4523760"/>
              <a:ext cx="3010320" cy="61164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/>
              <a:r>
                <a:rPr b="0" lang="en-US" sz="1800" spc="-1" strike="noStrike">
                  <a:latin typeface="Source Sans Pro"/>
                </a:rPr>
                <a:t>Pronóstico de generación</a:t>
              </a:r>
              <a:br/>
              <a:r>
                <a:rPr b="0" lang="en-US" sz="1800" spc="-1" strike="noStrike">
                  <a:latin typeface="Source Sans Pro"/>
                </a:rPr>
                <a:t>eólica, solar y demanda.</a:t>
              </a:r>
              <a:endParaRPr b="0" lang="en-US" sz="1800" spc="-1" strike="noStrike">
                <a:latin typeface="Source Sans Pro"/>
              </a:endParaRPr>
            </a:p>
          </p:txBody>
        </p:sp>
        <p:sp>
          <p:nvSpPr>
            <p:cNvPr id="123" name="Line 10"/>
            <p:cNvSpPr/>
            <p:nvPr/>
          </p:nvSpPr>
          <p:spPr>
            <a:xfrm flipH="1">
              <a:off x="6846120" y="3988440"/>
              <a:ext cx="9360" cy="545760"/>
            </a:xfrm>
            <a:prstGeom prst="line">
              <a:avLst/>
            </a:prstGeom>
            <a:ln w="72000">
              <a:solidFill>
                <a:srgbClr val="2c3e5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291600" y="359640"/>
            <a:ext cx="8599320" cy="900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marL="36720" algn="ctr">
              <a:spcBef>
                <a:spcPts val="289"/>
              </a:spcBef>
              <a:spcAft>
                <a:spcPts val="289"/>
              </a:spcAft>
            </a:pPr>
            <a:r>
              <a:rPr b="0" lang="en-US" sz="3200" spc="-1" strike="noStrike">
                <a:solidFill>
                  <a:srgbClr val="0072b5"/>
                </a:solidFill>
                <a:latin typeface="Source Sans Pro Black"/>
              </a:rPr>
              <a:t>Control de la generación Eólica y Solar</a:t>
            </a:r>
            <a:br/>
            <a:r>
              <a:rPr b="0" lang="en-US" sz="3200" spc="-1" strike="noStrike">
                <a:solidFill>
                  <a:srgbClr val="0072b5"/>
                </a:solidFill>
                <a:latin typeface="Source Sans Pro Black"/>
              </a:rPr>
              <a:t>- Restricciones Operativas -</a:t>
            </a:r>
            <a:endParaRPr b="0" lang="en-US" sz="3200" spc="-1" strike="noStrike">
              <a:solidFill>
                <a:srgbClr val="0072b5"/>
              </a:solidFill>
              <a:latin typeface="Source Sans Pro Black"/>
            </a:endParaRPr>
          </a:p>
        </p:txBody>
      </p:sp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466560" y="1333440"/>
            <a:ext cx="9143640" cy="6095520"/>
          </a:xfrm>
          <a:prstGeom prst="rect">
            <a:avLst/>
          </a:prstGeom>
          <a:ln w="18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5301720" y="4290480"/>
            <a:ext cx="4045320" cy="2569320"/>
          </a:xfrm>
          <a:prstGeom prst="rect">
            <a:avLst/>
          </a:prstGeom>
          <a:ln w="18360">
            <a:noFill/>
          </a:ln>
        </p:spPr>
      </p:pic>
      <p:sp>
        <p:nvSpPr>
          <p:cNvPr id="127" name="TextShape 1"/>
          <p:cNvSpPr txBox="1"/>
          <p:nvPr/>
        </p:nvSpPr>
        <p:spPr>
          <a:xfrm>
            <a:off x="503640" y="302760"/>
            <a:ext cx="9068760" cy="1260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/>
          </a:bodyPr>
          <a:p>
            <a:pPr marL="36720" algn="ctr">
              <a:lnSpc>
                <a:spcPct val="100000"/>
              </a:lnSpc>
            </a:pPr>
            <a:r>
              <a:rPr b="1" lang="es-ES" sz="3200" spc="-1" strike="noStrike">
                <a:solidFill>
                  <a:srgbClr val="464646"/>
                </a:solidFill>
                <a:latin typeface="Lucida Sans Unicode"/>
              </a:rPr>
              <a:t>Buenos modelos de los parques generadores.</a:t>
            </a:r>
            <a:endParaRPr b="0" lang="en-US" sz="3200" spc="-1" strike="noStrike">
              <a:solidFill>
                <a:srgbClr val="0072b5"/>
              </a:solidFill>
              <a:latin typeface="Source Sans Pro Black"/>
            </a:endParaRPr>
          </a:p>
        </p:txBody>
      </p:sp>
      <p:grpSp>
        <p:nvGrpSpPr>
          <p:cNvPr id="128" name="Group 2"/>
          <p:cNvGrpSpPr/>
          <p:nvPr/>
        </p:nvGrpSpPr>
        <p:grpSpPr>
          <a:xfrm>
            <a:off x="414360" y="2194560"/>
            <a:ext cx="5072040" cy="3543480"/>
            <a:chOff x="414360" y="2194560"/>
            <a:chExt cx="5072040" cy="3543480"/>
          </a:xfrm>
        </p:grpSpPr>
        <p:pic>
          <p:nvPicPr>
            <p:cNvPr id="129" name="Picture 3" descr=""/>
            <p:cNvPicPr/>
            <p:nvPr/>
          </p:nvPicPr>
          <p:blipFill>
            <a:blip r:embed="rId2"/>
            <a:stretch/>
          </p:blipFill>
          <p:spPr>
            <a:xfrm>
              <a:off x="414360" y="2194560"/>
              <a:ext cx="5072040" cy="3543480"/>
            </a:xfrm>
            <a:prstGeom prst="rect">
              <a:avLst/>
            </a:prstGeom>
            <a:ln w="9360">
              <a:solidFill>
                <a:srgbClr val="000000"/>
              </a:solidFill>
              <a:miter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 flipH="1">
            <a:off x="-39240" y="949680"/>
            <a:ext cx="10178640" cy="5794200"/>
          </a:xfrm>
          <a:prstGeom prst="rect">
            <a:avLst/>
          </a:prstGeom>
          <a:ln w="18360">
            <a:noFill/>
          </a:ln>
        </p:spPr>
      </p:pic>
      <p:sp>
        <p:nvSpPr>
          <p:cNvPr id="131" name="TextShape 1"/>
          <p:cNvSpPr txBox="1"/>
          <p:nvPr/>
        </p:nvSpPr>
        <p:spPr>
          <a:xfrm>
            <a:off x="4777560" y="1701360"/>
            <a:ext cx="4920120" cy="1170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spAutoFit/>
          </a:bodyPr>
          <a:p>
            <a:r>
              <a:rPr b="0" lang="en-US" sz="2600" spc="-1" strike="noStrike">
                <a:solidFill>
                  <a:srgbClr val="0072b5"/>
                </a:solidFill>
                <a:latin typeface="Source Sans Pro Black"/>
              </a:rPr>
              <a:t>Pronóstico continuo de las siguientes 168 horas de la operación óptima.</a:t>
            </a:r>
            <a:endParaRPr b="0" lang="en-US" sz="2600" spc="-1" strike="noStrike">
              <a:solidFill>
                <a:srgbClr val="0072b5"/>
              </a:solidFill>
              <a:latin typeface="Source Sans Pro Black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365040" y="6036120"/>
            <a:ext cx="4389480" cy="649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US" sz="2800" spc="-1" strike="noStrike">
                <a:solidFill>
                  <a:srgbClr val="eeeeee"/>
                </a:solidFill>
                <a:latin typeface="Arial"/>
              </a:rPr>
              <a:t>https://vates.adme.com.uy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33" name="TextShape 3"/>
          <p:cNvSpPr txBox="1"/>
          <p:nvPr/>
        </p:nvSpPr>
        <p:spPr>
          <a:xfrm>
            <a:off x="182880" y="444240"/>
            <a:ext cx="3497040" cy="1293120"/>
          </a:xfrm>
          <a:prstGeom prst="rect">
            <a:avLst/>
          </a:prstGeom>
          <a:solidFill>
            <a:srgbClr val="3465a4"/>
          </a:solidFill>
          <a:ln>
            <a:noFill/>
          </a:ln>
        </p:spPr>
        <p:txBody>
          <a:bodyPr lIns="182880" rIns="182880" tIns="365760" bIns="274320">
            <a:spAutoFit/>
          </a:bodyPr>
          <a:p>
            <a:r>
              <a:rPr b="1" lang="es-ES" sz="4400" spc="-1" strike="noStrike">
                <a:solidFill>
                  <a:srgbClr val="ffffff"/>
                </a:solidFill>
                <a:latin typeface="Source Sans Pro"/>
              </a:rPr>
              <a:t>VATES</a:t>
            </a:r>
            <a:endParaRPr b="0" lang="en-US" sz="4400" spc="-1" strike="noStrike">
              <a:latin typeface="Source Sans Pro"/>
            </a:endParaRPr>
          </a:p>
        </p:txBody>
      </p:sp>
      <p:pic>
        <p:nvPicPr>
          <p:cNvPr id="134" name="Picture 4" descr=""/>
          <p:cNvPicPr/>
          <p:nvPr/>
        </p:nvPicPr>
        <p:blipFill>
          <a:blip r:embed="rId2"/>
          <a:stretch/>
        </p:blipFill>
        <p:spPr>
          <a:xfrm>
            <a:off x="5468040" y="6915240"/>
            <a:ext cx="839160" cy="545760"/>
          </a:xfrm>
          <a:prstGeom prst="rect">
            <a:avLst/>
          </a:prstGeom>
          <a:ln>
            <a:noFill/>
          </a:ln>
        </p:spPr>
      </p:pic>
      <p:pic>
        <p:nvPicPr>
          <p:cNvPr id="135" name="" descr=""/>
          <p:cNvPicPr/>
          <p:nvPr/>
        </p:nvPicPr>
        <p:blipFill>
          <a:blip r:embed="rId3"/>
          <a:srcRect l="0" t="25883" r="0" b="25397"/>
          <a:stretch/>
        </p:blipFill>
        <p:spPr>
          <a:xfrm>
            <a:off x="6454080" y="7098120"/>
            <a:ext cx="822600" cy="274320"/>
          </a:xfrm>
          <a:prstGeom prst="rect">
            <a:avLst/>
          </a:prstGeom>
          <a:ln>
            <a:noFill/>
          </a:ln>
        </p:spPr>
      </p:pic>
      <p:pic>
        <p:nvPicPr>
          <p:cNvPr id="136" name="" descr=""/>
          <p:cNvPicPr/>
          <p:nvPr/>
        </p:nvPicPr>
        <p:blipFill>
          <a:blip r:embed="rId4"/>
          <a:stretch/>
        </p:blipFill>
        <p:spPr>
          <a:xfrm>
            <a:off x="2902320" y="2849760"/>
            <a:ext cx="7704720" cy="3147480"/>
          </a:xfrm>
          <a:prstGeom prst="rect">
            <a:avLst/>
          </a:prstGeom>
          <a:ln>
            <a:noFill/>
          </a:ln>
        </p:spPr>
      </p:pic>
      <p:pic>
        <p:nvPicPr>
          <p:cNvPr id="137" name="" descr=""/>
          <p:cNvPicPr/>
          <p:nvPr/>
        </p:nvPicPr>
        <p:blipFill>
          <a:blip r:embed="rId5"/>
          <a:stretch/>
        </p:blipFill>
        <p:spPr>
          <a:xfrm>
            <a:off x="6675120" y="3638160"/>
            <a:ext cx="683640" cy="65952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ADME</Template>
  <TotalTime>58</TotalTime>
  <Application>LibreOffice/6.2.5.2$Linux_X86_64 LibreOffice_project/20$Build-2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2019-07-15T09:30:02Z</dcterms:created>
  <dc:creator/>
  <dc:description/>
  <dc:language>en-US</dc:language>
  <cp:lastModifiedBy/>
  <dcterms:modified xsi:type="dcterms:W3CDTF">2019-07-21T17:39:23Z</dcterms:modified>
  <cp:revision>11</cp:revision>
  <dc:subject/>
  <dc:title/>
</cp:coreProperties>
</file>