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39"/>
  </p:notesMasterIdLst>
  <p:handoutMasterIdLst>
    <p:handoutMasterId r:id="rId40"/>
  </p:handoutMasterIdLst>
  <p:sldIdLst>
    <p:sldId id="1026" r:id="rId3"/>
    <p:sldId id="1027" r:id="rId4"/>
    <p:sldId id="1285" r:id="rId5"/>
    <p:sldId id="1300" r:id="rId6"/>
    <p:sldId id="1301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256" r:id="rId15"/>
    <p:sldId id="1005" r:id="rId16"/>
    <p:sldId id="1248" r:id="rId17"/>
    <p:sldId id="1179" r:id="rId18"/>
    <p:sldId id="1277" r:id="rId19"/>
    <p:sldId id="1247" r:id="rId20"/>
    <p:sldId id="1009" r:id="rId21"/>
    <p:sldId id="1010" r:id="rId22"/>
    <p:sldId id="1037" r:id="rId23"/>
    <p:sldId id="1283" r:id="rId24"/>
    <p:sldId id="1190" r:id="rId25"/>
    <p:sldId id="1214" r:id="rId26"/>
    <p:sldId id="1251" r:id="rId27"/>
    <p:sldId id="1252" r:id="rId28"/>
    <p:sldId id="1189" r:id="rId29"/>
    <p:sldId id="1260" r:id="rId30"/>
    <p:sldId id="1261" r:id="rId31"/>
    <p:sldId id="1302" r:id="rId32"/>
    <p:sldId id="1303" r:id="rId33"/>
    <p:sldId id="1175" r:id="rId34"/>
    <p:sldId id="1132" r:id="rId35"/>
    <p:sldId id="1133" r:id="rId36"/>
    <p:sldId id="1210" r:id="rId37"/>
    <p:sldId id="1299" r:id="rId3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00"/>
    <a:srgbClr val="006600"/>
    <a:srgbClr val="CC99FF"/>
    <a:srgbClr val="99FF99"/>
    <a:srgbClr val="333399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61" autoAdjust="0"/>
    <p:restoredTop sz="91453" autoAdjust="0"/>
  </p:normalViewPr>
  <p:slideViewPr>
    <p:cSldViewPr>
      <p:cViewPr>
        <p:scale>
          <a:sx n="75" d="100"/>
          <a:sy n="75" d="100"/>
        </p:scale>
        <p:origin x="-57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24/07/2015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19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929C0-29A2-41B3-BF5C-67B1D7909DBB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24/07/2015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24/07/2015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24/07/2015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24/07/2015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24/07/2015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24/07/2015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24/07/2015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24/07/2015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24/07/2015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24/07/2015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24/07/2015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24/07/2015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5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24/07/2015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smtClean="0"/>
              <a:t>Resultados de la semana en curso </a:t>
            </a:r>
            <a:br>
              <a:rPr lang="es-UY" sz="3600" smtClean="0"/>
            </a:br>
            <a:r>
              <a:rPr lang="es-UY" sz="3600" smtClean="0"/>
              <a:t>y </a:t>
            </a:r>
            <a:br>
              <a:rPr lang="es-UY" sz="3600" smtClean="0"/>
            </a:br>
            <a:r>
              <a:rPr lang="es-UY" sz="3600" smtClean="0"/>
              <a:t>programación de la semana 30  de 2015      V1</a:t>
            </a:r>
            <a:br>
              <a:rPr lang="es-UY" sz="3600" smtClean="0"/>
            </a:br>
            <a:r>
              <a:rPr lang="es-UY" sz="3600" smtClean="0"/>
              <a:t/>
            </a:r>
            <a:br>
              <a:rPr lang="es-UY" sz="3600" smtClean="0"/>
            </a:br>
            <a:r>
              <a:rPr lang="es-UY" sz="3600" smtClean="0"/>
              <a:t/>
            </a:r>
            <a:br>
              <a:rPr lang="es-UY" sz="3600" smtClean="0"/>
            </a:br>
            <a:endParaRPr lang="es-ES" sz="360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534400" cy="414972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smtClean="0"/>
              <a:t>COMPARATIVO DE APORTES DE CENTRALES HIDRAULICAS</a:t>
            </a:r>
            <a:r>
              <a:rPr lang="es-UY" smtClean="0"/>
              <a:t/>
            </a:r>
            <a:br>
              <a:rPr lang="es-UY" smtClean="0"/>
            </a:br>
            <a:r>
              <a:rPr lang="es-UY" sz="2000" smtClean="0"/>
              <a:t>SALTO GRANDE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90688"/>
            <a:ext cx="3908425" cy="342582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706563"/>
            <a:ext cx="3951288" cy="343852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76200"/>
            <a:ext cx="6629400" cy="665162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Título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14400"/>
          </a:xfrm>
        </p:spPr>
        <p:txBody>
          <a:bodyPr/>
          <a:lstStyle/>
          <a:p>
            <a:r>
              <a:rPr lang="es-UY" sz="2400" smtClean="0"/>
              <a:t>Previsión de generación eólica en base de datos del 17/06/15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602663" cy="38100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24/07/2015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0" y="15875"/>
            <a:ext cx="7772400" cy="762000"/>
          </a:xfrm>
        </p:spPr>
        <p:txBody>
          <a:bodyPr/>
          <a:lstStyle/>
          <a:p>
            <a:r>
              <a:rPr lang="es-UY" sz="2400" smtClean="0"/>
              <a:t>Previsión temperaturas (Accuweather, viernes)</a:t>
            </a:r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4275" y="1676400"/>
            <a:ext cx="7959725" cy="51816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" y="1228725"/>
            <a:ext cx="6696075" cy="2538413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Título"/>
          <p:cNvSpPr>
            <a:spLocks noGrp="1"/>
          </p:cNvSpPr>
          <p:nvPr>
            <p:ph type="title"/>
          </p:nvPr>
        </p:nvSpPr>
        <p:spPr>
          <a:xfrm>
            <a:off x="593725" y="228600"/>
            <a:ext cx="7772400" cy="838200"/>
          </a:xfrm>
        </p:spPr>
        <p:txBody>
          <a:bodyPr/>
          <a:lstStyle/>
          <a:p>
            <a:r>
              <a:rPr lang="es-UY" sz="2400" smtClean="0"/>
              <a:t>Precipitaciones previstas para los próximos días, Fuente INMET (viernes) </a:t>
            </a:r>
            <a:endParaRPr lang="es-UY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19200"/>
            <a:ext cx="5230813" cy="522605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228725"/>
            <a:ext cx="5224463" cy="52324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212850"/>
            <a:ext cx="5230813" cy="522605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1228725"/>
            <a:ext cx="5238750" cy="5218113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09800" y="1219200"/>
            <a:ext cx="5224463" cy="520382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43200" y="1219200"/>
            <a:ext cx="5230813" cy="5218113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4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1214438"/>
            <a:ext cx="5238750" cy="522605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>
          <a:xfrm>
            <a:off x="-34925" y="228600"/>
            <a:ext cx="8991600" cy="762000"/>
          </a:xfrm>
        </p:spPr>
        <p:txBody>
          <a:bodyPr/>
          <a:lstStyle/>
          <a:p>
            <a:r>
              <a:rPr lang="es-UY" sz="2400" smtClean="0"/>
              <a:t>Acumulados precipitaciones 7 y 5 días INMET y CPTEC (viernes)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4440238" cy="53340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7107" name="Picture 3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1213" y="1066800"/>
            <a:ext cx="4438650" cy="53340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smtClean="0"/>
              <a:t>Previsión aportes Salto Grande (Fuente CTM, viernes)</a:t>
            </a:r>
            <a:endParaRPr lang="es-UY" sz="240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47800"/>
            <a:ext cx="8311541" cy="37338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19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24/07/2015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19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smtClean="0"/>
              <a:t>Programación semanal</a:t>
            </a:r>
            <a:br>
              <a:rPr lang="es-UY" sz="3600" smtClean="0"/>
            </a:br>
            <a:r>
              <a:rPr lang="es-UY" sz="3600" smtClean="0"/>
              <a:t>2015-30</a:t>
            </a:r>
            <a:br>
              <a:rPr lang="es-UY" sz="3600" smtClean="0"/>
            </a:br>
            <a:r>
              <a:rPr lang="es-UY" sz="3600" smtClean="0"/>
              <a:t/>
            </a:r>
            <a:br>
              <a:rPr lang="es-UY" sz="3600" smtClean="0"/>
            </a:b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24/07/2015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991600" cy="431800"/>
          </a:xfrm>
        </p:spPr>
        <p:txBody>
          <a:bodyPr/>
          <a:lstStyle/>
          <a:p>
            <a:r>
              <a:rPr lang="es-MX" sz="2800" smtClean="0"/>
              <a:t>Clase hidrológica, calculada con aportes sin lluvias previstas</a:t>
            </a:r>
            <a:endParaRPr lang="es-ES" sz="2800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9525" y="990600"/>
            <a:ext cx="89916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UY" sz="1400" b="1" smtClean="0">
                <a:solidFill>
                  <a:schemeClr val="tx1"/>
                </a:solidFill>
              </a:rPr>
              <a:t>Clase hidrológica: 4 por 4 semanas en un escenario sin lluvias</a:t>
            </a:r>
          </a:p>
          <a:p>
            <a:pPr>
              <a:lnSpc>
                <a:spcPct val="80000"/>
              </a:lnSpc>
            </a:pPr>
            <a:r>
              <a:rPr lang="es-UY" sz="1400" b="1" smtClean="0">
                <a:solidFill>
                  <a:schemeClr val="tx1"/>
                </a:solidFill>
              </a:rPr>
              <a:t>Stock </a:t>
            </a:r>
            <a:r>
              <a:rPr lang="es-ES" sz="1400" b="1" smtClean="0">
                <a:solidFill>
                  <a:schemeClr val="tx1"/>
                </a:solidFill>
              </a:rPr>
              <a:t>stock 4 (75.38 m a 76.56 m) </a:t>
            </a:r>
            <a:r>
              <a:rPr lang="es-UY" sz="1400" b="1" smtClean="0">
                <a:solidFill>
                  <a:schemeClr val="tx1"/>
                </a:solidFill>
              </a:rPr>
              <a:t>cota inicio semana de 76.0 m</a:t>
            </a:r>
          </a:p>
          <a:p>
            <a:pPr>
              <a:lnSpc>
                <a:spcPct val="80000"/>
              </a:lnSpc>
            </a:pPr>
            <a:r>
              <a:rPr lang="es-UY" sz="1400" b="1" smtClean="0">
                <a:solidFill>
                  <a:schemeClr val="tx1"/>
                </a:solidFill>
              </a:rPr>
              <a:t>Aplica CAR 99 %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1638"/>
            <a:ext cx="8001000" cy="4879975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smtClean="0"/>
              <a:t>COSTO GENERACIÓN TÉRMICA</a:t>
            </a:r>
            <a:endParaRPr lang="es-ES" sz="2800" smtClean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5934075" cy="455295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2675" y="3933825"/>
            <a:ext cx="4251325" cy="283845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19175"/>
            <a:ext cx="83661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Título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r>
              <a:rPr lang="es-UY" sz="4000" smtClean="0"/>
              <a:t>MODELOS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smtClean="0"/>
              <a:t>Mediano plazo, estacional 1349 caso sin lluvias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1314450"/>
            <a:ext cx="7810500" cy="47625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Título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33400"/>
          </a:xfrm>
        </p:spPr>
        <p:txBody>
          <a:bodyPr/>
          <a:lstStyle/>
          <a:p>
            <a:r>
              <a:rPr lang="es-UY" sz="2400" smtClean="0"/>
              <a:t>Caso libre, aportes sin lluvias, estacional 1349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1066800"/>
            <a:ext cx="8824913" cy="4878388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5575"/>
            <a:ext cx="8067675" cy="6643688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Título"/>
          <p:cNvSpPr>
            <a:spLocks noGrp="1"/>
          </p:cNvSpPr>
          <p:nvPr>
            <p:ph type="title"/>
          </p:nvPr>
        </p:nvSpPr>
        <p:spPr>
          <a:xfrm>
            <a:off x="609600" y="1981200"/>
            <a:ext cx="7772400" cy="685800"/>
          </a:xfrm>
        </p:spPr>
        <p:txBody>
          <a:bodyPr/>
          <a:lstStyle/>
          <a:p>
            <a:r>
              <a:rPr lang="es-UY" smtClean="0"/>
              <a:t>SIMSEE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Título"/>
          <p:cNvSpPr>
            <a:spLocks noGrp="1"/>
          </p:cNvSpPr>
          <p:nvPr>
            <p:ph type="title"/>
          </p:nvPr>
        </p:nvSpPr>
        <p:spPr>
          <a:xfrm>
            <a:off x="212725" y="304800"/>
            <a:ext cx="8915400" cy="685800"/>
          </a:xfrm>
        </p:spPr>
        <p:txBody>
          <a:bodyPr/>
          <a:lstStyle/>
          <a:p>
            <a:r>
              <a:rPr lang="es-UY" sz="2400" smtClean="0"/>
              <a:t>Caso libre Palmar 37,3 m, sin vertido en Terra. Estacional 1349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1066800"/>
            <a:ext cx="8458200" cy="539115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90500"/>
            <a:ext cx="7467600" cy="66294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smtClean="0"/>
              <a:t>Resumen semana actual N° 29/15</a:t>
            </a:r>
            <a:endParaRPr lang="es-ES" sz="280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066800"/>
            <a:ext cx="8715375" cy="4724400"/>
          </a:xfrm>
        </p:spPr>
        <p:txBody>
          <a:bodyPr/>
          <a:lstStyle/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Calibri"/>
                <a:ea typeface="Times New Roman"/>
                <a:cs typeface="Arial"/>
              </a:rPr>
              <a:t>Durante la semana el despacho ha sido básicamente con fuentes renovables aunque se ha debido generar con térmico por potencia</a:t>
            </a:r>
            <a:r>
              <a:rPr lang="es-ES" sz="2000" dirty="0" smtClean="0">
                <a:latin typeface="Calibri"/>
                <a:ea typeface="Times New Roman"/>
                <a:cs typeface="Arial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 smtClean="0">
                <a:latin typeface="Calibri"/>
                <a:ea typeface="Times New Roman"/>
                <a:cs typeface="Arial"/>
              </a:rPr>
              <a:t>Se continuó exportando excedentes durante la semana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Calibri"/>
                <a:ea typeface="Times New Roman"/>
                <a:cs typeface="Arial"/>
              </a:rPr>
              <a:t>Se han producido nuevas precipitaciones en la cuenca de Salto Grande por lo que los aportes continúan siendo importantes y la central permanecerá con vertederos abiertos por varios días más. 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Calibri"/>
                <a:ea typeface="Times New Roman"/>
                <a:cs typeface="Arial"/>
              </a:rPr>
              <a:t>Según lo informado por CTM a partir de hoy se comenzó a recuperar potencia en la central.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Calibri"/>
                <a:ea typeface="Times New Roman"/>
                <a:cs typeface="Arial"/>
              </a:rPr>
              <a:t>Se realizaron las pruebas completas con tensión de la </a:t>
            </a:r>
            <a:r>
              <a:rPr lang="es-ES" sz="2000" dirty="0" err="1">
                <a:latin typeface="Calibri"/>
                <a:ea typeface="Times New Roman"/>
                <a:cs typeface="Arial"/>
              </a:rPr>
              <a:t>conversora</a:t>
            </a:r>
            <a:r>
              <a:rPr lang="es-ES" sz="2000" dirty="0">
                <a:latin typeface="Calibri"/>
                <a:ea typeface="Times New Roman"/>
                <a:cs typeface="Arial"/>
              </a:rPr>
              <a:t> de Melo del lado Uruguay (sin realizar transferencia de potencia) y el día jueves se comenzaran del lado Brasil (energización de transformador y prueba de filtros).</a:t>
            </a:r>
            <a:endParaRPr lang="es-UY" sz="2000" dirty="0">
              <a:latin typeface="Arial"/>
              <a:ea typeface="Times New Roman"/>
              <a:cs typeface="Times New Roman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000" dirty="0">
                <a:latin typeface="Calibri"/>
                <a:ea typeface="Times New Roman"/>
                <a:cs typeface="Arial"/>
              </a:rPr>
              <a:t>La demanda será del orden de 229 </a:t>
            </a:r>
            <a:r>
              <a:rPr lang="es-ES" sz="2000" dirty="0" err="1">
                <a:latin typeface="Calibri"/>
                <a:ea typeface="Times New Roman"/>
                <a:cs typeface="Arial"/>
              </a:rPr>
              <a:t>GWh</a:t>
            </a:r>
            <a:endParaRPr lang="es-ES" sz="2000" dirty="0">
              <a:latin typeface="Calibri"/>
              <a:ea typeface="Times New Roman"/>
              <a:cs typeface="Arial"/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b="1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algn="just">
              <a:spcBef>
                <a:spcPts val="600"/>
              </a:spcBef>
              <a:spcAft>
                <a:spcPts val="0"/>
              </a:spcAft>
              <a:defRPr/>
            </a:pPr>
            <a:endParaRPr lang="es-UY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000" dirty="0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Título"/>
          <p:cNvSpPr>
            <a:spLocks noGrp="1"/>
          </p:cNvSpPr>
          <p:nvPr>
            <p:ph type="title"/>
          </p:nvPr>
        </p:nvSpPr>
        <p:spPr>
          <a:xfrm>
            <a:off x="76200" y="228600"/>
            <a:ext cx="8915400" cy="457200"/>
          </a:xfrm>
        </p:spPr>
        <p:txBody>
          <a:bodyPr/>
          <a:lstStyle/>
          <a:p>
            <a:r>
              <a:rPr lang="es-UY" sz="2400" smtClean="0"/>
              <a:t>Ídem anterior pero con cota min en Palmar de 38 m.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762000"/>
            <a:ext cx="8382000" cy="5341938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4775"/>
            <a:ext cx="7391400" cy="6691313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32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24/07/2015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32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smtClean="0"/>
              <a:t>Programa de generación de la semana 30/15:</a:t>
            </a:r>
            <a:br>
              <a:rPr lang="es-UY" sz="3600" smtClean="0"/>
            </a:br>
            <a:r>
              <a:rPr lang="es-UY" sz="3600" smtClean="0"/>
              <a:t/>
            </a:r>
            <a:br>
              <a:rPr lang="es-UY" sz="3600" smtClean="0"/>
            </a:br>
            <a:endParaRPr lang="es-E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s-UY" smtClean="0"/>
              <a:t>Programa semanal (viernes)</a:t>
            </a:r>
            <a:endParaRPr lang="es-ES" sz="1800" smtClean="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8775" y="3657600"/>
            <a:ext cx="3638550" cy="307975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901700"/>
            <a:ext cx="5293620" cy="30607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143875" cy="579748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7305675" cy="5554158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smtClean="0"/>
              <a:t>Previsión de principales  trabajos en la red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1752600"/>
            <a:ext cx="8788400" cy="33528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s-UY" smtClean="0"/>
              <a:t>Perspectivas para la semana 30</a:t>
            </a:r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90600"/>
            <a:ext cx="8763000" cy="5105400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es-ES" sz="2000" dirty="0" smtClean="0">
                <a:latin typeface="Calibri" pitchFamily="34" charset="0"/>
                <a:ea typeface="Times New Roman" pitchFamily="18" charset="0"/>
                <a:cs typeface="Arial" charset="0"/>
              </a:rPr>
              <a:t>Salto Grande verterá durante toda la semana entrante, la potencia disponible de dicha central subirá a lo largo de la misma finalizando en valores de 1760 MW para ambos países.</a:t>
            </a:r>
            <a:endParaRPr lang="es-UY" sz="2000" dirty="0" smtClean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just">
              <a:spcBef>
                <a:spcPts val="600"/>
              </a:spcBef>
            </a:pPr>
            <a:r>
              <a:rPr lang="es-ES" sz="2000" dirty="0" smtClean="0">
                <a:latin typeface="Calibri" pitchFamily="34" charset="0"/>
                <a:ea typeface="Times New Roman" pitchFamily="18" charset="0"/>
                <a:cs typeface="Arial" charset="0"/>
              </a:rPr>
              <a:t>A la fecha prácticamente no hay previsiones de precipitaciones para ninguna de las cuencas.</a:t>
            </a:r>
            <a:endParaRPr lang="es-UY" sz="2000" dirty="0" smtClean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just">
              <a:spcBef>
                <a:spcPts val="600"/>
              </a:spcBef>
            </a:pPr>
            <a:r>
              <a:rPr lang="es-ES" sz="2000" dirty="0" smtClean="0">
                <a:latin typeface="Calibri" pitchFamily="34" charset="0"/>
                <a:ea typeface="Times New Roman" pitchFamily="18" charset="0"/>
                <a:cs typeface="Arial" charset="0"/>
              </a:rPr>
              <a:t>Terra contará con aportes durante toda la semana del orden de los 300 m3/s de promedio. </a:t>
            </a:r>
            <a:endParaRPr lang="es-UY" sz="2000" dirty="0" smtClean="0"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just">
              <a:spcBef>
                <a:spcPts val="600"/>
              </a:spcBef>
            </a:pPr>
            <a:r>
              <a:rPr lang="es-UY" sz="2000" dirty="0" smtClean="0">
                <a:latin typeface="Calibri" pitchFamily="34" charset="0"/>
                <a:ea typeface="Times New Roman" pitchFamily="18" charset="0"/>
                <a:cs typeface="Arial" charset="0"/>
              </a:rPr>
              <a:t>De los resultados de los modelos es indiferente dejar la cota de Palmar entre 37,50 – 38,50 m</a:t>
            </a:r>
          </a:p>
          <a:p>
            <a:pPr algn="just">
              <a:spcBef>
                <a:spcPts val="600"/>
              </a:spcBef>
            </a:pPr>
            <a:r>
              <a:rPr lang="es-ES" sz="2000" dirty="0" smtClean="0">
                <a:latin typeface="Calibri" pitchFamily="34" charset="0"/>
                <a:ea typeface="Times New Roman" pitchFamily="18" charset="0"/>
                <a:cs typeface="Arial" charset="0"/>
              </a:rPr>
              <a:t>Se prevén temperaturas mayores a las registradas durante la presente semana</a:t>
            </a:r>
          </a:p>
          <a:p>
            <a:pPr algn="just">
              <a:spcBef>
                <a:spcPts val="600"/>
              </a:spcBef>
            </a:pPr>
            <a:r>
              <a:rPr lang="es-ES" sz="2000" dirty="0">
                <a:latin typeface="Calibri" pitchFamily="34" charset="0"/>
                <a:ea typeface="Times New Roman" pitchFamily="18" charset="0"/>
                <a:cs typeface="Arial" charset="0"/>
              </a:rPr>
              <a:t>CTM prevé para la semana 15800 m3/s de promedio de aportes sin lluvias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/>
          <a:lstStyle/>
          <a:p>
            <a:r>
              <a:rPr lang="es-UY" smtClean="0"/>
              <a:t>Resultados de los modelos y comentarios</a:t>
            </a:r>
          </a:p>
        </p:txBody>
      </p:sp>
      <p:sp>
        <p:nvSpPr>
          <p:cNvPr id="32770" name="2 Marcador de contenido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257800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es-ES" u="sng" smtClean="0">
                <a:solidFill>
                  <a:srgbClr val="3333CC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Modelos y comentarios</a:t>
            </a:r>
            <a:endParaRPr lang="es-UY" u="sng" smtClean="0">
              <a:solidFill>
                <a:srgbClr val="3333CC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algn="just">
              <a:spcBef>
                <a:spcPts val="600"/>
              </a:spcBef>
              <a:buFont typeface="Symbol" pitchFamily="18" charset="2"/>
              <a:buChar char=""/>
            </a:pPr>
            <a:r>
              <a:rPr lang="es-ES" smtClean="0">
                <a:solidFill>
                  <a:srgbClr val="3333CC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MP/CPC</a:t>
            </a:r>
            <a:endParaRPr lang="es-UY" smtClean="0">
              <a:solidFill>
                <a:srgbClr val="3333CC"/>
              </a:solidFill>
              <a:latin typeface="Arial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es-ES" smtClean="0">
                <a:solidFill>
                  <a:srgbClr val="3333CC"/>
                </a:solidFill>
                <a:latin typeface="Calibri" pitchFamily="34" charset="0"/>
                <a:cs typeface="Times New Roman" pitchFamily="18" charset="0"/>
              </a:rPr>
              <a:t>El modelo hace un despacho básicamente con recursos renovables priorizando Bonete antes que Palmar.</a:t>
            </a:r>
            <a:endParaRPr lang="es-UY" smtClean="0">
              <a:solidFill>
                <a:srgbClr val="3333CC"/>
              </a:solidFill>
              <a:latin typeface="Arial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Symbol" pitchFamily="18" charset="2"/>
              <a:buChar char=""/>
            </a:pPr>
            <a:r>
              <a:rPr lang="es-ES" smtClean="0">
                <a:solidFill>
                  <a:srgbClr val="3333CC"/>
                </a:solidFill>
                <a:latin typeface="Calibri" pitchFamily="34" charset="0"/>
                <a:cs typeface="Times New Roman" pitchFamily="18" charset="0"/>
              </a:rPr>
              <a:t>SimSee</a:t>
            </a:r>
            <a:endParaRPr lang="es-UY" smtClean="0">
              <a:solidFill>
                <a:srgbClr val="3333CC"/>
              </a:solidFill>
              <a:latin typeface="Arial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es-ES" smtClean="0">
                <a:solidFill>
                  <a:srgbClr val="3333CC"/>
                </a:solidFill>
                <a:latin typeface="Calibri" pitchFamily="34" charset="0"/>
                <a:cs typeface="Times New Roman" pitchFamily="18" charset="0"/>
              </a:rPr>
              <a:t>El caso con la cota limitada a 37.3 m en Palmar hace un despacho básicamente con recursos renovables priorizando Palmar antes que Bonete y no despacha térmico</a:t>
            </a:r>
            <a:endParaRPr lang="es-UY" smtClean="0">
              <a:solidFill>
                <a:srgbClr val="3333CC"/>
              </a:solidFill>
              <a:latin typeface="Arial" charset="0"/>
              <a:cs typeface="Times New Roman" pitchFamily="18" charset="0"/>
            </a:endParaRPr>
          </a:p>
          <a:p>
            <a:pPr lvl="1">
              <a:spcBef>
                <a:spcPts val="600"/>
              </a:spcBef>
              <a:buFont typeface="Courier New" pitchFamily="49" charset="0"/>
              <a:buChar char="o"/>
            </a:pPr>
            <a:r>
              <a:rPr lang="es-ES" smtClean="0">
                <a:solidFill>
                  <a:srgbClr val="3333CC"/>
                </a:solidFill>
                <a:latin typeface="Calibri" pitchFamily="34" charset="0"/>
                <a:cs typeface="Times New Roman" pitchFamily="18" charset="0"/>
              </a:rPr>
              <a:t>El caso con la cota limitada a 38.0 m en Palmar obtiene un costo del mismo orden y obtiene una cota de 38.5 m. Despacha térmico.</a:t>
            </a:r>
            <a:endParaRPr lang="es-UY" smtClean="0">
              <a:solidFill>
                <a:srgbClr val="3333CC"/>
              </a:solidFill>
              <a:latin typeface="Arial" charset="0"/>
              <a:cs typeface="Times New Roman" pitchFamily="18" charset="0"/>
            </a:endParaRPr>
          </a:p>
          <a:p>
            <a:pPr algn="just">
              <a:spcBef>
                <a:spcPts val="600"/>
              </a:spcBef>
              <a:buFont typeface="Symbol" pitchFamily="18" charset="2"/>
              <a:buChar char=""/>
            </a:pPr>
            <a:r>
              <a:rPr lang="es-ES" smtClean="0">
                <a:solidFill>
                  <a:srgbClr val="3333CC"/>
                </a:solidFill>
                <a:latin typeface="Calibri" pitchFamily="34" charset="0"/>
                <a:cs typeface="Times New Roman" pitchFamily="18" charset="0"/>
              </a:rPr>
              <a:t>Mensual </a:t>
            </a:r>
            <a:endParaRPr lang="es-UY" smtClean="0">
              <a:solidFill>
                <a:srgbClr val="3333CC"/>
              </a:solidFill>
              <a:latin typeface="Arial" charset="0"/>
              <a:cs typeface="Times New Roman" pitchFamily="18" charset="0"/>
            </a:endParaRPr>
          </a:p>
          <a:p>
            <a:pPr lvl="1" algn="just">
              <a:spcBef>
                <a:spcPts val="600"/>
              </a:spcBef>
              <a:buFont typeface="Courier New" pitchFamily="49" charset="0"/>
              <a:buChar char="o"/>
            </a:pPr>
            <a:r>
              <a:rPr lang="es-ES" smtClean="0">
                <a:solidFill>
                  <a:srgbClr val="3333CC"/>
                </a:solidFill>
                <a:latin typeface="Calibri" pitchFamily="34" charset="0"/>
                <a:cs typeface="Times New Roman" pitchFamily="18" charset="0"/>
              </a:rPr>
              <a:t>No presenta interés en la presente semana.</a:t>
            </a:r>
            <a:endParaRPr lang="es-UY" smtClean="0">
              <a:solidFill>
                <a:srgbClr val="3333CC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smtClean="0"/>
              <a:t>DESPACHO PROPUESTO </a:t>
            </a:r>
            <a:br>
              <a:rPr lang="es-ES" sz="2800" smtClean="0"/>
            </a:br>
            <a:endParaRPr lang="es-ES" sz="20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763000" cy="5257800"/>
          </a:xfrm>
        </p:spPr>
        <p:txBody>
          <a:bodyPr/>
          <a:lstStyle/>
          <a:p>
            <a:pPr algn="just">
              <a:spcBef>
                <a:spcPts val="600"/>
              </a:spcBef>
            </a:pPr>
            <a:r>
              <a:rPr lang="es-ES" smtClean="0">
                <a:solidFill>
                  <a:srgbClr val="3333CC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Considerando lo informado anteriormente y con el fin de minimizar las posibles consecuencias que tendría la pérdida de potencia en Salto el despacho propuesto es el siguiente:</a:t>
            </a:r>
            <a:endParaRPr lang="es-UY" smtClean="0">
              <a:solidFill>
                <a:srgbClr val="3333CC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lvl="1" algn="just">
              <a:spcBef>
                <a:spcPts val="600"/>
              </a:spcBef>
              <a:buFont typeface="Calibri" pitchFamily="34" charset="0"/>
              <a:buChar char="•"/>
            </a:pPr>
            <a:r>
              <a:rPr lang="es-ES" sz="2000" smtClean="0">
                <a:solidFill>
                  <a:srgbClr val="3333CC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Auto despachados. </a:t>
            </a:r>
            <a:endParaRPr lang="es-UY" sz="2000" smtClean="0">
              <a:solidFill>
                <a:srgbClr val="3333CC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lvl="1" algn="just">
              <a:spcBef>
                <a:spcPts val="600"/>
              </a:spcBef>
              <a:buFont typeface="Calibri" pitchFamily="34" charset="0"/>
              <a:buChar char="•"/>
            </a:pPr>
            <a:r>
              <a:rPr lang="es-ES" sz="2000" smtClean="0">
                <a:solidFill>
                  <a:srgbClr val="3333CC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Salto hasta pleno.</a:t>
            </a:r>
            <a:endParaRPr lang="es-UY" sz="2000" smtClean="0">
              <a:solidFill>
                <a:srgbClr val="3333CC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lvl="1" algn="just">
              <a:spcBef>
                <a:spcPts val="600"/>
              </a:spcBef>
              <a:buFont typeface="Calibri" pitchFamily="34" charset="0"/>
              <a:buChar char="•"/>
            </a:pPr>
            <a:r>
              <a:rPr lang="es-ES" sz="2000" smtClean="0">
                <a:solidFill>
                  <a:srgbClr val="3333CC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Bonete hasta pleno. </a:t>
            </a:r>
          </a:p>
          <a:p>
            <a:pPr lvl="1" algn="just">
              <a:spcBef>
                <a:spcPts val="600"/>
              </a:spcBef>
              <a:buFont typeface="Calibri" pitchFamily="34" charset="0"/>
              <a:buChar char="•"/>
            </a:pPr>
            <a:r>
              <a:rPr lang="es-ES" sz="2000" smtClean="0">
                <a:solidFill>
                  <a:srgbClr val="3333CC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Palmar cerrando la demanda.</a:t>
            </a:r>
          </a:p>
          <a:p>
            <a:pPr lvl="1" algn="just">
              <a:spcBef>
                <a:spcPts val="600"/>
              </a:spcBef>
              <a:buFont typeface="Calibri" pitchFamily="34" charset="0"/>
              <a:buChar char="•"/>
            </a:pPr>
            <a:r>
              <a:rPr lang="es-ES" sz="2000" smtClean="0">
                <a:solidFill>
                  <a:srgbClr val="3333CC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Galofer</a:t>
            </a:r>
            <a:endParaRPr lang="es-UY" sz="2000" smtClean="0">
              <a:solidFill>
                <a:srgbClr val="3333CC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  <a:p>
            <a:pPr lvl="1" algn="just">
              <a:spcBef>
                <a:spcPts val="600"/>
              </a:spcBef>
              <a:buFont typeface="Calibri" pitchFamily="34" charset="0"/>
              <a:buChar char="•"/>
            </a:pPr>
            <a:r>
              <a:rPr lang="es-ES" sz="2000" smtClean="0">
                <a:solidFill>
                  <a:srgbClr val="3333CC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Térmico para cerrar la demanda en los picos de ser necesario.</a:t>
            </a:r>
            <a:endParaRPr lang="es-UY" sz="2000" smtClean="0">
              <a:solidFill>
                <a:srgbClr val="3333CC"/>
              </a:solidFill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24/07/2015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smtClean="0"/>
              <a:t>Datos globales semanales  (jueves)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5748338" cy="3100388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3575" y="4090988"/>
            <a:ext cx="3257550" cy="2757487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575" y="838200"/>
            <a:ext cx="4467225" cy="5897563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838200"/>
            <a:ext cx="2209800" cy="5878513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6" name="8 Llamada rectangular redondeada"/>
          <p:cNvSpPr>
            <a:spLocks noChangeArrowheads="1"/>
          </p:cNvSpPr>
          <p:nvPr/>
        </p:nvSpPr>
        <p:spPr bwMode="auto">
          <a:xfrm>
            <a:off x="7543800" y="3271838"/>
            <a:ext cx="1600200" cy="838200"/>
          </a:xfrm>
          <a:prstGeom prst="wedgeRoundRectCallout">
            <a:avLst>
              <a:gd name="adj1" fmla="val -66060"/>
              <a:gd name="adj2" fmla="val -2694"/>
              <a:gd name="adj3" fmla="val 16667"/>
            </a:avLst>
          </a:prstGeom>
          <a:noFill/>
          <a:ln w="38100" cmpd="dbl" algn="ctr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/>
            <a:r>
              <a:rPr lang="es-UY" b="1">
                <a:solidFill>
                  <a:schemeClr val="tx1"/>
                </a:solidFill>
              </a:rPr>
              <a:t>APR´´s y PTA por potencia y forzado por trafo MVA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182451</TotalTime>
  <Words>647</Words>
  <Application>Microsoft Office PowerPoint</Application>
  <PresentationFormat>Presentación en pantalla (4:3)</PresentationFormat>
  <Paragraphs>99</Paragraphs>
  <Slides>36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36</vt:i4>
      </vt:variant>
    </vt:vector>
  </HeadingPairs>
  <TitlesOfParts>
    <vt:vector size="38" baseType="lpstr">
      <vt:lpstr>Presentación en blanco</vt:lpstr>
      <vt:lpstr>Diseño personalizado</vt:lpstr>
      <vt:lpstr>Resultados de la semana en curso  y  programación de la semana 30  de 2015      V1   </vt:lpstr>
      <vt:lpstr>Resultados de la semana en curso: Comentarios generales</vt:lpstr>
      <vt:lpstr>Resumen semana actual N° 29/15</vt:lpstr>
      <vt:lpstr>Perspectivas para la semana 30</vt:lpstr>
      <vt:lpstr>Resultados de los modelos y comentarios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Previsión de generación eólica en base de datos del 17/06/15</vt:lpstr>
      <vt:lpstr>Semana próxima</vt:lpstr>
      <vt:lpstr>Previsión temperaturas (Accuweather, viernes)</vt:lpstr>
      <vt:lpstr>Precipitaciones previstas para los próximos días, Fuente INMET (viernes) </vt:lpstr>
      <vt:lpstr>Acumulados precipitaciones 7 y 5 días INMET y CPTEC (viernes)</vt:lpstr>
      <vt:lpstr>Previsión aportes Salto Grande (Fuente CTM, viernes)</vt:lpstr>
      <vt:lpstr>Programación semanal 2015-30  </vt:lpstr>
      <vt:lpstr>Clase hidrológica, calculada con aportes sin lluvias previstas</vt:lpstr>
      <vt:lpstr>COSTO GENERACIÓN TÉRMICA</vt:lpstr>
      <vt:lpstr>PREVISIÓN DE MANTENIMIENTOS</vt:lpstr>
      <vt:lpstr>MODELOS</vt:lpstr>
      <vt:lpstr>Mediano plazo, estacional 1349 caso sin lluvias</vt:lpstr>
      <vt:lpstr>Caso libre, aportes sin lluvias, estacional 1349</vt:lpstr>
      <vt:lpstr>Presentación de PowerPoint</vt:lpstr>
      <vt:lpstr>SIMSEE</vt:lpstr>
      <vt:lpstr>Caso libre Palmar 37,3 m, sin vertido en Terra. Estacional 1349</vt:lpstr>
      <vt:lpstr>Presentación de PowerPoint</vt:lpstr>
      <vt:lpstr>Ídem anterior pero con cota min en Palmar de 38 m.</vt:lpstr>
      <vt:lpstr>Presentación de PowerPoint</vt:lpstr>
      <vt:lpstr>Programa de generación de la semana 30/15:  </vt:lpstr>
      <vt:lpstr>Programa semanal (viernes)</vt:lpstr>
      <vt:lpstr>Programa semanal </vt:lpstr>
      <vt:lpstr>Programa semanal </vt:lpstr>
      <vt:lpstr>Previsión de principales 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3363</cp:revision>
  <dcterms:created xsi:type="dcterms:W3CDTF">2010-01-29T12:03:38Z</dcterms:created>
  <dcterms:modified xsi:type="dcterms:W3CDTF">2015-07-24T13:11:15Z</dcterms:modified>
</cp:coreProperties>
</file>