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3" r:id="rId1"/>
  </p:sldMasterIdLst>
  <p:notesMasterIdLst>
    <p:notesMasterId r:id="rId6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317" r:id="rId17"/>
    <p:sldId id="318" r:id="rId18"/>
    <p:sldId id="319" r:id="rId19"/>
    <p:sldId id="320" r:id="rId20"/>
    <p:sldId id="321" r:id="rId21"/>
    <p:sldId id="322" r:id="rId22"/>
    <p:sldId id="323"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2" r:id="rId50"/>
    <p:sldId id="303" r:id="rId51"/>
    <p:sldId id="304" r:id="rId52"/>
    <p:sldId id="305" r:id="rId53"/>
    <p:sldId id="306" r:id="rId54"/>
    <p:sldId id="307" r:id="rId55"/>
    <p:sldId id="308" r:id="rId56"/>
    <p:sldId id="309" r:id="rId57"/>
    <p:sldId id="310" r:id="rId58"/>
    <p:sldId id="311" r:id="rId59"/>
    <p:sldId id="324" r:id="rId60"/>
    <p:sldId id="325" r:id="rId61"/>
    <p:sldId id="326" r:id="rId62"/>
    <p:sldId id="327" r:id="rId63"/>
    <p:sldId id="328" r:id="rId64"/>
    <p:sldId id="329" r:id="rId65"/>
    <p:sldId id="331" r:id="rId6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5EC7EC-7856-41AF-8A9B-34448032ABEB}">
  <a:tblStyle styleId="{E05EC7EC-7856-41AF-8A9B-34448032ABE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04A789A-4D34-4C30-B6B9-E84842C5C841}"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84992F0-A5F4-4C3C-82C2-06E9DF870428}"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9E9"/>
          </a:solidFill>
        </a:fill>
      </a:tcStyle>
    </a:wholeTbl>
    <a:band1H>
      <a:tcTxStyle/>
      <a:tcStyle>
        <a:tcBdr/>
        <a:fill>
          <a:solidFill>
            <a:srgbClr val="D0D0D0"/>
          </a:solidFill>
        </a:fill>
      </a:tcStyle>
    </a:band1H>
    <a:band2H>
      <a:tcTxStyle/>
      <a:tcStyle>
        <a:tcBdr/>
      </a:tcStyle>
    </a:band2H>
    <a:band1V>
      <a:tcTxStyle/>
      <a:tcStyle>
        <a:tcBdr/>
        <a:fill>
          <a:solidFill>
            <a:srgbClr val="D0D0D0"/>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8E1B6413-D113-47E6-8241-4F2ABAA5DEF5}" styleName="Table_3">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1013" y="2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54e32fb6d2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54e32fb6d2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54e32fb6d2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54e32fb6d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549af9df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g3549af9df5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549af9df5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g3549af9df51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3549af9df5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g3549af9df51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549af9df5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g3549af9df51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A741FA9C-753C-7943-0660-8A07371A930C}"/>
            </a:ext>
          </a:extLst>
        </p:cNvPr>
        <p:cNvGrpSpPr/>
        <p:nvPr/>
      </p:nvGrpSpPr>
      <p:grpSpPr>
        <a:xfrm>
          <a:off x="0" y="0"/>
          <a:ext cx="0" cy="0"/>
          <a:chOff x="0" y="0"/>
          <a:chExt cx="0" cy="0"/>
        </a:xfrm>
      </p:grpSpPr>
      <p:sp>
        <p:nvSpPr>
          <p:cNvPr id="316" name="Google Shape;316;g2d3e8e5f32c_0_15:notes">
            <a:extLst>
              <a:ext uri="{FF2B5EF4-FFF2-40B4-BE49-F238E27FC236}">
                <a16:creationId xmlns:a16="http://schemas.microsoft.com/office/drawing/2014/main" id="{4D663FB1-806A-830E-4A2F-EED3376B87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d3e8e5f32c_0_15:notes">
            <a:extLst>
              <a:ext uri="{FF2B5EF4-FFF2-40B4-BE49-F238E27FC236}">
                <a16:creationId xmlns:a16="http://schemas.microsoft.com/office/drawing/2014/main" id="{9B63B9D3-0BC9-A4F5-051F-1006D8C3CCE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8256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8CBBDE14-D377-06D5-4847-5948681C2F3C}"/>
            </a:ext>
          </a:extLst>
        </p:cNvPr>
        <p:cNvGrpSpPr/>
        <p:nvPr/>
      </p:nvGrpSpPr>
      <p:grpSpPr>
        <a:xfrm>
          <a:off x="0" y="0"/>
          <a:ext cx="0" cy="0"/>
          <a:chOff x="0" y="0"/>
          <a:chExt cx="0" cy="0"/>
        </a:xfrm>
      </p:grpSpPr>
      <p:sp>
        <p:nvSpPr>
          <p:cNvPr id="316" name="Google Shape;316;g2d3e8e5f32c_0_15:notes">
            <a:extLst>
              <a:ext uri="{FF2B5EF4-FFF2-40B4-BE49-F238E27FC236}">
                <a16:creationId xmlns:a16="http://schemas.microsoft.com/office/drawing/2014/main" id="{93E7D790-28EE-C3B2-3155-8BEF7E91D2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d3e8e5f32c_0_15:notes">
            <a:extLst>
              <a:ext uri="{FF2B5EF4-FFF2-40B4-BE49-F238E27FC236}">
                <a16:creationId xmlns:a16="http://schemas.microsoft.com/office/drawing/2014/main" id="{63DDD6F4-2778-72ED-84F5-88D9BE9C4AC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1051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0459425C-C025-79AC-FA3D-799850027EBD}"/>
            </a:ext>
          </a:extLst>
        </p:cNvPr>
        <p:cNvGrpSpPr/>
        <p:nvPr/>
      </p:nvGrpSpPr>
      <p:grpSpPr>
        <a:xfrm>
          <a:off x="0" y="0"/>
          <a:ext cx="0" cy="0"/>
          <a:chOff x="0" y="0"/>
          <a:chExt cx="0" cy="0"/>
        </a:xfrm>
      </p:grpSpPr>
      <p:sp>
        <p:nvSpPr>
          <p:cNvPr id="316" name="Google Shape;316;g2d3e8e5f32c_0_15:notes">
            <a:extLst>
              <a:ext uri="{FF2B5EF4-FFF2-40B4-BE49-F238E27FC236}">
                <a16:creationId xmlns:a16="http://schemas.microsoft.com/office/drawing/2014/main" id="{1B09414B-D0E9-E685-2755-A011C50769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d3e8e5f32c_0_15:notes">
            <a:extLst>
              <a:ext uri="{FF2B5EF4-FFF2-40B4-BE49-F238E27FC236}">
                <a16:creationId xmlns:a16="http://schemas.microsoft.com/office/drawing/2014/main" id="{58785119-57A5-B432-FC63-6295C63DF2B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93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55F42056-5A05-6317-341A-407642B7FBF7}"/>
            </a:ext>
          </a:extLst>
        </p:cNvPr>
        <p:cNvGrpSpPr/>
        <p:nvPr/>
      </p:nvGrpSpPr>
      <p:grpSpPr>
        <a:xfrm>
          <a:off x="0" y="0"/>
          <a:ext cx="0" cy="0"/>
          <a:chOff x="0" y="0"/>
          <a:chExt cx="0" cy="0"/>
        </a:xfrm>
      </p:grpSpPr>
      <p:sp>
        <p:nvSpPr>
          <p:cNvPr id="316" name="Google Shape;316;g2d3e8e5f32c_0_15:notes">
            <a:extLst>
              <a:ext uri="{FF2B5EF4-FFF2-40B4-BE49-F238E27FC236}">
                <a16:creationId xmlns:a16="http://schemas.microsoft.com/office/drawing/2014/main" id="{EC270E7B-11D8-D6F7-518E-60C0E800A8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d3e8e5f32c_0_15:notes">
            <a:extLst>
              <a:ext uri="{FF2B5EF4-FFF2-40B4-BE49-F238E27FC236}">
                <a16:creationId xmlns:a16="http://schemas.microsoft.com/office/drawing/2014/main" id="{957C289D-FDC4-8F17-8759-30B215FE884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0948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4c3742e46f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4c3742e46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1A8C7577-8996-3793-AF7B-029676E907D3}"/>
            </a:ext>
          </a:extLst>
        </p:cNvPr>
        <p:cNvGrpSpPr/>
        <p:nvPr/>
      </p:nvGrpSpPr>
      <p:grpSpPr>
        <a:xfrm>
          <a:off x="0" y="0"/>
          <a:ext cx="0" cy="0"/>
          <a:chOff x="0" y="0"/>
          <a:chExt cx="0" cy="0"/>
        </a:xfrm>
      </p:grpSpPr>
      <p:sp>
        <p:nvSpPr>
          <p:cNvPr id="316" name="Google Shape;316;g2d3e8e5f32c_0_15:notes">
            <a:extLst>
              <a:ext uri="{FF2B5EF4-FFF2-40B4-BE49-F238E27FC236}">
                <a16:creationId xmlns:a16="http://schemas.microsoft.com/office/drawing/2014/main" id="{EE230B50-7A7F-9B1D-B68B-7B58935EDE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d3e8e5f32c_0_15:notes">
            <a:extLst>
              <a:ext uri="{FF2B5EF4-FFF2-40B4-BE49-F238E27FC236}">
                <a16:creationId xmlns:a16="http://schemas.microsoft.com/office/drawing/2014/main" id="{E6743EAF-183A-BAA4-9FF9-6A7A036C35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1843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DB090AD6-00B8-36A5-DFF7-4938B5C73CB1}"/>
            </a:ext>
          </a:extLst>
        </p:cNvPr>
        <p:cNvGrpSpPr/>
        <p:nvPr/>
      </p:nvGrpSpPr>
      <p:grpSpPr>
        <a:xfrm>
          <a:off x="0" y="0"/>
          <a:ext cx="0" cy="0"/>
          <a:chOff x="0" y="0"/>
          <a:chExt cx="0" cy="0"/>
        </a:xfrm>
      </p:grpSpPr>
      <p:sp>
        <p:nvSpPr>
          <p:cNvPr id="316" name="Google Shape;316;g2d3e8e5f32c_0_15:notes">
            <a:extLst>
              <a:ext uri="{FF2B5EF4-FFF2-40B4-BE49-F238E27FC236}">
                <a16:creationId xmlns:a16="http://schemas.microsoft.com/office/drawing/2014/main" id="{DDBBB8B5-B383-95AF-6F37-AE5EE7486A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d3e8e5f32c_0_15:notes">
            <a:extLst>
              <a:ext uri="{FF2B5EF4-FFF2-40B4-BE49-F238E27FC236}">
                <a16:creationId xmlns:a16="http://schemas.microsoft.com/office/drawing/2014/main" id="{ECCC6E44-8EB0-1382-1D68-D1F92C34167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639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D05750C0-0ECC-DA42-BAE5-27C7D0593EAD}"/>
            </a:ext>
          </a:extLst>
        </p:cNvPr>
        <p:cNvGrpSpPr/>
        <p:nvPr/>
      </p:nvGrpSpPr>
      <p:grpSpPr>
        <a:xfrm>
          <a:off x="0" y="0"/>
          <a:ext cx="0" cy="0"/>
          <a:chOff x="0" y="0"/>
          <a:chExt cx="0" cy="0"/>
        </a:xfrm>
      </p:grpSpPr>
      <p:sp>
        <p:nvSpPr>
          <p:cNvPr id="316" name="Google Shape;316;g2d3e8e5f32c_0_15:notes">
            <a:extLst>
              <a:ext uri="{FF2B5EF4-FFF2-40B4-BE49-F238E27FC236}">
                <a16:creationId xmlns:a16="http://schemas.microsoft.com/office/drawing/2014/main" id="{8CA4539E-EAC3-10C6-57E7-6D51E49F15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d3e8e5f32c_0_15:notes">
            <a:extLst>
              <a:ext uri="{FF2B5EF4-FFF2-40B4-BE49-F238E27FC236}">
                <a16:creationId xmlns:a16="http://schemas.microsoft.com/office/drawing/2014/main" id="{6F591F7D-2AB6-E8F5-4F55-2C4063DF773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9083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3549af9df51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0" name="Google Shape;510;g3549af9df51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549af9df51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8" name="Google Shape;518;g3549af9df51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549af9df51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g3549af9df51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549af9df51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g3549af9df51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3549af9df51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8" name="Google Shape;548;g3549af9df51_0_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549af9df51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6" name="Google Shape;556;g3549af9df51_0_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34c3742e46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34c3742e46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54e32fb6d2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54e32fb6d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34c3742e46f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34c3742e46f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56cc45e65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356cc45e65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528d93685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528d9368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356cdc335c1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356cdc335c1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56cdc335c1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356cdc335c1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3550134cc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3550134cc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3528d93685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3528d93685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3528d93685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3528d93685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356cdc335c1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356cdc335c1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3550134cc9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3550134cc9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550134cc9c_1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550134cc9c_1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34c3742e46f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34c3742e46f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56cc45e65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356cc45e65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353a93dd51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353a93dd51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356dfeb2a9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356dfeb2a9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354f46d32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354f46d32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356dfeb2a9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356dfeb2a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356dfeb2a96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356dfeb2a96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356dfeb2a96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356dfeb2a96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34c3742e46f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34c3742e46f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3549af9df51_0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4" name="Google Shape;804;g3549af9df51_0_4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54e32fb6d2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354e32fb6d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3549af9df51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4" name="Google Shape;814;g3549af9df51_0_4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3549af9df51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3" name="Google Shape;823;g3549af9df51_0_4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3549af9df51_0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4" name="Google Shape;834;g3549af9df51_0_4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3549af9df51_0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8" name="Google Shape;848;g3549af9df51_0_4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3549af9df51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6" name="Google Shape;856;g3549af9df51_0_4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3549af9df51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0" name="Google Shape;870;g3549af9df51_0_5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3549af9df51_0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0" name="Google Shape;880;g3549af9df51_0_5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3549af9df51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1" name="Google Shape;891;g3549af9df51_0_5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34c3742e46f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34c3742e46f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d3e8e5f32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d3e8e5f32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7567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54e32fb6d2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54e32fb6d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C4AD86BB-7035-5AC8-CE8E-EC43AFD0FB2B}"/>
            </a:ext>
          </a:extLst>
        </p:cNvPr>
        <p:cNvGrpSpPr/>
        <p:nvPr/>
      </p:nvGrpSpPr>
      <p:grpSpPr>
        <a:xfrm>
          <a:off x="0" y="0"/>
          <a:ext cx="0" cy="0"/>
          <a:chOff x="0" y="0"/>
          <a:chExt cx="0" cy="0"/>
        </a:xfrm>
      </p:grpSpPr>
      <p:sp>
        <p:nvSpPr>
          <p:cNvPr id="316" name="Google Shape;316;g2d3e8e5f32c_0_15:notes">
            <a:extLst>
              <a:ext uri="{FF2B5EF4-FFF2-40B4-BE49-F238E27FC236}">
                <a16:creationId xmlns:a16="http://schemas.microsoft.com/office/drawing/2014/main" id="{464145C0-DD74-5994-F0BE-0EDE5D3306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d3e8e5f32c_0_15:notes">
            <a:extLst>
              <a:ext uri="{FF2B5EF4-FFF2-40B4-BE49-F238E27FC236}">
                <a16:creationId xmlns:a16="http://schemas.microsoft.com/office/drawing/2014/main" id="{6CF1A208-95A8-8827-8E58-D311325E9FB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36425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0A6468AE-C9C3-BDF9-0DF2-EAA1CD9BB4E9}"/>
            </a:ext>
          </a:extLst>
        </p:cNvPr>
        <p:cNvGrpSpPr/>
        <p:nvPr/>
      </p:nvGrpSpPr>
      <p:grpSpPr>
        <a:xfrm>
          <a:off x="0" y="0"/>
          <a:ext cx="0" cy="0"/>
          <a:chOff x="0" y="0"/>
          <a:chExt cx="0" cy="0"/>
        </a:xfrm>
      </p:grpSpPr>
      <p:sp>
        <p:nvSpPr>
          <p:cNvPr id="316" name="Google Shape;316;g2d3e8e5f32c_0_15:notes">
            <a:extLst>
              <a:ext uri="{FF2B5EF4-FFF2-40B4-BE49-F238E27FC236}">
                <a16:creationId xmlns:a16="http://schemas.microsoft.com/office/drawing/2014/main" id="{EAA3ED47-A11C-9D9D-5357-787D89FA36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d3e8e5f32c_0_15:notes">
            <a:extLst>
              <a:ext uri="{FF2B5EF4-FFF2-40B4-BE49-F238E27FC236}">
                <a16:creationId xmlns:a16="http://schemas.microsoft.com/office/drawing/2014/main" id="{B46A5B96-98B0-8BC5-9204-A2D92DE1883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38398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A2121DBC-CAEE-B22D-7216-166DECEB0C68}"/>
            </a:ext>
          </a:extLst>
        </p:cNvPr>
        <p:cNvGrpSpPr/>
        <p:nvPr/>
      </p:nvGrpSpPr>
      <p:grpSpPr>
        <a:xfrm>
          <a:off x="0" y="0"/>
          <a:ext cx="0" cy="0"/>
          <a:chOff x="0" y="0"/>
          <a:chExt cx="0" cy="0"/>
        </a:xfrm>
      </p:grpSpPr>
      <p:sp>
        <p:nvSpPr>
          <p:cNvPr id="316" name="Google Shape;316;g2d3e8e5f32c_0_15:notes">
            <a:extLst>
              <a:ext uri="{FF2B5EF4-FFF2-40B4-BE49-F238E27FC236}">
                <a16:creationId xmlns:a16="http://schemas.microsoft.com/office/drawing/2014/main" id="{FFA7E012-4149-F5F8-BD2E-9CAFC3D889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d3e8e5f32c_0_15:notes">
            <a:extLst>
              <a:ext uri="{FF2B5EF4-FFF2-40B4-BE49-F238E27FC236}">
                <a16:creationId xmlns:a16="http://schemas.microsoft.com/office/drawing/2014/main" id="{D722363C-80EB-CB3A-BDE1-710F57CB729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78366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D8896F5C-AC9A-2F06-C2B4-8E965D1ADE4E}"/>
            </a:ext>
          </a:extLst>
        </p:cNvPr>
        <p:cNvGrpSpPr/>
        <p:nvPr/>
      </p:nvGrpSpPr>
      <p:grpSpPr>
        <a:xfrm>
          <a:off x="0" y="0"/>
          <a:ext cx="0" cy="0"/>
          <a:chOff x="0" y="0"/>
          <a:chExt cx="0" cy="0"/>
        </a:xfrm>
      </p:grpSpPr>
      <p:sp>
        <p:nvSpPr>
          <p:cNvPr id="316" name="Google Shape;316;g2d3e8e5f32c_0_15:notes">
            <a:extLst>
              <a:ext uri="{FF2B5EF4-FFF2-40B4-BE49-F238E27FC236}">
                <a16:creationId xmlns:a16="http://schemas.microsoft.com/office/drawing/2014/main" id="{AD07B7B4-A6BE-EFF1-15E2-A0F04BEE5A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d3e8e5f32c_0_15:notes">
            <a:extLst>
              <a:ext uri="{FF2B5EF4-FFF2-40B4-BE49-F238E27FC236}">
                <a16:creationId xmlns:a16="http://schemas.microsoft.com/office/drawing/2014/main" id="{BC94E182-82F4-DE46-A764-D836F27B82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41741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FCEE66EC-1EA6-436F-8B27-C3A8421A5593}"/>
            </a:ext>
          </a:extLst>
        </p:cNvPr>
        <p:cNvGrpSpPr/>
        <p:nvPr/>
      </p:nvGrpSpPr>
      <p:grpSpPr>
        <a:xfrm>
          <a:off x="0" y="0"/>
          <a:ext cx="0" cy="0"/>
          <a:chOff x="0" y="0"/>
          <a:chExt cx="0" cy="0"/>
        </a:xfrm>
      </p:grpSpPr>
      <p:sp>
        <p:nvSpPr>
          <p:cNvPr id="316" name="Google Shape;316;g2d3e8e5f32c_0_15:notes">
            <a:extLst>
              <a:ext uri="{FF2B5EF4-FFF2-40B4-BE49-F238E27FC236}">
                <a16:creationId xmlns:a16="http://schemas.microsoft.com/office/drawing/2014/main" id="{40B3AA33-7632-54D6-7055-BFDC8B6AB3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d3e8e5f32c_0_15:notes">
            <a:extLst>
              <a:ext uri="{FF2B5EF4-FFF2-40B4-BE49-F238E27FC236}">
                <a16:creationId xmlns:a16="http://schemas.microsoft.com/office/drawing/2014/main" id="{ACCB06A2-5CF8-CF49-1B0D-5016C93882F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8827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a:extLst>
            <a:ext uri="{FF2B5EF4-FFF2-40B4-BE49-F238E27FC236}">
              <a16:creationId xmlns:a16="http://schemas.microsoft.com/office/drawing/2014/main" id="{33CF6272-38E2-CBA2-0F96-6BFD2E1F344C}"/>
            </a:ext>
          </a:extLst>
        </p:cNvPr>
        <p:cNvGrpSpPr/>
        <p:nvPr/>
      </p:nvGrpSpPr>
      <p:grpSpPr>
        <a:xfrm>
          <a:off x="0" y="0"/>
          <a:ext cx="0" cy="0"/>
          <a:chOff x="0" y="0"/>
          <a:chExt cx="0" cy="0"/>
        </a:xfrm>
      </p:grpSpPr>
      <p:sp>
        <p:nvSpPr>
          <p:cNvPr id="269" name="Google Shape;269;p:notes">
            <a:extLst>
              <a:ext uri="{FF2B5EF4-FFF2-40B4-BE49-F238E27FC236}">
                <a16:creationId xmlns:a16="http://schemas.microsoft.com/office/drawing/2014/main" id="{6B79805D-C8B9-ACE5-A32A-F1A42A941B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p:notes">
            <a:extLst>
              <a:ext uri="{FF2B5EF4-FFF2-40B4-BE49-F238E27FC236}">
                <a16:creationId xmlns:a16="http://schemas.microsoft.com/office/drawing/2014/main" id="{F3C93202-19A4-BD86-8F6A-9875BF98A6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1846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54e32fb6d2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354e32fb6d2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54e32fb6d2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54e32fb6d2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54e32fb6d2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54e32fb6d2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100" y="4602350"/>
            <a:ext cx="9144000" cy="541200"/>
          </a:xfrm>
          <a:prstGeom prst="rect">
            <a:avLst/>
          </a:prstGeom>
          <a:solidFill>
            <a:srgbClr val="1A9988">
              <a:alpha val="194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1" name="Google Shape;11;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2" name="Google Shape;12;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3" name="Google Shape;13;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4" name="Google Shape;14;p2"/>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b="1">
              <a:latin typeface="Raleway"/>
              <a:ea typeface="Raleway"/>
              <a:cs typeface="Raleway"/>
              <a:sym typeface="Raleway"/>
            </a:endParaRPr>
          </a:p>
        </p:txBody>
      </p:sp>
      <p:grpSp>
        <p:nvGrpSpPr>
          <p:cNvPr id="15" name="Google Shape;15;p2"/>
          <p:cNvGrpSpPr/>
          <p:nvPr/>
        </p:nvGrpSpPr>
        <p:grpSpPr>
          <a:xfrm rot="10800000">
            <a:off x="831600" y="1191246"/>
            <a:ext cx="7951541" cy="108775"/>
            <a:chOff x="830392" y="1191182"/>
            <a:chExt cx="1497550" cy="45938"/>
          </a:xfrm>
        </p:grpSpPr>
        <p:sp>
          <p:nvSpPr>
            <p:cNvPr id="16" name="Google Shape;16;p2"/>
            <p:cNvSpPr/>
            <p:nvPr/>
          </p:nvSpPr>
          <p:spPr>
            <a:xfrm rot="-5400000">
              <a:off x="1366796" y="1027682"/>
              <a:ext cx="45900" cy="3729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5400000">
              <a:off x="995392" y="1026182"/>
              <a:ext cx="45900" cy="3759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5400000">
              <a:off x="1741142" y="1026219"/>
              <a:ext cx="45900" cy="3759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5400000">
              <a:off x="2117042" y="1026219"/>
              <a:ext cx="45900" cy="375900"/>
            </a:xfrm>
            <a:prstGeom prst="rect">
              <a:avLst/>
            </a:pr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8"/>
        <p:cNvGrpSpPr/>
        <p:nvPr/>
      </p:nvGrpSpPr>
      <p:grpSpPr>
        <a:xfrm>
          <a:off x="0" y="0"/>
          <a:ext cx="0" cy="0"/>
          <a:chOff x="0" y="0"/>
          <a:chExt cx="0" cy="0"/>
        </a:xfrm>
      </p:grpSpPr>
      <p:sp>
        <p:nvSpPr>
          <p:cNvPr id="99" name="Google Shape;99;p11"/>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01" name="Google Shape;101;p11">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2" name="Google Shape;102;p11">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3" name="Google Shape;103;p11">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4" name="Google Shape;104;p11">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grpSp>
        <p:nvGrpSpPr>
          <p:cNvPr id="105" name="Google Shape;105;p11"/>
          <p:cNvGrpSpPr/>
          <p:nvPr/>
        </p:nvGrpSpPr>
        <p:grpSpPr>
          <a:xfrm rot="10800000">
            <a:off x="831600" y="1191219"/>
            <a:ext cx="1080033" cy="45938"/>
            <a:chOff x="830392" y="1191182"/>
            <a:chExt cx="1497550" cy="45938"/>
          </a:xfrm>
        </p:grpSpPr>
        <p:sp>
          <p:nvSpPr>
            <p:cNvPr id="106" name="Google Shape;106;p11"/>
            <p:cNvSpPr/>
            <p:nvPr/>
          </p:nvSpPr>
          <p:spPr>
            <a:xfrm rot="-5400000">
              <a:off x="1366796" y="1027682"/>
              <a:ext cx="45900" cy="3729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1"/>
            <p:cNvSpPr/>
            <p:nvPr/>
          </p:nvSpPr>
          <p:spPr>
            <a:xfrm rot="-5400000">
              <a:off x="995392" y="1026182"/>
              <a:ext cx="45900" cy="3759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5400000">
              <a:off x="1741142" y="1026219"/>
              <a:ext cx="45900" cy="3759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5400000">
              <a:off x="2117042" y="1026219"/>
              <a:ext cx="45900" cy="375900"/>
            </a:xfrm>
            <a:prstGeom prst="rect">
              <a:avLst/>
            </a:pr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11"/>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11" name="Google Shape;111;p11"/>
          <p:cNvSpPr txBox="1">
            <a:spLocks noGrp="1"/>
          </p:cNvSpPr>
          <p:nvPr>
            <p:ph type="body" idx="1"/>
          </p:nvPr>
        </p:nvSpPr>
        <p:spPr>
          <a:xfrm>
            <a:off x="729325" y="14692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2" name="Google Shape;112;p11"/>
          <p:cNvSpPr txBox="1">
            <a:spLocks noGrp="1"/>
          </p:cNvSpPr>
          <p:nvPr>
            <p:ph type="body" idx="2"/>
          </p:nvPr>
        </p:nvSpPr>
        <p:spPr>
          <a:xfrm>
            <a:off x="4643604" y="14692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3"/>
        <p:cNvGrpSpPr/>
        <p:nvPr/>
      </p:nvGrpSpPr>
      <p:grpSpPr>
        <a:xfrm>
          <a:off x="0" y="0"/>
          <a:ext cx="0" cy="0"/>
          <a:chOff x="0" y="0"/>
          <a:chExt cx="0" cy="0"/>
        </a:xfrm>
      </p:grpSpPr>
      <p:sp>
        <p:nvSpPr>
          <p:cNvPr id="114" name="Google Shape;114;p12"/>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12"/>
          <p:cNvGrpSpPr/>
          <p:nvPr/>
        </p:nvGrpSpPr>
        <p:grpSpPr>
          <a:xfrm>
            <a:off x="830392" y="1191256"/>
            <a:ext cx="745763" cy="45826"/>
            <a:chOff x="4580561" y="2589004"/>
            <a:chExt cx="1064464" cy="25200"/>
          </a:xfrm>
        </p:grpSpPr>
        <p:sp>
          <p:nvSpPr>
            <p:cNvPr id="116" name="Google Shape;116;p1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 name="Google Shape;118;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19" name="Google Shape;119;p12">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0" name="Google Shape;120;p12">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21" name="Google Shape;121;p12">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22" name="Google Shape;122;p12">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123" name="Google Shape;123;p12"/>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4"/>
        <p:cNvGrpSpPr/>
        <p:nvPr/>
      </p:nvGrpSpPr>
      <p:grpSpPr>
        <a:xfrm>
          <a:off x="0" y="0"/>
          <a:ext cx="0" cy="0"/>
          <a:chOff x="0" y="0"/>
          <a:chExt cx="0" cy="0"/>
        </a:xfrm>
      </p:grpSpPr>
      <p:sp>
        <p:nvSpPr>
          <p:cNvPr id="125" name="Google Shape;125;p13"/>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27" name="Google Shape;127;p13">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 name="Google Shape;128;p13"/>
          <p:cNvGrpSpPr/>
          <p:nvPr/>
        </p:nvGrpSpPr>
        <p:grpSpPr>
          <a:xfrm rot="10800000">
            <a:off x="831600" y="1191219"/>
            <a:ext cx="1080033" cy="45938"/>
            <a:chOff x="830392" y="1191182"/>
            <a:chExt cx="1497550" cy="45938"/>
          </a:xfrm>
        </p:grpSpPr>
        <p:sp>
          <p:nvSpPr>
            <p:cNvPr id="129" name="Google Shape;129;p13"/>
            <p:cNvSpPr/>
            <p:nvPr/>
          </p:nvSpPr>
          <p:spPr>
            <a:xfrm rot="-5400000">
              <a:off x="1366796" y="1027682"/>
              <a:ext cx="45900" cy="3729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3"/>
            <p:cNvSpPr/>
            <p:nvPr/>
          </p:nvSpPr>
          <p:spPr>
            <a:xfrm rot="-5400000">
              <a:off x="995392" y="1026182"/>
              <a:ext cx="45900" cy="3759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p:nvPr/>
          </p:nvSpPr>
          <p:spPr>
            <a:xfrm rot="-5400000">
              <a:off x="1741142" y="1026219"/>
              <a:ext cx="45900" cy="3759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rot="-5400000">
              <a:off x="2117042" y="1026219"/>
              <a:ext cx="45900" cy="375900"/>
            </a:xfrm>
            <a:prstGeom prst="rect">
              <a:avLst/>
            </a:pr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13"/>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34" name="Google Shape;134;p13"/>
          <p:cNvSpPr txBox="1">
            <a:spLocks noGrp="1"/>
          </p:cNvSpPr>
          <p:nvPr>
            <p:ph type="body" idx="1"/>
          </p:nvPr>
        </p:nvSpPr>
        <p:spPr>
          <a:xfrm>
            <a:off x="729325" y="14692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35"/>
        <p:cNvGrpSpPr/>
        <p:nvPr/>
      </p:nvGrpSpPr>
      <p:grpSpPr>
        <a:xfrm>
          <a:off x="0" y="0"/>
          <a:ext cx="0" cy="0"/>
          <a:chOff x="0" y="0"/>
          <a:chExt cx="0" cy="0"/>
        </a:xfrm>
      </p:grpSpPr>
      <p:sp>
        <p:nvSpPr>
          <p:cNvPr id="136" name="Google Shape;136;p14"/>
          <p:cNvSpPr/>
          <p:nvPr/>
        </p:nvSpPr>
        <p:spPr>
          <a:xfrm>
            <a:off x="0" y="0"/>
            <a:ext cx="9144000" cy="48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38" name="Google Shape;138;p14">
            <a:hlinkClick r:id="" action="ppaction://noaction"/>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9" name="Google Shape;139;p14">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40" name="Google Shape;140;p14">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41" name="Google Shape;141;p14">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grpSp>
        <p:nvGrpSpPr>
          <p:cNvPr id="142" name="Google Shape;142;p14"/>
          <p:cNvGrpSpPr/>
          <p:nvPr/>
        </p:nvGrpSpPr>
        <p:grpSpPr>
          <a:xfrm rot="10800000">
            <a:off x="831600" y="1191219"/>
            <a:ext cx="1080033" cy="45938"/>
            <a:chOff x="830392" y="1191182"/>
            <a:chExt cx="1497550" cy="45938"/>
          </a:xfrm>
        </p:grpSpPr>
        <p:sp>
          <p:nvSpPr>
            <p:cNvPr id="143" name="Google Shape;143;p14"/>
            <p:cNvSpPr/>
            <p:nvPr/>
          </p:nvSpPr>
          <p:spPr>
            <a:xfrm rot="-5400000">
              <a:off x="1366796" y="1027682"/>
              <a:ext cx="45900" cy="3729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rot="-5400000">
              <a:off x="995392" y="1026182"/>
              <a:ext cx="45900" cy="3759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p:nvPr/>
          </p:nvSpPr>
          <p:spPr>
            <a:xfrm rot="-5400000">
              <a:off x="1741142" y="1026219"/>
              <a:ext cx="45900" cy="3759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4"/>
            <p:cNvSpPr/>
            <p:nvPr/>
          </p:nvSpPr>
          <p:spPr>
            <a:xfrm rot="-5400000">
              <a:off x="2117042" y="1026219"/>
              <a:ext cx="45900" cy="375900"/>
            </a:xfrm>
            <a:prstGeom prst="rect">
              <a:avLst/>
            </a:pr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14"/>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48" name="Google Shape;148;p14"/>
          <p:cNvSpPr txBox="1">
            <a:spLocks noGrp="1"/>
          </p:cNvSpPr>
          <p:nvPr>
            <p:ph type="body" idx="1"/>
          </p:nvPr>
        </p:nvSpPr>
        <p:spPr>
          <a:xfrm>
            <a:off x="729325" y="14692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49" name="Google Shape;149;p14"/>
          <p:cNvSpPr txBox="1">
            <a:spLocks noGrp="1"/>
          </p:cNvSpPr>
          <p:nvPr>
            <p:ph type="body" idx="2"/>
          </p:nvPr>
        </p:nvSpPr>
        <p:spPr>
          <a:xfrm>
            <a:off x="4643604" y="14692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50"/>
        <p:cNvGrpSpPr/>
        <p:nvPr/>
      </p:nvGrpSpPr>
      <p:grpSpPr>
        <a:xfrm>
          <a:off x="0" y="0"/>
          <a:ext cx="0" cy="0"/>
          <a:chOff x="0" y="0"/>
          <a:chExt cx="0" cy="0"/>
        </a:xfrm>
      </p:grpSpPr>
      <p:sp>
        <p:nvSpPr>
          <p:cNvPr id="151" name="Google Shape;151;p15"/>
          <p:cNvSpPr/>
          <p:nvPr/>
        </p:nvSpPr>
        <p:spPr>
          <a:xfrm>
            <a:off x="0" y="0"/>
            <a:ext cx="9144000" cy="48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15"/>
          <p:cNvGrpSpPr/>
          <p:nvPr/>
        </p:nvGrpSpPr>
        <p:grpSpPr>
          <a:xfrm>
            <a:off x="830392" y="1191256"/>
            <a:ext cx="745763" cy="45826"/>
            <a:chOff x="4580561" y="2589004"/>
            <a:chExt cx="1064464" cy="25200"/>
          </a:xfrm>
        </p:grpSpPr>
        <p:sp>
          <p:nvSpPr>
            <p:cNvPr id="153" name="Google Shape;153;p1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56" name="Google Shape;156;p15">
            <a:hlinkClick r:id="" action="ppaction://noaction"/>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7" name="Google Shape;157;p15">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8" name="Google Shape;158;p15">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9" name="Google Shape;159;p15">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160" name="Google Shape;160;p15"/>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1">
  <p:cSld name="ONE_COLUMN_TEXT_1">
    <p:spTree>
      <p:nvGrpSpPr>
        <p:cNvPr id="1" name="Shape 161"/>
        <p:cNvGrpSpPr/>
        <p:nvPr/>
      </p:nvGrpSpPr>
      <p:grpSpPr>
        <a:xfrm>
          <a:off x="0" y="0"/>
          <a:ext cx="0" cy="0"/>
          <a:chOff x="0" y="0"/>
          <a:chExt cx="0" cy="0"/>
        </a:xfrm>
      </p:grpSpPr>
      <p:sp>
        <p:nvSpPr>
          <p:cNvPr id="162" name="Google Shape;162;p16"/>
          <p:cNvSpPr/>
          <p:nvPr/>
        </p:nvSpPr>
        <p:spPr>
          <a:xfrm>
            <a:off x="0" y="0"/>
            <a:ext cx="9144000" cy="48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64" name="Google Shape;164;p16">
            <a:hlinkClick r:id="" action="ppaction://noaction"/>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16"/>
          <p:cNvGrpSpPr/>
          <p:nvPr/>
        </p:nvGrpSpPr>
        <p:grpSpPr>
          <a:xfrm rot="10800000">
            <a:off x="831600" y="1191219"/>
            <a:ext cx="1080033" cy="45938"/>
            <a:chOff x="830392" y="1191182"/>
            <a:chExt cx="1497550" cy="45938"/>
          </a:xfrm>
        </p:grpSpPr>
        <p:sp>
          <p:nvSpPr>
            <p:cNvPr id="166" name="Google Shape;166;p16"/>
            <p:cNvSpPr/>
            <p:nvPr/>
          </p:nvSpPr>
          <p:spPr>
            <a:xfrm rot="-5400000">
              <a:off x="1366796" y="1027682"/>
              <a:ext cx="45900" cy="3729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6"/>
            <p:cNvSpPr/>
            <p:nvPr/>
          </p:nvSpPr>
          <p:spPr>
            <a:xfrm rot="-5400000">
              <a:off x="995392" y="1026182"/>
              <a:ext cx="45900" cy="3759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6"/>
            <p:cNvSpPr/>
            <p:nvPr/>
          </p:nvSpPr>
          <p:spPr>
            <a:xfrm rot="-5400000">
              <a:off x="1741142" y="1026219"/>
              <a:ext cx="45900" cy="3759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6"/>
            <p:cNvSpPr/>
            <p:nvPr/>
          </p:nvSpPr>
          <p:spPr>
            <a:xfrm rot="-5400000">
              <a:off x="2117042" y="1026219"/>
              <a:ext cx="45900" cy="375900"/>
            </a:xfrm>
            <a:prstGeom prst="rect">
              <a:avLst/>
            </a:pr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16"/>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71" name="Google Shape;171;p16"/>
          <p:cNvSpPr txBox="1">
            <a:spLocks noGrp="1"/>
          </p:cNvSpPr>
          <p:nvPr>
            <p:ph type="body" idx="1"/>
          </p:nvPr>
        </p:nvSpPr>
        <p:spPr>
          <a:xfrm>
            <a:off x="729325" y="14692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1">
  <p:cSld name="TITLE_AND_TWO_COLUMNS_1_1">
    <p:spTree>
      <p:nvGrpSpPr>
        <p:cNvPr id="1" name="Shape 172"/>
        <p:cNvGrpSpPr/>
        <p:nvPr/>
      </p:nvGrpSpPr>
      <p:grpSpPr>
        <a:xfrm>
          <a:off x="0" y="0"/>
          <a:ext cx="0" cy="0"/>
          <a:chOff x="0" y="0"/>
          <a:chExt cx="0" cy="0"/>
        </a:xfrm>
      </p:grpSpPr>
      <p:sp>
        <p:nvSpPr>
          <p:cNvPr id="173" name="Google Shape;173;p17"/>
          <p:cNvSpPr/>
          <p:nvPr/>
        </p:nvSpPr>
        <p:spPr>
          <a:xfrm>
            <a:off x="0" y="0"/>
            <a:ext cx="9144000" cy="487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7"/>
          <p:cNvSpPr txBox="1">
            <a:spLocks noGrp="1"/>
          </p:cNvSpPr>
          <p:nvPr>
            <p:ph type="body" idx="1"/>
          </p:nvPr>
        </p:nvSpPr>
        <p:spPr>
          <a:xfrm>
            <a:off x="729325" y="14692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75" name="Google Shape;175;p17"/>
          <p:cNvSpPr txBox="1">
            <a:spLocks noGrp="1"/>
          </p:cNvSpPr>
          <p:nvPr>
            <p:ph type="body" idx="2"/>
          </p:nvPr>
        </p:nvSpPr>
        <p:spPr>
          <a:xfrm>
            <a:off x="4643604" y="14692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76" name="Google Shape;176;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77" name="Google Shape;177;p17">
            <a:hlinkClick r:id="" action="ppaction://noaction"/>
          </p:cNvPr>
          <p:cNvSpPr/>
          <p:nvPr/>
        </p:nvSpPr>
        <p:spPr>
          <a:xfrm>
            <a:off x="8280450" y="0"/>
            <a:ext cx="863400" cy="454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8" name="Google Shape;178;p17">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79" name="Google Shape;179;p17">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80" name="Google Shape;180;p17">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grpSp>
        <p:nvGrpSpPr>
          <p:cNvPr id="181" name="Google Shape;181;p17"/>
          <p:cNvGrpSpPr/>
          <p:nvPr/>
        </p:nvGrpSpPr>
        <p:grpSpPr>
          <a:xfrm rot="10800000">
            <a:off x="831600" y="1191219"/>
            <a:ext cx="1080033" cy="45938"/>
            <a:chOff x="830392" y="1191182"/>
            <a:chExt cx="1497550" cy="45938"/>
          </a:xfrm>
        </p:grpSpPr>
        <p:sp>
          <p:nvSpPr>
            <p:cNvPr id="182" name="Google Shape;182;p17"/>
            <p:cNvSpPr/>
            <p:nvPr/>
          </p:nvSpPr>
          <p:spPr>
            <a:xfrm rot="-5400000">
              <a:off x="1366796" y="1027682"/>
              <a:ext cx="45900" cy="3729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7"/>
            <p:cNvSpPr/>
            <p:nvPr/>
          </p:nvSpPr>
          <p:spPr>
            <a:xfrm rot="-5400000">
              <a:off x="995392" y="1026182"/>
              <a:ext cx="45900" cy="3759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7"/>
            <p:cNvSpPr/>
            <p:nvPr/>
          </p:nvSpPr>
          <p:spPr>
            <a:xfrm rot="-5400000">
              <a:off x="1741142" y="1026219"/>
              <a:ext cx="45900" cy="3759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7"/>
            <p:cNvSpPr/>
            <p:nvPr/>
          </p:nvSpPr>
          <p:spPr>
            <a:xfrm rot="-5400000">
              <a:off x="2117042" y="1026219"/>
              <a:ext cx="45900" cy="375900"/>
            </a:xfrm>
            <a:prstGeom prst="rect">
              <a:avLst/>
            </a:pr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17"/>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1">
  <p:cSld name="TITLE_ONLY_1_1">
    <p:spTree>
      <p:nvGrpSpPr>
        <p:cNvPr id="1" name="Shape 187"/>
        <p:cNvGrpSpPr/>
        <p:nvPr/>
      </p:nvGrpSpPr>
      <p:grpSpPr>
        <a:xfrm>
          <a:off x="0" y="0"/>
          <a:ext cx="0" cy="0"/>
          <a:chOff x="0" y="0"/>
          <a:chExt cx="0" cy="0"/>
        </a:xfrm>
      </p:grpSpPr>
      <p:sp>
        <p:nvSpPr>
          <p:cNvPr id="188" name="Google Shape;188;p18"/>
          <p:cNvSpPr/>
          <p:nvPr/>
        </p:nvSpPr>
        <p:spPr>
          <a:xfrm>
            <a:off x="0" y="0"/>
            <a:ext cx="9144000" cy="487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 name="Google Shape;189;p18"/>
          <p:cNvGrpSpPr/>
          <p:nvPr/>
        </p:nvGrpSpPr>
        <p:grpSpPr>
          <a:xfrm>
            <a:off x="830392" y="1191256"/>
            <a:ext cx="745763" cy="45826"/>
            <a:chOff x="4580561" y="2589004"/>
            <a:chExt cx="1064464" cy="25200"/>
          </a:xfrm>
        </p:grpSpPr>
        <p:sp>
          <p:nvSpPr>
            <p:cNvPr id="190" name="Google Shape;190;p1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 name="Google Shape;192;p1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93" name="Google Shape;193;p18">
            <a:hlinkClick r:id="" action="ppaction://noaction"/>
          </p:cNvPr>
          <p:cNvSpPr/>
          <p:nvPr/>
        </p:nvSpPr>
        <p:spPr>
          <a:xfrm>
            <a:off x="8280450" y="0"/>
            <a:ext cx="863400" cy="454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4" name="Google Shape;194;p18">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95" name="Google Shape;195;p18">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96" name="Google Shape;196;p18">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197" name="Google Shape;197;p18"/>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1 1">
  <p:cSld name="ONE_COLUMN_TEXT_1_1">
    <p:spTree>
      <p:nvGrpSpPr>
        <p:cNvPr id="1" name="Shape 198"/>
        <p:cNvGrpSpPr/>
        <p:nvPr/>
      </p:nvGrpSpPr>
      <p:grpSpPr>
        <a:xfrm>
          <a:off x="0" y="0"/>
          <a:ext cx="0" cy="0"/>
          <a:chOff x="0" y="0"/>
          <a:chExt cx="0" cy="0"/>
        </a:xfrm>
      </p:grpSpPr>
      <p:sp>
        <p:nvSpPr>
          <p:cNvPr id="199" name="Google Shape;199;p19"/>
          <p:cNvSpPr/>
          <p:nvPr/>
        </p:nvSpPr>
        <p:spPr>
          <a:xfrm>
            <a:off x="0" y="0"/>
            <a:ext cx="9144000" cy="487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01" name="Google Shape;201;p19">
            <a:hlinkClick r:id="" action="ppaction://noaction"/>
          </p:cNvPr>
          <p:cNvSpPr/>
          <p:nvPr/>
        </p:nvSpPr>
        <p:spPr>
          <a:xfrm>
            <a:off x="8280450" y="0"/>
            <a:ext cx="863400" cy="454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02;p19"/>
          <p:cNvGrpSpPr/>
          <p:nvPr/>
        </p:nvGrpSpPr>
        <p:grpSpPr>
          <a:xfrm rot="10800000">
            <a:off x="831600" y="1191219"/>
            <a:ext cx="1080033" cy="45938"/>
            <a:chOff x="830392" y="1191182"/>
            <a:chExt cx="1497550" cy="45938"/>
          </a:xfrm>
        </p:grpSpPr>
        <p:sp>
          <p:nvSpPr>
            <p:cNvPr id="203" name="Google Shape;203;p19"/>
            <p:cNvSpPr/>
            <p:nvPr/>
          </p:nvSpPr>
          <p:spPr>
            <a:xfrm rot="-5400000">
              <a:off x="1366796" y="1027682"/>
              <a:ext cx="45900" cy="3729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9"/>
            <p:cNvSpPr/>
            <p:nvPr/>
          </p:nvSpPr>
          <p:spPr>
            <a:xfrm rot="-5400000">
              <a:off x="995392" y="1026182"/>
              <a:ext cx="45900" cy="3759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9"/>
            <p:cNvSpPr/>
            <p:nvPr/>
          </p:nvSpPr>
          <p:spPr>
            <a:xfrm rot="-5400000">
              <a:off x="1741142" y="1026219"/>
              <a:ext cx="45900" cy="3759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9"/>
            <p:cNvSpPr/>
            <p:nvPr/>
          </p:nvSpPr>
          <p:spPr>
            <a:xfrm rot="-5400000">
              <a:off x="2117042" y="1026219"/>
              <a:ext cx="45900" cy="375900"/>
            </a:xfrm>
            <a:prstGeom prst="rect">
              <a:avLst/>
            </a:pr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19"/>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08" name="Google Shape;208;p19"/>
          <p:cNvSpPr txBox="1">
            <a:spLocks noGrp="1"/>
          </p:cNvSpPr>
          <p:nvPr>
            <p:ph type="body" idx="1"/>
          </p:nvPr>
        </p:nvSpPr>
        <p:spPr>
          <a:xfrm>
            <a:off x="729325" y="14692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209"/>
        <p:cNvGrpSpPr/>
        <p:nvPr/>
      </p:nvGrpSpPr>
      <p:grpSpPr>
        <a:xfrm>
          <a:off x="0" y="0"/>
          <a:ext cx="0" cy="0"/>
          <a:chOff x="0" y="0"/>
          <a:chExt cx="0" cy="0"/>
        </a:xfrm>
      </p:grpSpPr>
      <p:grpSp>
        <p:nvGrpSpPr>
          <p:cNvPr id="210" name="Google Shape;210;p20"/>
          <p:cNvGrpSpPr/>
          <p:nvPr/>
        </p:nvGrpSpPr>
        <p:grpSpPr>
          <a:xfrm>
            <a:off x="830392" y="4169130"/>
            <a:ext cx="745763" cy="45826"/>
            <a:chOff x="4580561" y="2589004"/>
            <a:chExt cx="1064464" cy="25200"/>
          </a:xfrm>
        </p:grpSpPr>
        <p:sp>
          <p:nvSpPr>
            <p:cNvPr id="211" name="Google Shape;211;p20"/>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0"/>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20"/>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14" name="Google Shape;214;p2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215" name="Google Shape;215;p20">
            <a:hlinkClick r:id="" action="ppaction://noaction"/>
          </p:cNvPr>
          <p:cNvSpPr/>
          <p:nvPr/>
        </p:nvSpPr>
        <p:spPr>
          <a:xfrm>
            <a:off x="8280450" y="0"/>
            <a:ext cx="863400" cy="454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6" name="Google Shape;216;p20">
            <a:hlinkClick r:id="" action="ppaction://noaction"/>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217" name="Google Shape;217;p20">
            <a:hlinkClick r:id="" action="ppaction://noaction"/>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218" name="Google Shape;218;p20">
            <a:hlinkClick r:id="" action="ppaction://noaction"/>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2">
  <p:cSld name="TITLE_3">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22" name="Google Shape;22;p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23" name="Google Shape;23;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4" name="Google Shape;24;p3"/>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b="1">
              <a:latin typeface="Raleway"/>
              <a:ea typeface="Raleway"/>
              <a:cs typeface="Raleway"/>
              <a:sym typeface="Raleway"/>
            </a:endParaRPr>
          </a:p>
        </p:txBody>
      </p:sp>
      <p:grpSp>
        <p:nvGrpSpPr>
          <p:cNvPr id="25" name="Google Shape;25;p3"/>
          <p:cNvGrpSpPr/>
          <p:nvPr/>
        </p:nvGrpSpPr>
        <p:grpSpPr>
          <a:xfrm rot="10800000">
            <a:off x="831600" y="1191219"/>
            <a:ext cx="1080033" cy="45938"/>
            <a:chOff x="830392" y="1191182"/>
            <a:chExt cx="1497550" cy="45938"/>
          </a:xfrm>
        </p:grpSpPr>
        <p:sp>
          <p:nvSpPr>
            <p:cNvPr id="26" name="Google Shape;26;p3"/>
            <p:cNvSpPr/>
            <p:nvPr/>
          </p:nvSpPr>
          <p:spPr>
            <a:xfrm rot="-5400000">
              <a:off x="1366796" y="1027682"/>
              <a:ext cx="45900" cy="3729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995392" y="1026182"/>
              <a:ext cx="45900" cy="3759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rot="-5400000">
              <a:off x="1741142" y="1026219"/>
              <a:ext cx="45900" cy="3759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2117042" y="1026219"/>
              <a:ext cx="45900" cy="375900"/>
            </a:xfrm>
            <a:prstGeom prst="rect">
              <a:avLst/>
            </a:pr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9"/>
        <p:cNvGrpSpPr/>
        <p:nvPr/>
      </p:nvGrpSpPr>
      <p:grpSpPr>
        <a:xfrm>
          <a:off x="0" y="0"/>
          <a:ext cx="0" cy="0"/>
          <a:chOff x="0" y="0"/>
          <a:chExt cx="0" cy="0"/>
        </a:xfrm>
      </p:grpSpPr>
      <p:sp>
        <p:nvSpPr>
          <p:cNvPr id="220" name="Google Shape;220;p21"/>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1"/>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22" name="Google Shape;222;p21"/>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223" name="Google Shape;223;p21"/>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24" name="Google Shape;224;p2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25" name="Google Shape;225;p21">
            <a:hlinkClick r:id="" action="ppaction://noaction"/>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6" name="Google Shape;226;p21">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227" name="Google Shape;227;p21">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228" name="Google Shape;228;p21">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grpSp>
        <p:nvGrpSpPr>
          <p:cNvPr id="229" name="Google Shape;229;p21"/>
          <p:cNvGrpSpPr/>
          <p:nvPr/>
        </p:nvGrpSpPr>
        <p:grpSpPr>
          <a:xfrm rot="10800000">
            <a:off x="831600" y="1191219"/>
            <a:ext cx="1080033" cy="45938"/>
            <a:chOff x="830392" y="1191182"/>
            <a:chExt cx="1497550" cy="45938"/>
          </a:xfrm>
        </p:grpSpPr>
        <p:sp>
          <p:nvSpPr>
            <p:cNvPr id="230" name="Google Shape;230;p21"/>
            <p:cNvSpPr/>
            <p:nvPr/>
          </p:nvSpPr>
          <p:spPr>
            <a:xfrm rot="-5400000">
              <a:off x="1366796" y="1027682"/>
              <a:ext cx="45900" cy="3729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1"/>
            <p:cNvSpPr/>
            <p:nvPr/>
          </p:nvSpPr>
          <p:spPr>
            <a:xfrm rot="-5400000">
              <a:off x="995392" y="1026182"/>
              <a:ext cx="45900" cy="3759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1"/>
            <p:cNvSpPr/>
            <p:nvPr/>
          </p:nvSpPr>
          <p:spPr>
            <a:xfrm rot="-5400000">
              <a:off x="1741142" y="1026219"/>
              <a:ext cx="45900" cy="3759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1"/>
            <p:cNvSpPr/>
            <p:nvPr/>
          </p:nvSpPr>
          <p:spPr>
            <a:xfrm rot="-5400000">
              <a:off x="2117042" y="1026219"/>
              <a:ext cx="45900" cy="375900"/>
            </a:xfrm>
            <a:prstGeom prst="rect">
              <a:avLst/>
            </a:pr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34"/>
        <p:cNvGrpSpPr/>
        <p:nvPr/>
      </p:nvGrpSpPr>
      <p:grpSpPr>
        <a:xfrm>
          <a:off x="0" y="0"/>
          <a:ext cx="0" cy="0"/>
          <a:chOff x="0" y="0"/>
          <a:chExt cx="0" cy="0"/>
        </a:xfrm>
      </p:grpSpPr>
      <p:sp>
        <p:nvSpPr>
          <p:cNvPr id="235" name="Google Shape;235;p22"/>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236" name="Google Shape;236;p2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37" name="Google Shape;237;p22">
            <a:hlinkClick r:id="" action="ppaction://noaction"/>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8" name="Google Shape;238;p22">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239" name="Google Shape;239;p22">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240" name="Google Shape;240;p22">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241"/>
        <p:cNvGrpSpPr/>
        <p:nvPr/>
      </p:nvGrpSpPr>
      <p:grpSpPr>
        <a:xfrm>
          <a:off x="0" y="0"/>
          <a:ext cx="0" cy="0"/>
          <a:chOff x="0" y="0"/>
          <a:chExt cx="0" cy="0"/>
        </a:xfrm>
      </p:grpSpPr>
      <p:grpSp>
        <p:nvGrpSpPr>
          <p:cNvPr id="242" name="Google Shape;242;p23"/>
          <p:cNvGrpSpPr/>
          <p:nvPr/>
        </p:nvGrpSpPr>
        <p:grpSpPr>
          <a:xfrm>
            <a:off x="830392" y="4169130"/>
            <a:ext cx="745763" cy="45826"/>
            <a:chOff x="4580561" y="2589004"/>
            <a:chExt cx="1064464" cy="25200"/>
          </a:xfrm>
        </p:grpSpPr>
        <p:sp>
          <p:nvSpPr>
            <p:cNvPr id="243" name="Google Shape;243;p2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23"/>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246" name="Google Shape;246;p23"/>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247" name="Google Shape;247;p2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8"/>
        <p:cNvGrpSpPr/>
        <p:nvPr/>
      </p:nvGrpSpPr>
      <p:grpSpPr>
        <a:xfrm>
          <a:off x="0" y="0"/>
          <a:ext cx="0" cy="0"/>
          <a:chOff x="0" y="0"/>
          <a:chExt cx="0" cy="0"/>
        </a:xfrm>
      </p:grpSpPr>
      <p:sp>
        <p:nvSpPr>
          <p:cNvPr id="249" name="Google Shape;249;p2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50" name="Google Shape;250;p24">
            <a:hlinkClick r:id="" action="ppaction://noaction"/>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1" name="Google Shape;251;p24">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252" name="Google Shape;252;p24">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253" name="Google Shape;253;p24">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dk1"/>
        </a:solidFill>
        <a:effectLst/>
      </p:bgPr>
    </p:bg>
    <p:spTree>
      <p:nvGrpSpPr>
        <p:cNvPr id="1" name="Shape 254"/>
        <p:cNvGrpSpPr/>
        <p:nvPr/>
      </p:nvGrpSpPr>
      <p:grpSpPr>
        <a:xfrm>
          <a:off x="0" y="0"/>
          <a:ext cx="0" cy="0"/>
          <a:chOff x="0" y="0"/>
          <a:chExt cx="0" cy="0"/>
        </a:xfrm>
      </p:grpSpPr>
      <p:sp>
        <p:nvSpPr>
          <p:cNvPr id="255" name="Google Shape;255;p25"/>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2600"/>
              <a:buNone/>
              <a:defRPr sz="2600">
                <a:solidFill>
                  <a:srgbClr val="FFFFFF"/>
                </a:solidFill>
              </a:defRPr>
            </a:lvl1pPr>
            <a:lvl2pPr lvl="1">
              <a:spcBef>
                <a:spcPts val="0"/>
              </a:spcBef>
              <a:spcAft>
                <a:spcPts val="0"/>
              </a:spcAft>
              <a:buClr>
                <a:srgbClr val="FFFFFF"/>
              </a:buClr>
              <a:buSzPts val="2600"/>
              <a:buNone/>
              <a:defRPr sz="2600">
                <a:solidFill>
                  <a:srgbClr val="FFFFFF"/>
                </a:solidFill>
              </a:defRPr>
            </a:lvl2pPr>
            <a:lvl3pPr lvl="2">
              <a:spcBef>
                <a:spcPts val="0"/>
              </a:spcBef>
              <a:spcAft>
                <a:spcPts val="0"/>
              </a:spcAft>
              <a:buClr>
                <a:srgbClr val="FFFFFF"/>
              </a:buClr>
              <a:buSzPts val="2600"/>
              <a:buNone/>
              <a:defRPr sz="2600">
                <a:solidFill>
                  <a:srgbClr val="FFFFFF"/>
                </a:solidFill>
              </a:defRPr>
            </a:lvl3pPr>
            <a:lvl4pPr lvl="3">
              <a:spcBef>
                <a:spcPts val="0"/>
              </a:spcBef>
              <a:spcAft>
                <a:spcPts val="0"/>
              </a:spcAft>
              <a:buClr>
                <a:srgbClr val="FFFFFF"/>
              </a:buClr>
              <a:buSzPts val="2600"/>
              <a:buNone/>
              <a:defRPr sz="2600">
                <a:solidFill>
                  <a:srgbClr val="FFFFFF"/>
                </a:solidFill>
              </a:defRPr>
            </a:lvl4pPr>
            <a:lvl5pPr lvl="4">
              <a:spcBef>
                <a:spcPts val="0"/>
              </a:spcBef>
              <a:spcAft>
                <a:spcPts val="0"/>
              </a:spcAft>
              <a:buClr>
                <a:srgbClr val="FFFFFF"/>
              </a:buClr>
              <a:buSzPts val="2600"/>
              <a:buNone/>
              <a:defRPr sz="2600">
                <a:solidFill>
                  <a:srgbClr val="FFFFFF"/>
                </a:solidFill>
              </a:defRPr>
            </a:lvl5pPr>
            <a:lvl6pPr lvl="5">
              <a:spcBef>
                <a:spcPts val="0"/>
              </a:spcBef>
              <a:spcAft>
                <a:spcPts val="0"/>
              </a:spcAft>
              <a:buClr>
                <a:srgbClr val="FFFFFF"/>
              </a:buClr>
              <a:buSzPts val="2600"/>
              <a:buNone/>
              <a:defRPr sz="2600">
                <a:solidFill>
                  <a:srgbClr val="FFFFFF"/>
                </a:solidFill>
              </a:defRPr>
            </a:lvl6pPr>
            <a:lvl7pPr lvl="6">
              <a:spcBef>
                <a:spcPts val="0"/>
              </a:spcBef>
              <a:spcAft>
                <a:spcPts val="0"/>
              </a:spcAft>
              <a:buClr>
                <a:srgbClr val="FFFFFF"/>
              </a:buClr>
              <a:buSzPts val="2600"/>
              <a:buNone/>
              <a:defRPr sz="2600">
                <a:solidFill>
                  <a:srgbClr val="FFFFFF"/>
                </a:solidFill>
              </a:defRPr>
            </a:lvl7pPr>
            <a:lvl8pPr lvl="7">
              <a:spcBef>
                <a:spcPts val="0"/>
              </a:spcBef>
              <a:spcAft>
                <a:spcPts val="0"/>
              </a:spcAft>
              <a:buClr>
                <a:srgbClr val="FFFFFF"/>
              </a:buClr>
              <a:buSzPts val="2600"/>
              <a:buNone/>
              <a:defRPr sz="2600">
                <a:solidFill>
                  <a:srgbClr val="FFFFFF"/>
                </a:solidFill>
              </a:defRPr>
            </a:lvl8pPr>
            <a:lvl9pPr lvl="8">
              <a:spcBef>
                <a:spcPts val="0"/>
              </a:spcBef>
              <a:spcAft>
                <a:spcPts val="0"/>
              </a:spcAft>
              <a:buClr>
                <a:srgbClr val="FFFFFF"/>
              </a:buClr>
              <a:buSzPts val="2600"/>
              <a:buNone/>
              <a:defRPr sz="2600">
                <a:solidFill>
                  <a:srgbClr val="FFFFFF"/>
                </a:solidFill>
              </a:defRPr>
            </a:lvl9pPr>
          </a:lstStyle>
          <a:p>
            <a:endParaRPr/>
          </a:p>
        </p:txBody>
      </p:sp>
      <p:sp>
        <p:nvSpPr>
          <p:cNvPr id="256" name="Google Shape;256;p2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257" name="Google Shape;257;p25"/>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solidFill>
                  <a:srgbClr val="FFFFFF"/>
                </a:solidFill>
                <a:latin typeface="Raleway"/>
                <a:ea typeface="Raleway"/>
                <a:cs typeface="Raleway"/>
                <a:sym typeface="Raleway"/>
              </a:rPr>
              <a:t>Confidential</a:t>
            </a:r>
            <a:endParaRPr sz="600" b="1">
              <a:solidFill>
                <a:srgbClr val="FFFFFF"/>
              </a:solidFill>
              <a:latin typeface="Raleway"/>
              <a:ea typeface="Raleway"/>
              <a:cs typeface="Raleway"/>
              <a:sym typeface="Raleway"/>
            </a:endParaRPr>
          </a:p>
        </p:txBody>
      </p:sp>
      <p:sp>
        <p:nvSpPr>
          <p:cNvPr id="258" name="Google Shape;258;p25"/>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solidFill>
                  <a:srgbClr val="FFFFFF"/>
                </a:solidFill>
                <a:latin typeface="Raleway"/>
                <a:ea typeface="Raleway"/>
                <a:cs typeface="Raleway"/>
                <a:sym typeface="Raleway"/>
              </a:rPr>
              <a:t>Customized for </a:t>
            </a:r>
            <a:r>
              <a:rPr lang="en-GB" sz="600" b="1">
                <a:solidFill>
                  <a:srgbClr val="FFFFFF"/>
                </a:solidFill>
                <a:latin typeface="Raleway"/>
                <a:ea typeface="Raleway"/>
                <a:cs typeface="Raleway"/>
                <a:sym typeface="Raleway"/>
              </a:rPr>
              <a:t>Lorem Ipsum LLC</a:t>
            </a:r>
            <a:endParaRPr sz="600">
              <a:solidFill>
                <a:srgbClr val="FFFFFF"/>
              </a:solidFill>
              <a:latin typeface="Raleway"/>
              <a:ea typeface="Raleway"/>
              <a:cs typeface="Raleway"/>
              <a:sym typeface="Raleway"/>
            </a:endParaRPr>
          </a:p>
        </p:txBody>
      </p:sp>
      <p:sp>
        <p:nvSpPr>
          <p:cNvPr id="259" name="Google Shape;259;p25"/>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a:solidFill>
                  <a:srgbClr val="FFFFFF"/>
                </a:solidFill>
                <a:latin typeface="Raleway"/>
                <a:ea typeface="Raleway"/>
                <a:cs typeface="Raleway"/>
                <a:sym typeface="Raleway"/>
              </a:rPr>
              <a:t>Version 1.0</a:t>
            </a:r>
            <a:endParaRPr sz="600" b="1">
              <a:solidFill>
                <a:srgbClr val="FFFFFF"/>
              </a:solidFill>
              <a:latin typeface="Raleway"/>
              <a:ea typeface="Raleway"/>
              <a:cs typeface="Raleway"/>
              <a:sym typeface="Raleway"/>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_alt1">
  <p:cSld name="SECTION_HEADER_2">
    <p:bg>
      <p:bgPr>
        <a:solidFill>
          <a:srgbClr val="434343"/>
        </a:solidFill>
        <a:effectLst/>
      </p:bgPr>
    </p:bg>
    <p:spTree>
      <p:nvGrpSpPr>
        <p:cNvPr id="1" name="Shape 260"/>
        <p:cNvGrpSpPr/>
        <p:nvPr/>
      </p:nvGrpSpPr>
      <p:grpSpPr>
        <a:xfrm>
          <a:off x="0" y="0"/>
          <a:ext cx="0" cy="0"/>
          <a:chOff x="0" y="0"/>
          <a:chExt cx="0" cy="0"/>
        </a:xfrm>
      </p:grpSpPr>
      <p:sp>
        <p:nvSpPr>
          <p:cNvPr id="261" name="Google Shape;261;p26"/>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62" name="Google Shape;262;p2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grpSp>
        <p:nvGrpSpPr>
          <p:cNvPr id="263" name="Google Shape;263;p26"/>
          <p:cNvGrpSpPr/>
          <p:nvPr/>
        </p:nvGrpSpPr>
        <p:grpSpPr>
          <a:xfrm rot="10800000">
            <a:off x="831600" y="1191219"/>
            <a:ext cx="1080033" cy="45938"/>
            <a:chOff x="830392" y="1191182"/>
            <a:chExt cx="1497550" cy="45938"/>
          </a:xfrm>
        </p:grpSpPr>
        <p:sp>
          <p:nvSpPr>
            <p:cNvPr id="264" name="Google Shape;264;p26"/>
            <p:cNvSpPr/>
            <p:nvPr/>
          </p:nvSpPr>
          <p:spPr>
            <a:xfrm rot="-5400000">
              <a:off x="1366796" y="1027682"/>
              <a:ext cx="45900" cy="3729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6"/>
            <p:cNvSpPr/>
            <p:nvPr/>
          </p:nvSpPr>
          <p:spPr>
            <a:xfrm rot="-5400000">
              <a:off x="995392" y="1026182"/>
              <a:ext cx="45900" cy="3759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6"/>
            <p:cNvSpPr/>
            <p:nvPr/>
          </p:nvSpPr>
          <p:spPr>
            <a:xfrm rot="-5400000">
              <a:off x="1741142" y="1026219"/>
              <a:ext cx="45900" cy="3759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6"/>
            <p:cNvSpPr/>
            <p:nvPr/>
          </p:nvSpPr>
          <p:spPr>
            <a:xfrm rot="-5400000">
              <a:off x="2117042" y="1026219"/>
              <a:ext cx="45900" cy="375900"/>
            </a:xfrm>
            <a:prstGeom prst="rect">
              <a:avLst/>
            </a:pr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2 1">
  <p:cSld name="TITLE_3_1">
    <p:bg>
      <p:bgPr>
        <a:solidFill>
          <a:schemeClr val="lt1"/>
        </a:solidFill>
        <a:effectLst/>
      </p:bgPr>
    </p:bg>
    <p:spTree>
      <p:nvGrpSpPr>
        <p:cNvPr id="1" name="Shape 30"/>
        <p:cNvGrpSpPr/>
        <p:nvPr/>
      </p:nvGrpSpPr>
      <p:grpSpPr>
        <a:xfrm>
          <a:off x="0" y="0"/>
          <a:ext cx="0" cy="0"/>
          <a:chOff x="0" y="0"/>
          <a:chExt cx="0" cy="0"/>
        </a:xfrm>
      </p:grpSpPr>
      <p:sp>
        <p:nvSpPr>
          <p:cNvPr id="31" name="Google Shape;31;p4"/>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32" name="Google Shape;32;p4"/>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33" name="Google Shape;33;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34" name="Google Shape;34;p4"/>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b="1">
              <a:latin typeface="Raleway"/>
              <a:ea typeface="Raleway"/>
              <a:cs typeface="Raleway"/>
              <a:sym typeface="Raleway"/>
            </a:endParaRPr>
          </a:p>
        </p:txBody>
      </p:sp>
      <p:grpSp>
        <p:nvGrpSpPr>
          <p:cNvPr id="35" name="Google Shape;35;p4"/>
          <p:cNvGrpSpPr/>
          <p:nvPr/>
        </p:nvGrpSpPr>
        <p:grpSpPr>
          <a:xfrm rot="10800000">
            <a:off x="831600" y="1191219"/>
            <a:ext cx="1080033" cy="45938"/>
            <a:chOff x="830392" y="1191182"/>
            <a:chExt cx="1497550" cy="45938"/>
          </a:xfrm>
        </p:grpSpPr>
        <p:sp>
          <p:nvSpPr>
            <p:cNvPr id="36" name="Google Shape;36;p4"/>
            <p:cNvSpPr/>
            <p:nvPr/>
          </p:nvSpPr>
          <p:spPr>
            <a:xfrm rot="-5400000">
              <a:off x="1366796" y="1027682"/>
              <a:ext cx="45900" cy="3729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rot="-5400000">
              <a:off x="995392" y="1026182"/>
              <a:ext cx="45900" cy="3759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rot="-5400000">
              <a:off x="1741142" y="1026219"/>
              <a:ext cx="45900" cy="3759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rot="-5400000">
              <a:off x="2117042" y="1026219"/>
              <a:ext cx="45900" cy="375900"/>
            </a:xfrm>
            <a:prstGeom prst="rect">
              <a:avLst/>
            </a:pr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1">
  <p:cSld name="TITLE_2">
    <p:bg>
      <p:bgPr>
        <a:solidFill>
          <a:schemeClr val="lt2"/>
        </a:solidFill>
        <a:effectLst/>
      </p:bgPr>
    </p:bg>
    <p:spTree>
      <p:nvGrpSpPr>
        <p:cNvPr id="1" name="Shape 40"/>
        <p:cNvGrpSpPr/>
        <p:nvPr/>
      </p:nvGrpSpPr>
      <p:grpSpPr>
        <a:xfrm>
          <a:off x="0" y="0"/>
          <a:ext cx="0" cy="0"/>
          <a:chOff x="0" y="0"/>
          <a:chExt cx="0" cy="0"/>
        </a:xfrm>
      </p:grpSpPr>
      <p:sp>
        <p:nvSpPr>
          <p:cNvPr id="41" name="Google Shape;41;p5"/>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42" name="Google Shape;42;p5"/>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43" name="Google Shape;43;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44" name="Google Shape;44;p5"/>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b="1">
              <a:latin typeface="Raleway"/>
              <a:ea typeface="Raleway"/>
              <a:cs typeface="Raleway"/>
              <a:sym typeface="Raleway"/>
            </a:endParaRPr>
          </a:p>
        </p:txBody>
      </p:sp>
      <p:grpSp>
        <p:nvGrpSpPr>
          <p:cNvPr id="45" name="Google Shape;45;p5"/>
          <p:cNvGrpSpPr/>
          <p:nvPr/>
        </p:nvGrpSpPr>
        <p:grpSpPr>
          <a:xfrm rot="10800000">
            <a:off x="831600" y="1191219"/>
            <a:ext cx="1080033" cy="45938"/>
            <a:chOff x="830392" y="1191182"/>
            <a:chExt cx="1497550" cy="45938"/>
          </a:xfrm>
        </p:grpSpPr>
        <p:sp>
          <p:nvSpPr>
            <p:cNvPr id="46" name="Google Shape;46;p5"/>
            <p:cNvSpPr/>
            <p:nvPr/>
          </p:nvSpPr>
          <p:spPr>
            <a:xfrm rot="-5400000">
              <a:off x="1366796" y="1027682"/>
              <a:ext cx="45900" cy="3729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rot="-5400000">
              <a:off x="995392" y="1026182"/>
              <a:ext cx="45900" cy="3759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rot="-5400000">
              <a:off x="1741142" y="1026219"/>
              <a:ext cx="45900" cy="3759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rot="-5400000">
              <a:off x="2117042" y="1026219"/>
              <a:ext cx="45900" cy="375900"/>
            </a:xfrm>
            <a:prstGeom prst="rect">
              <a:avLst/>
            </a:pr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_alt1">
  <p:cSld name="TITLE_1">
    <p:bg>
      <p:bgPr>
        <a:solidFill>
          <a:schemeClr val="lt2"/>
        </a:solidFill>
        <a:effectLst/>
      </p:bgPr>
    </p:bg>
    <p:spTree>
      <p:nvGrpSpPr>
        <p:cNvPr id="1" name="Shape 50"/>
        <p:cNvGrpSpPr/>
        <p:nvPr/>
      </p:nvGrpSpPr>
      <p:grpSpPr>
        <a:xfrm>
          <a:off x="0" y="0"/>
          <a:ext cx="0" cy="0"/>
          <a:chOff x="0" y="0"/>
          <a:chExt cx="0" cy="0"/>
        </a:xfrm>
      </p:grpSpPr>
      <p:pic>
        <p:nvPicPr>
          <p:cNvPr id="51" name="Google Shape;51;p6"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52" name="Google Shape;52;p6"/>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54" name="Google Shape;54;p6"/>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55" name="Google Shape;55;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56" name="Google Shape;56;p6"/>
          <p:cNvGrpSpPr/>
          <p:nvPr/>
        </p:nvGrpSpPr>
        <p:grpSpPr>
          <a:xfrm rot="10800000">
            <a:off x="831600" y="1191219"/>
            <a:ext cx="1080033" cy="45938"/>
            <a:chOff x="830392" y="1191182"/>
            <a:chExt cx="1497550" cy="45938"/>
          </a:xfrm>
        </p:grpSpPr>
        <p:sp>
          <p:nvSpPr>
            <p:cNvPr id="57" name="Google Shape;57;p6"/>
            <p:cNvSpPr/>
            <p:nvPr/>
          </p:nvSpPr>
          <p:spPr>
            <a:xfrm rot="-5400000">
              <a:off x="1366796" y="1027682"/>
              <a:ext cx="45900" cy="3729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rot="-5400000">
              <a:off x="995392" y="1026182"/>
              <a:ext cx="45900" cy="3759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rot="-5400000">
              <a:off x="1741142" y="1026219"/>
              <a:ext cx="45900" cy="3759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p:nvPr/>
          </p:nvSpPr>
          <p:spPr>
            <a:xfrm rot="-5400000">
              <a:off x="2117042" y="1026219"/>
              <a:ext cx="45900" cy="375900"/>
            </a:xfrm>
            <a:prstGeom prst="rect">
              <a:avLst/>
            </a:pr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61"/>
        <p:cNvGrpSpPr/>
        <p:nvPr/>
      </p:nvGrpSpPr>
      <p:grpSpPr>
        <a:xfrm>
          <a:off x="0" y="0"/>
          <a:ext cx="0" cy="0"/>
          <a:chOff x="0" y="0"/>
          <a:chExt cx="0" cy="0"/>
        </a:xfrm>
      </p:grpSpPr>
      <p:grpSp>
        <p:nvGrpSpPr>
          <p:cNvPr id="62" name="Google Shape;62;p7"/>
          <p:cNvGrpSpPr/>
          <p:nvPr/>
        </p:nvGrpSpPr>
        <p:grpSpPr>
          <a:xfrm>
            <a:off x="830392" y="1191256"/>
            <a:ext cx="745763" cy="45826"/>
            <a:chOff x="4580561" y="2589004"/>
            <a:chExt cx="1064464" cy="25200"/>
          </a:xfrm>
        </p:grpSpPr>
        <p:sp>
          <p:nvSpPr>
            <p:cNvPr id="63" name="Google Shape;63;p7"/>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6" name="Google Shape;66;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67" name="Google Shape;67;p7">
            <a:hlinkClick r:id="" action="ppaction://noaction"/>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8" name="Google Shape;68;p7">
            <a:hlinkClick r:id="" action="ppaction://noaction"/>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69" name="Google Shape;69;p7">
            <a:hlinkClick r:id="" action="ppaction://noaction"/>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70" name="Google Shape;70;p7">
            <a:hlinkClick r:id="" action="ppaction://noaction"/>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1"/>
        <p:cNvGrpSpPr/>
        <p:nvPr/>
      </p:nvGrpSpPr>
      <p:grpSpPr>
        <a:xfrm>
          <a:off x="0" y="0"/>
          <a:ext cx="0" cy="0"/>
          <a:chOff x="0" y="0"/>
          <a:chExt cx="0" cy="0"/>
        </a:xfrm>
      </p:grpSpPr>
      <p:sp>
        <p:nvSpPr>
          <p:cNvPr id="72" name="Google Shape;72;p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74" name="Google Shape;74;p8"/>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5" name="Google Shape;75;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76" name="Google Shape;76;p8"/>
          <p:cNvGrpSpPr/>
          <p:nvPr/>
        </p:nvGrpSpPr>
        <p:grpSpPr>
          <a:xfrm rot="10800000">
            <a:off x="831600" y="1191219"/>
            <a:ext cx="1080033" cy="45938"/>
            <a:chOff x="830392" y="1191182"/>
            <a:chExt cx="1497550" cy="45938"/>
          </a:xfrm>
        </p:grpSpPr>
        <p:sp>
          <p:nvSpPr>
            <p:cNvPr id="77" name="Google Shape;77;p8"/>
            <p:cNvSpPr/>
            <p:nvPr/>
          </p:nvSpPr>
          <p:spPr>
            <a:xfrm rot="-5400000">
              <a:off x="1366796" y="1027682"/>
              <a:ext cx="45900" cy="3729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rot="-5400000">
              <a:off x="995392" y="1026182"/>
              <a:ext cx="45900" cy="3759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1741142" y="1026219"/>
              <a:ext cx="45900" cy="3759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rot="-5400000">
              <a:off x="2117042" y="1026219"/>
              <a:ext cx="45900" cy="375900"/>
            </a:xfrm>
            <a:prstGeom prst="rect">
              <a:avLst/>
            </a:pr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ody only">
  <p:cSld name="TITLE_AND_BODY_1">
    <p:spTree>
      <p:nvGrpSpPr>
        <p:cNvPr id="1" name="Shape 81"/>
        <p:cNvGrpSpPr/>
        <p:nvPr/>
      </p:nvGrpSpPr>
      <p:grpSpPr>
        <a:xfrm>
          <a:off x="0" y="0"/>
          <a:ext cx="0" cy="0"/>
          <a:chOff x="0" y="0"/>
          <a:chExt cx="0" cy="0"/>
        </a:xfrm>
      </p:grpSpPr>
      <p:sp>
        <p:nvSpPr>
          <p:cNvPr id="82" name="Google Shape;82;p9"/>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84" name="Google Shape;84;p9">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5" name="Google Shape;85;p9">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6" name="Google Shape;86;p9">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7" name="Google Shape;87;p9">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88" name="Google Shape;88;p9"/>
          <p:cNvSpPr txBox="1">
            <a:spLocks noGrp="1"/>
          </p:cNvSpPr>
          <p:nvPr>
            <p:ph type="body" idx="1"/>
          </p:nvPr>
        </p:nvSpPr>
        <p:spPr>
          <a:xfrm>
            <a:off x="729450" y="1068650"/>
            <a:ext cx="7688700" cy="1034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_alt2">
  <p:cSld name="TITLE_AND_BODY_1_1">
    <p:spTree>
      <p:nvGrpSpPr>
        <p:cNvPr id="1" name="Shape 89"/>
        <p:cNvGrpSpPr/>
        <p:nvPr/>
      </p:nvGrpSpPr>
      <p:grpSpPr>
        <a:xfrm>
          <a:off x="0" y="0"/>
          <a:ext cx="0" cy="0"/>
          <a:chOff x="0" y="0"/>
          <a:chExt cx="0" cy="0"/>
        </a:xfrm>
      </p:grpSpPr>
      <p:pic>
        <p:nvPicPr>
          <p:cNvPr id="90" name="Google Shape;90;p10" descr="shutterstock_31891705.jpg"/>
          <p:cNvPicPr preferRelativeResize="0"/>
          <p:nvPr/>
        </p:nvPicPr>
        <p:blipFill rotWithShape="1">
          <a:blip r:embed="rId2">
            <a:alphaModFix/>
          </a:blip>
          <a:srcRect t="11971" b="11971"/>
          <a:stretch/>
        </p:blipFill>
        <p:spPr>
          <a:xfrm>
            <a:off x="0" y="487825"/>
            <a:ext cx="9143999" cy="4655673"/>
          </a:xfrm>
          <a:prstGeom prst="rect">
            <a:avLst/>
          </a:prstGeom>
          <a:noFill/>
          <a:ln>
            <a:noFill/>
          </a:ln>
        </p:spPr>
      </p:pic>
      <p:sp>
        <p:nvSpPr>
          <p:cNvPr id="91" name="Google Shape;91;p1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93" name="Google Shape;93;p10">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 name="Google Shape;94;p10">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5" name="Google Shape;95;p10">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6" name="Google Shape;96;p10">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97" name="Google Shape;97;p10"/>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20.jpg"/><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7"/>
          <p:cNvSpPr txBox="1">
            <a:spLocks noGrp="1"/>
          </p:cNvSpPr>
          <p:nvPr>
            <p:ph type="ctrTitle"/>
          </p:nvPr>
        </p:nvSpPr>
        <p:spPr>
          <a:xfrm>
            <a:off x="361247" y="1591823"/>
            <a:ext cx="8677919" cy="87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400" dirty="0">
                <a:solidFill>
                  <a:srgbClr val="000000"/>
                </a:solidFill>
              </a:rPr>
              <a:t>Proyecto de </a:t>
            </a:r>
            <a:r>
              <a:rPr lang="en-GB" sz="2400" dirty="0" err="1">
                <a:solidFill>
                  <a:srgbClr val="000000"/>
                </a:solidFill>
              </a:rPr>
              <a:t>mejoras</a:t>
            </a:r>
            <a:r>
              <a:rPr lang="en-GB" sz="2400" dirty="0">
                <a:solidFill>
                  <a:srgbClr val="000000"/>
                </a:solidFill>
              </a:rPr>
              <a:t> al </a:t>
            </a:r>
            <a:r>
              <a:rPr lang="en-GB" sz="2400" dirty="0" err="1">
                <a:solidFill>
                  <a:srgbClr val="000000"/>
                </a:solidFill>
              </a:rPr>
              <a:t>modelado</a:t>
            </a:r>
            <a:r>
              <a:rPr lang="en-GB" sz="2400" dirty="0">
                <a:solidFill>
                  <a:srgbClr val="000000"/>
                </a:solidFill>
              </a:rPr>
              <a:t> de </a:t>
            </a:r>
            <a:r>
              <a:rPr lang="en-GB" sz="2400" dirty="0" err="1">
                <a:solidFill>
                  <a:srgbClr val="000000"/>
                </a:solidFill>
              </a:rPr>
              <a:t>recursos</a:t>
            </a:r>
            <a:r>
              <a:rPr lang="en-GB" sz="2400" dirty="0">
                <a:solidFill>
                  <a:srgbClr val="000000"/>
                </a:solidFill>
              </a:rPr>
              <a:t> </a:t>
            </a:r>
            <a:r>
              <a:rPr lang="en-GB" sz="2400" dirty="0" err="1">
                <a:solidFill>
                  <a:srgbClr val="000000"/>
                </a:solidFill>
              </a:rPr>
              <a:t>renovables</a:t>
            </a:r>
            <a:r>
              <a:rPr lang="en-GB" sz="2400" dirty="0">
                <a:solidFill>
                  <a:srgbClr val="000000"/>
                </a:solidFill>
              </a:rPr>
              <a:t> </a:t>
            </a:r>
            <a:r>
              <a:rPr lang="en-GB" sz="2400" dirty="0" err="1">
                <a:solidFill>
                  <a:srgbClr val="000000"/>
                </a:solidFill>
              </a:rPr>
              <a:t>en</a:t>
            </a:r>
            <a:r>
              <a:rPr lang="en-GB" sz="2400" dirty="0">
                <a:solidFill>
                  <a:srgbClr val="000000"/>
                </a:solidFill>
              </a:rPr>
              <a:t> las </a:t>
            </a:r>
            <a:r>
              <a:rPr lang="en-GB" sz="2400" dirty="0" err="1">
                <a:solidFill>
                  <a:srgbClr val="000000"/>
                </a:solidFill>
              </a:rPr>
              <a:t>herramientas</a:t>
            </a:r>
            <a:r>
              <a:rPr lang="en-GB" sz="2400" dirty="0">
                <a:solidFill>
                  <a:srgbClr val="000000"/>
                </a:solidFill>
              </a:rPr>
              <a:t> de </a:t>
            </a:r>
            <a:r>
              <a:rPr lang="en-GB" sz="2400" dirty="0" err="1">
                <a:solidFill>
                  <a:srgbClr val="000000"/>
                </a:solidFill>
              </a:rPr>
              <a:t>programación</a:t>
            </a:r>
            <a:r>
              <a:rPr lang="en-GB" sz="2400" dirty="0">
                <a:solidFill>
                  <a:srgbClr val="000000"/>
                </a:solidFill>
              </a:rPr>
              <a:t> de ADME</a:t>
            </a:r>
            <a:endParaRPr sz="2400" dirty="0">
              <a:solidFill>
                <a:srgbClr val="000000"/>
              </a:solidFill>
            </a:endParaRPr>
          </a:p>
        </p:txBody>
      </p:sp>
      <p:pic>
        <p:nvPicPr>
          <p:cNvPr id="273" name="Google Shape;273;p27"/>
          <p:cNvPicPr preferRelativeResize="0"/>
          <p:nvPr/>
        </p:nvPicPr>
        <p:blipFill>
          <a:blip r:embed="rId3">
            <a:alphaModFix/>
          </a:blip>
          <a:stretch>
            <a:fillRect/>
          </a:stretch>
        </p:blipFill>
        <p:spPr>
          <a:xfrm>
            <a:off x="6912000" y="4673351"/>
            <a:ext cx="1512660" cy="401075"/>
          </a:xfrm>
          <a:prstGeom prst="rect">
            <a:avLst/>
          </a:prstGeom>
          <a:noFill/>
          <a:ln>
            <a:noFill/>
          </a:ln>
        </p:spPr>
      </p:pic>
      <p:pic>
        <p:nvPicPr>
          <p:cNvPr id="274" name="Google Shape;274;p27"/>
          <p:cNvPicPr preferRelativeResize="0"/>
          <p:nvPr/>
        </p:nvPicPr>
        <p:blipFill>
          <a:blip r:embed="rId4">
            <a:alphaModFix/>
          </a:blip>
          <a:stretch>
            <a:fillRect/>
          </a:stretch>
        </p:blipFill>
        <p:spPr>
          <a:xfrm>
            <a:off x="3384000" y="4648937"/>
            <a:ext cx="446250" cy="450000"/>
          </a:xfrm>
          <a:prstGeom prst="rect">
            <a:avLst/>
          </a:prstGeom>
          <a:noFill/>
          <a:ln>
            <a:noFill/>
          </a:ln>
        </p:spPr>
      </p:pic>
      <p:pic>
        <p:nvPicPr>
          <p:cNvPr id="275" name="Google Shape;275;p27"/>
          <p:cNvPicPr preferRelativeResize="0"/>
          <p:nvPr/>
        </p:nvPicPr>
        <p:blipFill>
          <a:blip r:embed="rId5">
            <a:alphaModFix/>
          </a:blip>
          <a:stretch>
            <a:fillRect/>
          </a:stretch>
        </p:blipFill>
        <p:spPr>
          <a:xfrm>
            <a:off x="720000" y="4696776"/>
            <a:ext cx="1968325" cy="354300"/>
          </a:xfrm>
          <a:prstGeom prst="rect">
            <a:avLst/>
          </a:prstGeom>
          <a:noFill/>
          <a:ln>
            <a:noFill/>
          </a:ln>
        </p:spPr>
      </p:pic>
      <p:sp>
        <p:nvSpPr>
          <p:cNvPr id="276" name="Google Shape;276;p27"/>
          <p:cNvSpPr txBox="1"/>
          <p:nvPr/>
        </p:nvSpPr>
        <p:spPr>
          <a:xfrm>
            <a:off x="2865575" y="209875"/>
            <a:ext cx="3479100" cy="87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200" b="1">
                <a:solidFill>
                  <a:schemeClr val="dk2"/>
                </a:solidFill>
                <a:latin typeface="Raleway"/>
                <a:ea typeface="Raleway"/>
                <a:cs typeface="Raleway"/>
                <a:sym typeface="Raleway"/>
              </a:rPr>
              <a:t>Pronos II</a:t>
            </a:r>
            <a:endParaRPr sz="3200" b="1">
              <a:solidFill>
                <a:schemeClr val="dk2"/>
              </a:solidFill>
              <a:latin typeface="Raleway"/>
              <a:ea typeface="Raleway"/>
              <a:cs typeface="Raleway"/>
              <a:sym typeface="Raleway"/>
            </a:endParaRPr>
          </a:p>
        </p:txBody>
      </p:sp>
      <p:graphicFrame>
        <p:nvGraphicFramePr>
          <p:cNvPr id="277" name="Google Shape;277;p27"/>
          <p:cNvGraphicFramePr/>
          <p:nvPr/>
        </p:nvGraphicFramePr>
        <p:xfrm>
          <a:off x="270600" y="2763700"/>
          <a:ext cx="3935575" cy="2170561"/>
        </p:xfrm>
        <a:graphic>
          <a:graphicData uri="http://schemas.openxmlformats.org/drawingml/2006/table">
            <a:tbl>
              <a:tblPr>
                <a:noFill/>
                <a:tableStyleId>{E05EC7EC-7856-41AF-8A9B-34448032ABEB}</a:tableStyleId>
              </a:tblPr>
              <a:tblGrid>
                <a:gridCol w="1923400">
                  <a:extLst>
                    <a:ext uri="{9D8B030D-6E8A-4147-A177-3AD203B41FA5}">
                      <a16:colId xmlns:a16="http://schemas.microsoft.com/office/drawing/2014/main" val="20000"/>
                    </a:ext>
                  </a:extLst>
                </a:gridCol>
                <a:gridCol w="2012175">
                  <a:extLst>
                    <a:ext uri="{9D8B030D-6E8A-4147-A177-3AD203B41FA5}">
                      <a16:colId xmlns:a16="http://schemas.microsoft.com/office/drawing/2014/main" val="20001"/>
                    </a:ext>
                  </a:extLst>
                </a:gridCol>
              </a:tblGrid>
              <a:tr h="347600">
                <a:tc gridSpan="2">
                  <a:txBody>
                    <a:bodyPr/>
                    <a:lstStyle/>
                    <a:p>
                      <a:pPr marL="0" lvl="0" indent="0" algn="ctr" rtl="0">
                        <a:spcBef>
                          <a:spcPts val="0"/>
                        </a:spcBef>
                        <a:spcAft>
                          <a:spcPts val="0"/>
                        </a:spcAft>
                        <a:buNone/>
                      </a:pPr>
                      <a:r>
                        <a:rPr lang="en-GB"/>
                        <a:t>Equipo</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757575"/>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lnSpc>
                          <a:spcPct val="115000"/>
                        </a:lnSpc>
                        <a:spcBef>
                          <a:spcPts val="0"/>
                        </a:spcBef>
                        <a:spcAft>
                          <a:spcPts val="0"/>
                        </a:spcAft>
                        <a:buNone/>
                      </a:pPr>
                      <a:r>
                        <a:rPr lang="en-GB" sz="1300">
                          <a:solidFill>
                            <a:schemeClr val="dk2"/>
                          </a:solidFill>
                          <a:latin typeface="Lato"/>
                          <a:ea typeface="Lato"/>
                          <a:cs typeface="Lato"/>
                          <a:sym typeface="Lato"/>
                        </a:rPr>
                        <a:t>Dr. Rafael Terra</a:t>
                      </a:r>
                      <a:r>
                        <a:rPr lang="en-GB" sz="1300" baseline="30000">
                          <a:solidFill>
                            <a:schemeClr val="dk2"/>
                          </a:solidFill>
                          <a:latin typeface="Lato"/>
                          <a:ea typeface="Lato"/>
                          <a:cs typeface="Lato"/>
                          <a:sym typeface="Lato"/>
                        </a:rPr>
                        <a:t>1</a:t>
                      </a:r>
                      <a:endParaRPr sz="1300" baseline="300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GB" sz="1300">
                          <a:solidFill>
                            <a:schemeClr val="dk2"/>
                          </a:solidFill>
                          <a:latin typeface="Lato"/>
                          <a:ea typeface="Lato"/>
                          <a:cs typeface="Lato"/>
                          <a:sym typeface="Lato"/>
                        </a:rPr>
                        <a:t>Dra. Alejandra De Vera</a:t>
                      </a:r>
                      <a:r>
                        <a:rPr lang="en-GB" sz="1300" baseline="30000">
                          <a:solidFill>
                            <a:schemeClr val="dk2"/>
                          </a:solidFill>
                          <a:latin typeface="Lato"/>
                          <a:ea typeface="Lato"/>
                          <a:cs typeface="Lato"/>
                          <a:sym typeface="Lato"/>
                        </a:rPr>
                        <a:t>1</a:t>
                      </a:r>
                      <a:endParaRPr sz="1300" baseline="300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GB" sz="1300">
                          <a:solidFill>
                            <a:schemeClr val="dk2"/>
                          </a:solidFill>
                          <a:latin typeface="Lato"/>
                          <a:ea typeface="Lato"/>
                          <a:cs typeface="Lato"/>
                          <a:sym typeface="Lato"/>
                        </a:rPr>
                        <a:t>Dr. Agustín Laguarda</a:t>
                      </a:r>
                      <a:r>
                        <a:rPr lang="en-GB" sz="1300" baseline="30000">
                          <a:solidFill>
                            <a:schemeClr val="dk2"/>
                          </a:solidFill>
                          <a:latin typeface="Lato"/>
                          <a:ea typeface="Lato"/>
                          <a:cs typeface="Lato"/>
                          <a:sym typeface="Lato"/>
                        </a:rPr>
                        <a:t>2</a:t>
                      </a:r>
                      <a:endParaRPr sz="1300" baseline="300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GB" sz="1300">
                          <a:solidFill>
                            <a:schemeClr val="dk2"/>
                          </a:solidFill>
                          <a:latin typeface="Lato"/>
                          <a:ea typeface="Lato"/>
                          <a:cs typeface="Lato"/>
                          <a:sym typeface="Lato"/>
                        </a:rPr>
                        <a:t>Bch. Belén Espino</a:t>
                      </a:r>
                      <a:r>
                        <a:rPr lang="en-GB" sz="1300" baseline="30000">
                          <a:solidFill>
                            <a:schemeClr val="dk2"/>
                          </a:solidFill>
                          <a:latin typeface="Lato"/>
                          <a:ea typeface="Lato"/>
                          <a:cs typeface="Lato"/>
                          <a:sym typeface="Lato"/>
                        </a:rPr>
                        <a:t>2</a:t>
                      </a:r>
                      <a:endParaRPr sz="1300" baseline="30000">
                        <a:solidFill>
                          <a:schemeClr val="dk2"/>
                        </a:solidFill>
                        <a:latin typeface="Lato"/>
                        <a:ea typeface="Lato"/>
                        <a:cs typeface="Lato"/>
                        <a:sym typeface="Lato"/>
                      </a:endParaRPr>
                    </a:p>
                    <a:p>
                      <a:pPr marL="0" lvl="0" indent="0" algn="l" rtl="0">
                        <a:lnSpc>
                          <a:spcPct val="115000"/>
                        </a:lnSpc>
                        <a:spcBef>
                          <a:spcPts val="0"/>
                        </a:spcBef>
                        <a:spcAft>
                          <a:spcPts val="0"/>
                        </a:spcAft>
                        <a:buNone/>
                      </a:pPr>
                      <a:endParaRPr sz="1300" baseline="30000">
                        <a:solidFill>
                          <a:schemeClr val="dk2"/>
                        </a:solidFill>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757575"/>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300">
                          <a:solidFill>
                            <a:schemeClr val="dk2"/>
                          </a:solidFill>
                          <a:latin typeface="Lato"/>
                          <a:ea typeface="Lato"/>
                          <a:cs typeface="Lato"/>
                          <a:sym typeface="Lato"/>
                        </a:rPr>
                        <a:t>Ing. Felipe Palacio</a:t>
                      </a:r>
                      <a:r>
                        <a:rPr lang="en-GB" sz="1300" baseline="30000">
                          <a:solidFill>
                            <a:schemeClr val="dk2"/>
                          </a:solidFill>
                          <a:latin typeface="Lato"/>
                          <a:ea typeface="Lato"/>
                          <a:cs typeface="Lato"/>
                          <a:sym typeface="Lato"/>
                        </a:rPr>
                        <a:t>3</a:t>
                      </a:r>
                      <a:endParaRPr sz="13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GB" sz="1300">
                          <a:solidFill>
                            <a:schemeClr val="dk2"/>
                          </a:solidFill>
                          <a:latin typeface="Lato"/>
                          <a:ea typeface="Lato"/>
                          <a:cs typeface="Lato"/>
                          <a:sym typeface="Lato"/>
                        </a:rPr>
                        <a:t>Ing. Vanina Camacho</a:t>
                      </a:r>
                      <a:r>
                        <a:rPr lang="en-GB" sz="1300" baseline="30000">
                          <a:solidFill>
                            <a:schemeClr val="dk2"/>
                          </a:solidFill>
                          <a:latin typeface="Lato"/>
                          <a:ea typeface="Lato"/>
                          <a:cs typeface="Lato"/>
                          <a:sym typeface="Lato"/>
                        </a:rPr>
                        <a:t>3</a:t>
                      </a:r>
                      <a:endParaRPr sz="1300" baseline="300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GB" sz="1300">
                          <a:solidFill>
                            <a:schemeClr val="dk2"/>
                          </a:solidFill>
                          <a:latin typeface="Lato"/>
                          <a:ea typeface="Lato"/>
                          <a:cs typeface="Lato"/>
                          <a:sym typeface="Lato"/>
                        </a:rPr>
                        <a:t>Dra. Matilde Ungerovich</a:t>
                      </a:r>
                      <a:r>
                        <a:rPr lang="en-GB" sz="1300" baseline="30000">
                          <a:solidFill>
                            <a:schemeClr val="dk2"/>
                          </a:solidFill>
                          <a:latin typeface="Lato"/>
                          <a:ea typeface="Lato"/>
                          <a:cs typeface="Lato"/>
                          <a:sym typeface="Lato"/>
                        </a:rPr>
                        <a:t>3</a:t>
                      </a:r>
                      <a:endParaRPr sz="1300" baseline="300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GB" sz="1300">
                          <a:solidFill>
                            <a:schemeClr val="dk2"/>
                          </a:solidFill>
                          <a:latin typeface="Lato"/>
                          <a:ea typeface="Lato"/>
                          <a:cs typeface="Lato"/>
                          <a:sym typeface="Lato"/>
                        </a:rPr>
                        <a:t>MSC. Ruben Chaer</a:t>
                      </a:r>
                      <a:r>
                        <a:rPr lang="en-GB" sz="1300" baseline="30000">
                          <a:solidFill>
                            <a:schemeClr val="dk2"/>
                          </a:solidFill>
                          <a:latin typeface="Lato"/>
                          <a:ea typeface="Lato"/>
                          <a:cs typeface="Lato"/>
                          <a:sym typeface="Lato"/>
                        </a:rPr>
                        <a:t>3</a:t>
                      </a:r>
                      <a:endParaRPr sz="13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GB" sz="1300">
                          <a:solidFill>
                            <a:schemeClr val="dk2"/>
                          </a:solidFill>
                          <a:latin typeface="Lato"/>
                          <a:ea typeface="Lato"/>
                          <a:cs typeface="Lato"/>
                          <a:sym typeface="Lato"/>
                        </a:rPr>
                        <a:t>Ing. Guillermo Flieller</a:t>
                      </a:r>
                      <a:r>
                        <a:rPr lang="en-GB" sz="1300" baseline="30000">
                          <a:solidFill>
                            <a:schemeClr val="dk2"/>
                          </a:solidFill>
                          <a:latin typeface="Lato"/>
                          <a:ea typeface="Lato"/>
                          <a:cs typeface="Lato"/>
                          <a:sym typeface="Lato"/>
                        </a:rPr>
                        <a:t>3</a:t>
                      </a:r>
                      <a:endParaRPr sz="1300" baseline="30000">
                        <a:solidFill>
                          <a:schemeClr val="dk2"/>
                        </a:solidFill>
                        <a:latin typeface="Lato"/>
                        <a:ea typeface="Lato"/>
                        <a:cs typeface="Lato"/>
                        <a:sym typeface="Lato"/>
                      </a:endParaRPr>
                    </a:p>
                    <a:p>
                      <a:pPr marL="0" lvl="0" indent="0" algn="l" rtl="0">
                        <a:lnSpc>
                          <a:spcPct val="115000"/>
                        </a:lnSpc>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757575"/>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278" name="Google Shape;278;p27"/>
          <p:cNvGraphicFramePr/>
          <p:nvPr>
            <p:extLst>
              <p:ext uri="{D42A27DB-BD31-4B8C-83A1-F6EECF244321}">
                <p14:modId xmlns:p14="http://schemas.microsoft.com/office/powerpoint/2010/main" val="1492849031"/>
              </p:ext>
            </p:extLst>
          </p:nvPr>
        </p:nvGraphicFramePr>
        <p:xfrm>
          <a:off x="4407600" y="2763700"/>
          <a:ext cx="4631566" cy="1754410"/>
        </p:xfrm>
        <a:graphic>
          <a:graphicData uri="http://schemas.openxmlformats.org/drawingml/2006/table">
            <a:tbl>
              <a:tblPr>
                <a:noFill/>
                <a:tableStyleId>{E05EC7EC-7856-41AF-8A9B-34448032ABEB}</a:tableStyleId>
              </a:tblPr>
              <a:tblGrid>
                <a:gridCol w="4631566">
                  <a:extLst>
                    <a:ext uri="{9D8B030D-6E8A-4147-A177-3AD203B41FA5}">
                      <a16:colId xmlns:a16="http://schemas.microsoft.com/office/drawing/2014/main" val="20000"/>
                    </a:ext>
                  </a:extLst>
                </a:gridCol>
              </a:tblGrid>
              <a:tr h="396200">
                <a:tc>
                  <a:txBody>
                    <a:bodyPr/>
                    <a:lstStyle/>
                    <a:p>
                      <a:pPr marL="0" lvl="0" indent="0" algn="ctr" rtl="0">
                        <a:spcBef>
                          <a:spcPts val="0"/>
                        </a:spcBef>
                        <a:spcAft>
                          <a:spcPts val="0"/>
                        </a:spcAft>
                        <a:buNone/>
                      </a:pPr>
                      <a:r>
                        <a:rPr lang="en-GB"/>
                        <a:t>Instituciones Participantes</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757575"/>
                      </a:solidFill>
                      <a:prstDash val="solid"/>
                      <a:round/>
                      <a:headEnd type="none" w="sm" len="sm"/>
                      <a:tailEnd type="none" w="sm" len="sm"/>
                    </a:lnB>
                  </a:tcPr>
                </a:tc>
                <a:extLst>
                  <a:ext uri="{0D108BD9-81ED-4DB2-BD59-A6C34878D82A}">
                    <a16:rowId xmlns:a16="http://schemas.microsoft.com/office/drawing/2014/main" val="10000"/>
                  </a:ext>
                </a:extLst>
              </a:tr>
              <a:tr h="1358200">
                <a:tc>
                  <a:txBody>
                    <a:bodyPr/>
                    <a:lstStyle/>
                    <a:p>
                      <a:pPr marL="0" lvl="0" indent="0" algn="l" rtl="0">
                        <a:lnSpc>
                          <a:spcPct val="150000"/>
                        </a:lnSpc>
                        <a:spcBef>
                          <a:spcPts val="0"/>
                        </a:spcBef>
                        <a:spcAft>
                          <a:spcPts val="0"/>
                        </a:spcAft>
                        <a:buNone/>
                      </a:pPr>
                      <a:r>
                        <a:rPr lang="en-GB" sz="1300" dirty="0">
                          <a:solidFill>
                            <a:schemeClr val="dk2"/>
                          </a:solidFill>
                          <a:latin typeface="Lato"/>
                          <a:ea typeface="Lato"/>
                          <a:cs typeface="Lato"/>
                          <a:sym typeface="Lato"/>
                        </a:rPr>
                        <a:t>Universidad de la República, </a:t>
                      </a:r>
                      <a:r>
                        <a:rPr lang="en-GB" sz="1300" dirty="0" err="1">
                          <a:solidFill>
                            <a:schemeClr val="dk2"/>
                          </a:solidFill>
                          <a:latin typeface="Lato"/>
                          <a:ea typeface="Lato"/>
                          <a:cs typeface="Lato"/>
                          <a:sym typeface="Lato"/>
                        </a:rPr>
                        <a:t>Facultad</a:t>
                      </a:r>
                      <a:r>
                        <a:rPr lang="en-GB" sz="1300" dirty="0">
                          <a:solidFill>
                            <a:schemeClr val="dk2"/>
                          </a:solidFill>
                          <a:latin typeface="Lato"/>
                          <a:ea typeface="Lato"/>
                          <a:cs typeface="Lato"/>
                          <a:sym typeface="Lato"/>
                        </a:rPr>
                        <a:t> de Ingeniería, IMFIA</a:t>
                      </a:r>
                      <a:r>
                        <a:rPr lang="en-GB" sz="1300" baseline="30000" dirty="0">
                          <a:solidFill>
                            <a:schemeClr val="dk2"/>
                          </a:solidFill>
                          <a:latin typeface="Lato"/>
                          <a:ea typeface="Lato"/>
                          <a:cs typeface="Lato"/>
                          <a:sym typeface="Lato"/>
                        </a:rPr>
                        <a:t>1</a:t>
                      </a:r>
                      <a:endParaRPr sz="1300" baseline="30000" dirty="0">
                        <a:solidFill>
                          <a:schemeClr val="dk2"/>
                        </a:solidFill>
                        <a:latin typeface="Lato"/>
                        <a:ea typeface="Lato"/>
                        <a:cs typeface="Lato"/>
                        <a:sym typeface="Lato"/>
                      </a:endParaRPr>
                    </a:p>
                    <a:p>
                      <a:pPr marL="0" lvl="0" indent="0" algn="l" rtl="0">
                        <a:lnSpc>
                          <a:spcPct val="150000"/>
                        </a:lnSpc>
                        <a:spcBef>
                          <a:spcPts val="0"/>
                        </a:spcBef>
                        <a:spcAft>
                          <a:spcPts val="0"/>
                        </a:spcAft>
                        <a:buNone/>
                      </a:pPr>
                      <a:r>
                        <a:rPr lang="en-GB" sz="1300" dirty="0">
                          <a:solidFill>
                            <a:schemeClr val="dk2"/>
                          </a:solidFill>
                          <a:latin typeface="Lato"/>
                          <a:ea typeface="Lato"/>
                          <a:cs typeface="Lato"/>
                          <a:sym typeface="Lato"/>
                        </a:rPr>
                        <a:t>Universidad de la República, Laboratorio de Energía Solar</a:t>
                      </a:r>
                      <a:r>
                        <a:rPr lang="en-GB" sz="1300" baseline="30000" dirty="0">
                          <a:solidFill>
                            <a:schemeClr val="dk2"/>
                          </a:solidFill>
                          <a:latin typeface="Lato"/>
                          <a:ea typeface="Lato"/>
                          <a:cs typeface="Lato"/>
                          <a:sym typeface="Lato"/>
                        </a:rPr>
                        <a:t>2</a:t>
                      </a:r>
                      <a:endParaRPr sz="1300" baseline="30000" dirty="0">
                        <a:solidFill>
                          <a:schemeClr val="dk2"/>
                        </a:solidFill>
                        <a:latin typeface="Lato"/>
                        <a:ea typeface="Lato"/>
                        <a:cs typeface="Lato"/>
                        <a:sym typeface="Lato"/>
                      </a:endParaRPr>
                    </a:p>
                    <a:p>
                      <a:pPr marL="0" lvl="0" indent="0" algn="l" rtl="0">
                        <a:lnSpc>
                          <a:spcPct val="150000"/>
                        </a:lnSpc>
                        <a:spcBef>
                          <a:spcPts val="0"/>
                        </a:spcBef>
                        <a:spcAft>
                          <a:spcPts val="0"/>
                        </a:spcAft>
                        <a:buNone/>
                      </a:pPr>
                      <a:r>
                        <a:rPr lang="en-GB" sz="1300" dirty="0">
                          <a:solidFill>
                            <a:schemeClr val="dk2"/>
                          </a:solidFill>
                          <a:latin typeface="Lato"/>
                          <a:ea typeface="Lato"/>
                          <a:cs typeface="Lato"/>
                          <a:sym typeface="Lato"/>
                        </a:rPr>
                        <a:t>Administración del Mercado Eléctrico</a:t>
                      </a:r>
                      <a:r>
                        <a:rPr lang="en-GB" sz="1300" baseline="30000" dirty="0">
                          <a:solidFill>
                            <a:schemeClr val="dk2"/>
                          </a:solidFill>
                          <a:latin typeface="Lato"/>
                          <a:ea typeface="Lato"/>
                          <a:cs typeface="Lato"/>
                          <a:sym typeface="Lato"/>
                        </a:rPr>
                        <a:t>3</a:t>
                      </a:r>
                      <a:endParaRPr sz="1300" dirty="0">
                        <a:solidFill>
                          <a:schemeClr val="dk2"/>
                        </a:solidFill>
                        <a:latin typeface="Lato"/>
                        <a:ea typeface="Lato"/>
                        <a:cs typeface="Lato"/>
                        <a:sym typeface="Lato"/>
                      </a:endParaRPr>
                    </a:p>
                    <a:p>
                      <a:pPr marL="0" lvl="0" indent="0" algn="l" rtl="0">
                        <a:lnSpc>
                          <a:spcPct val="150000"/>
                        </a:lnSpc>
                        <a:spcBef>
                          <a:spcPts val="0"/>
                        </a:spcBef>
                        <a:spcAft>
                          <a:spcPts val="0"/>
                        </a:spcAft>
                        <a:buNone/>
                      </a:pPr>
                      <a:r>
                        <a:rPr lang="en-GB" sz="1300" dirty="0">
                          <a:solidFill>
                            <a:schemeClr val="dk2"/>
                          </a:solidFill>
                          <a:latin typeface="Lato"/>
                          <a:ea typeface="Lato"/>
                          <a:cs typeface="Lato"/>
                          <a:sym typeface="Lato"/>
                        </a:rPr>
                        <a:t>CAF, Banco de </a:t>
                      </a:r>
                      <a:r>
                        <a:rPr lang="en-GB" sz="1300" dirty="0" err="1">
                          <a:solidFill>
                            <a:schemeClr val="dk2"/>
                          </a:solidFill>
                          <a:latin typeface="Lato"/>
                          <a:ea typeface="Lato"/>
                          <a:cs typeface="Lato"/>
                          <a:sym typeface="Lato"/>
                        </a:rPr>
                        <a:t>desarrollo</a:t>
                      </a:r>
                      <a:r>
                        <a:rPr lang="en-GB" sz="1300" dirty="0">
                          <a:solidFill>
                            <a:schemeClr val="dk2"/>
                          </a:solidFill>
                          <a:latin typeface="Lato"/>
                          <a:ea typeface="Lato"/>
                          <a:cs typeface="Lato"/>
                          <a:sym typeface="Lato"/>
                        </a:rPr>
                        <a:t> de América Latina y El Caribe</a:t>
                      </a:r>
                      <a:endParaRPr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757575"/>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79" name="Google Shape;279;p27"/>
          <p:cNvPicPr preferRelativeResize="0"/>
          <p:nvPr/>
        </p:nvPicPr>
        <p:blipFill>
          <a:blip r:embed="rId6">
            <a:alphaModFix/>
          </a:blip>
          <a:stretch>
            <a:fillRect/>
          </a:stretch>
        </p:blipFill>
        <p:spPr>
          <a:xfrm>
            <a:off x="4435450" y="4602101"/>
            <a:ext cx="550252" cy="541644"/>
          </a:xfrm>
          <a:prstGeom prst="rect">
            <a:avLst/>
          </a:prstGeom>
          <a:noFill/>
          <a:ln>
            <a:noFill/>
          </a:ln>
        </p:spPr>
      </p:pic>
      <p:pic>
        <p:nvPicPr>
          <p:cNvPr id="280" name="Google Shape;280;p27"/>
          <p:cNvPicPr preferRelativeResize="0"/>
          <p:nvPr/>
        </p:nvPicPr>
        <p:blipFill>
          <a:blip r:embed="rId7">
            <a:alphaModFix/>
          </a:blip>
          <a:stretch>
            <a:fillRect/>
          </a:stretch>
        </p:blipFill>
        <p:spPr>
          <a:xfrm>
            <a:off x="5587577" y="4659072"/>
            <a:ext cx="722552" cy="4277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10</a:t>
            </a:fld>
            <a:endParaRPr/>
          </a:p>
        </p:txBody>
      </p:sp>
      <p:sp>
        <p:nvSpPr>
          <p:cNvPr id="360" name="Google Shape;360;p36"/>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Limitaciones encontradas en modelo actual</a:t>
            </a:r>
            <a:endParaRPr/>
          </a:p>
        </p:txBody>
      </p:sp>
      <p:sp>
        <p:nvSpPr>
          <p:cNvPr id="361" name="Google Shape;361;p36"/>
          <p:cNvSpPr txBox="1">
            <a:spLocks noGrp="1"/>
          </p:cNvSpPr>
          <p:nvPr>
            <p:ph type="body" idx="1"/>
          </p:nvPr>
        </p:nvSpPr>
        <p:spPr>
          <a:xfrm>
            <a:off x="729325" y="1469275"/>
            <a:ext cx="7806900" cy="22611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GB" sz="1700" b="1"/>
              <a:t>Falta de interdependencia entre variables</a:t>
            </a:r>
            <a:r>
              <a:rPr lang="en-GB" sz="1700"/>
              <a:t>: Las modelaciones actuales no consideran correlaciones entre radiación, viento, temperatura ni con el índice iN3.4, tratándolos como procesos independientes.</a:t>
            </a:r>
            <a:endParaRPr sz="1700"/>
          </a:p>
          <a:p>
            <a:pPr marL="457200" lvl="0" indent="-336550" algn="l" rtl="0">
              <a:spcBef>
                <a:spcPts val="0"/>
              </a:spcBef>
              <a:spcAft>
                <a:spcPts val="0"/>
              </a:spcAft>
              <a:buSzPts val="1700"/>
              <a:buChar char="●"/>
            </a:pPr>
            <a:r>
              <a:rPr lang="en-GB" sz="1700" b="1"/>
              <a:t>Causalidad invertida</a:t>
            </a:r>
            <a:r>
              <a:rPr lang="en-GB" sz="1700"/>
              <a:t>: El modelo permite que los aportes hidroeléctricos influyan sobre iN3.4, lo cual no tiene sentido físico.</a:t>
            </a:r>
            <a:endParaRPr sz="1700"/>
          </a:p>
          <a:p>
            <a:pPr marL="457200" lvl="0" indent="-336550" algn="l" rtl="0">
              <a:spcBef>
                <a:spcPts val="0"/>
              </a:spcBef>
              <a:spcAft>
                <a:spcPts val="0"/>
              </a:spcAft>
              <a:buSzPts val="1700"/>
              <a:buChar char="●"/>
            </a:pPr>
            <a:r>
              <a:rPr lang="en-GB" sz="1700" b="1"/>
              <a:t>Modelo estático</a:t>
            </a:r>
            <a:r>
              <a:rPr lang="en-GB" sz="1700"/>
              <a:t>: Las autocorrelaciones y covarianzas son constantes durante todo el año, lo que impide captar variaciones estacionales, como la mayor influencia de iN3.4 en primavera/verano sobre los aportes.</a:t>
            </a:r>
            <a:endParaRPr sz="1700"/>
          </a:p>
          <a:p>
            <a:pPr marL="457200" lvl="0" indent="-336550" algn="l" rtl="0">
              <a:spcBef>
                <a:spcPts val="0"/>
              </a:spcBef>
              <a:spcAft>
                <a:spcPts val="0"/>
              </a:spcAft>
              <a:buSzPts val="1700"/>
              <a:buChar char="●"/>
            </a:pPr>
            <a:r>
              <a:rPr lang="en-GB" sz="1700" b="1"/>
              <a:t>Inconsistencias en las temperaturas</a:t>
            </a:r>
            <a:r>
              <a:rPr lang="en-GB" sz="1700"/>
              <a:t>: Las temperaturas mínimas y máximas no están relacionadas con iN3.4.</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7"/>
          <p:cNvSpPr txBox="1">
            <a:spLocks noGrp="1"/>
          </p:cNvSpPr>
          <p:nvPr>
            <p:ph type="title"/>
          </p:nvPr>
        </p:nvSpPr>
        <p:spPr>
          <a:xfrm>
            <a:off x="727800" y="1462800"/>
            <a:ext cx="5915400" cy="69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100"/>
              <a:t>Mejoras planteadas en Pronos II</a:t>
            </a:r>
            <a:endParaRPr sz="8500"/>
          </a:p>
        </p:txBody>
      </p:sp>
      <p:sp>
        <p:nvSpPr>
          <p:cNvPr id="367" name="Google Shape;367;p3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8"/>
          <p:cNvSpPr txBox="1">
            <a:spLocks noGrp="1"/>
          </p:cNvSpPr>
          <p:nvPr>
            <p:ph type="title"/>
          </p:nvPr>
        </p:nvSpPr>
        <p:spPr>
          <a:xfrm>
            <a:off x="1502182" y="475989"/>
            <a:ext cx="7550400" cy="989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600"/>
              <a:buNone/>
            </a:pPr>
            <a:r>
              <a:rPr lang="en-GB"/>
              <a:t>Sobre la modelación de la incertidumbre climática que enfrenta el sistema </a:t>
            </a:r>
            <a:endParaRPr/>
          </a:p>
        </p:txBody>
      </p:sp>
      <p:sp>
        <p:nvSpPr>
          <p:cNvPr id="373" name="Google Shape;373;p38"/>
          <p:cNvSpPr txBox="1"/>
          <p:nvPr/>
        </p:nvSpPr>
        <p:spPr>
          <a:xfrm>
            <a:off x="91418" y="-25052"/>
            <a:ext cx="8344800" cy="50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600"/>
              <a:buFont typeface="Raleway"/>
              <a:buNone/>
            </a:pPr>
            <a:r>
              <a:rPr lang="en-GB" sz="2400" b="1" i="0" u="none" strike="noStrike" cap="none">
                <a:solidFill>
                  <a:srgbClr val="7F7F7F"/>
                </a:solidFill>
                <a:latin typeface="Raleway"/>
                <a:ea typeface="Raleway"/>
                <a:cs typeface="Raleway"/>
                <a:sym typeface="Raleway"/>
              </a:rPr>
              <a:t>Mejoras planteadas en Pronos II</a:t>
            </a:r>
            <a:endParaRPr sz="5400" b="1" i="0" u="none" strike="noStrike" cap="none">
              <a:solidFill>
                <a:srgbClr val="7F7F7F"/>
              </a:solidFill>
              <a:latin typeface="Raleway"/>
              <a:ea typeface="Raleway"/>
              <a:cs typeface="Raleway"/>
              <a:sym typeface="Raleway"/>
            </a:endParaRPr>
          </a:p>
        </p:txBody>
      </p:sp>
      <p:sp>
        <p:nvSpPr>
          <p:cNvPr id="374" name="Google Shape;374;p38"/>
          <p:cNvSpPr txBox="1"/>
          <p:nvPr/>
        </p:nvSpPr>
        <p:spPr>
          <a:xfrm>
            <a:off x="885694" y="1966587"/>
            <a:ext cx="7550400" cy="2908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2"/>
              </a:buClr>
              <a:buSzPts val="2600"/>
              <a:buFont typeface="Raleway"/>
              <a:buNone/>
            </a:pPr>
            <a:r>
              <a:rPr lang="en-GB" sz="2400" b="0" i="0" u="none" strike="noStrike" cap="none">
                <a:solidFill>
                  <a:srgbClr val="137266"/>
                </a:solidFill>
                <a:latin typeface="Raleway"/>
                <a:ea typeface="Raleway"/>
                <a:cs typeface="Raleway"/>
                <a:sym typeface="Raleway"/>
              </a:rPr>
              <a:t>L</a:t>
            </a:r>
            <a:r>
              <a:rPr lang="en-GB" sz="2400" i="0" u="none" strike="noStrike" cap="none">
                <a:solidFill>
                  <a:srgbClr val="137266"/>
                </a:solidFill>
                <a:latin typeface="Lato"/>
                <a:ea typeface="Lato"/>
                <a:cs typeface="Lato"/>
                <a:sym typeface="Lato"/>
              </a:rPr>
              <a:t>a habilidad del despacho y planificación óptima depende de cómo se represente (modele) la incertidumbre climática.</a:t>
            </a:r>
            <a:endParaRPr>
              <a:latin typeface="Lato"/>
              <a:ea typeface="Lato"/>
              <a:cs typeface="Lato"/>
              <a:sym typeface="Lato"/>
            </a:endParaRPr>
          </a:p>
          <a:p>
            <a:pPr marL="0" marR="0" lvl="0" indent="0" algn="ctr" rtl="0">
              <a:lnSpc>
                <a:spcPct val="100000"/>
              </a:lnSpc>
              <a:spcBef>
                <a:spcPts val="0"/>
              </a:spcBef>
              <a:spcAft>
                <a:spcPts val="0"/>
              </a:spcAft>
              <a:buClr>
                <a:schemeClr val="dk2"/>
              </a:buClr>
              <a:buSzPts val="2600"/>
              <a:buFont typeface="Raleway"/>
              <a:buNone/>
            </a:pPr>
            <a:endParaRPr sz="2400" i="0" u="none" strike="noStrike" cap="none">
              <a:solidFill>
                <a:srgbClr val="137266"/>
              </a:solidFill>
              <a:latin typeface="Lato"/>
              <a:ea typeface="Lato"/>
              <a:cs typeface="Lato"/>
              <a:sym typeface="Lato"/>
            </a:endParaRPr>
          </a:p>
          <a:p>
            <a:pPr marL="0" marR="0" lvl="0" indent="0" algn="ctr" rtl="0">
              <a:lnSpc>
                <a:spcPct val="100000"/>
              </a:lnSpc>
              <a:spcBef>
                <a:spcPts val="0"/>
              </a:spcBef>
              <a:spcAft>
                <a:spcPts val="0"/>
              </a:spcAft>
              <a:buClr>
                <a:schemeClr val="dk2"/>
              </a:buClr>
              <a:buSzPts val="2600"/>
              <a:buFont typeface="Raleway"/>
              <a:buNone/>
            </a:pPr>
            <a:r>
              <a:rPr lang="en-GB" sz="2400" i="0" u="none" strike="noStrike" cap="none">
                <a:solidFill>
                  <a:srgbClr val="137266"/>
                </a:solidFill>
                <a:latin typeface="Lato"/>
                <a:ea typeface="Lato"/>
                <a:cs typeface="Lato"/>
                <a:sym typeface="Lato"/>
              </a:rPr>
              <a:t>Las variables climáticas presentan típicamente una multitud de escalas espacio-temporales interrelacionadas.</a:t>
            </a:r>
            <a:endParaRPr>
              <a:latin typeface="Lato"/>
              <a:ea typeface="Lato"/>
              <a:cs typeface="Lato"/>
              <a:sym typeface="Lato"/>
            </a:endParaRPr>
          </a:p>
        </p:txBody>
      </p:sp>
      <p:sp>
        <p:nvSpPr>
          <p:cNvPr id="375" name="Google Shape;375;p3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9"/>
          <p:cNvSpPr txBox="1">
            <a:spLocks noGrp="1"/>
          </p:cNvSpPr>
          <p:nvPr>
            <p:ph type="title"/>
          </p:nvPr>
        </p:nvSpPr>
        <p:spPr>
          <a:xfrm>
            <a:off x="1502182" y="475989"/>
            <a:ext cx="7550400" cy="989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600"/>
              <a:buNone/>
            </a:pPr>
            <a:r>
              <a:rPr lang="en-GB"/>
              <a:t>Sobre la modelación de la incertidumbre climática que enfrenta el sistema </a:t>
            </a:r>
            <a:endParaRPr/>
          </a:p>
        </p:txBody>
      </p:sp>
      <p:sp>
        <p:nvSpPr>
          <p:cNvPr id="381" name="Google Shape;381;p39"/>
          <p:cNvSpPr txBox="1"/>
          <p:nvPr/>
        </p:nvSpPr>
        <p:spPr>
          <a:xfrm>
            <a:off x="91418" y="-25052"/>
            <a:ext cx="8344800" cy="50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600"/>
              <a:buFont typeface="Raleway"/>
              <a:buNone/>
            </a:pPr>
            <a:r>
              <a:rPr lang="en-GB" sz="2400" b="1" i="0" u="none" strike="noStrike" cap="none">
                <a:solidFill>
                  <a:srgbClr val="7F7F7F"/>
                </a:solidFill>
                <a:latin typeface="Raleway"/>
                <a:ea typeface="Raleway"/>
                <a:cs typeface="Raleway"/>
                <a:sym typeface="Raleway"/>
              </a:rPr>
              <a:t>Mejoras planteadas en Pronos II</a:t>
            </a:r>
            <a:endParaRPr sz="5400" b="1" i="0" u="none" strike="noStrike" cap="none">
              <a:solidFill>
                <a:srgbClr val="7F7F7F"/>
              </a:solidFill>
              <a:latin typeface="Raleway"/>
              <a:ea typeface="Raleway"/>
              <a:cs typeface="Raleway"/>
              <a:sym typeface="Raleway"/>
            </a:endParaRPr>
          </a:p>
        </p:txBody>
      </p:sp>
      <p:pic>
        <p:nvPicPr>
          <p:cNvPr id="382" name="Google Shape;382;p39" descr="C:\Users\Rafael\Desktop\índice.jpg"/>
          <p:cNvPicPr preferRelativeResize="0"/>
          <p:nvPr/>
        </p:nvPicPr>
        <p:blipFill rotWithShape="1">
          <a:blip r:embed="rId3">
            <a:alphaModFix/>
          </a:blip>
          <a:srcRect/>
          <a:stretch/>
        </p:blipFill>
        <p:spPr>
          <a:xfrm>
            <a:off x="766027" y="2910933"/>
            <a:ext cx="461631" cy="486411"/>
          </a:xfrm>
          <a:prstGeom prst="rect">
            <a:avLst/>
          </a:prstGeom>
          <a:noFill/>
          <a:ln>
            <a:noFill/>
          </a:ln>
        </p:spPr>
      </p:pic>
      <p:pic>
        <p:nvPicPr>
          <p:cNvPr id="383" name="Google Shape;383;p39" descr="C:\Users\Rafael\Desktop\índice.jpg"/>
          <p:cNvPicPr preferRelativeResize="0"/>
          <p:nvPr/>
        </p:nvPicPr>
        <p:blipFill rotWithShape="1">
          <a:blip r:embed="rId4">
            <a:alphaModFix/>
          </a:blip>
          <a:srcRect/>
          <a:stretch/>
        </p:blipFill>
        <p:spPr>
          <a:xfrm>
            <a:off x="747184" y="4333872"/>
            <a:ext cx="461631" cy="528968"/>
          </a:xfrm>
          <a:prstGeom prst="rect">
            <a:avLst/>
          </a:prstGeom>
          <a:noFill/>
          <a:ln>
            <a:noFill/>
          </a:ln>
        </p:spPr>
      </p:pic>
      <p:pic>
        <p:nvPicPr>
          <p:cNvPr id="384" name="Google Shape;384;p39" descr="C:\Users\Rafael\Desktop\índice.jpg"/>
          <p:cNvPicPr preferRelativeResize="0"/>
          <p:nvPr/>
        </p:nvPicPr>
        <p:blipFill rotWithShape="1">
          <a:blip r:embed="rId5">
            <a:alphaModFix/>
          </a:blip>
          <a:srcRect/>
          <a:stretch/>
        </p:blipFill>
        <p:spPr>
          <a:xfrm>
            <a:off x="766027" y="2098266"/>
            <a:ext cx="467841" cy="548640"/>
          </a:xfrm>
          <a:prstGeom prst="rect">
            <a:avLst/>
          </a:prstGeom>
          <a:noFill/>
          <a:ln>
            <a:noFill/>
          </a:ln>
        </p:spPr>
      </p:pic>
      <p:pic>
        <p:nvPicPr>
          <p:cNvPr id="385" name="Google Shape;385;p39" descr="C:\Users\Rafael\Desktop\índice.jpg"/>
          <p:cNvPicPr preferRelativeResize="0"/>
          <p:nvPr/>
        </p:nvPicPr>
        <p:blipFill rotWithShape="1">
          <a:blip r:embed="rId6">
            <a:alphaModFix/>
          </a:blip>
          <a:srcRect/>
          <a:stretch/>
        </p:blipFill>
        <p:spPr>
          <a:xfrm>
            <a:off x="747184" y="3587456"/>
            <a:ext cx="461631" cy="581356"/>
          </a:xfrm>
          <a:prstGeom prst="rect">
            <a:avLst/>
          </a:prstGeom>
          <a:noFill/>
          <a:ln>
            <a:noFill/>
          </a:ln>
        </p:spPr>
      </p:pic>
      <p:graphicFrame>
        <p:nvGraphicFramePr>
          <p:cNvPr id="386" name="Google Shape;386;p39"/>
          <p:cNvGraphicFramePr/>
          <p:nvPr/>
        </p:nvGraphicFramePr>
        <p:xfrm>
          <a:off x="1872457" y="1496961"/>
          <a:ext cx="6626275" cy="432050"/>
        </p:xfrm>
        <a:graphic>
          <a:graphicData uri="http://schemas.openxmlformats.org/drawingml/2006/table">
            <a:tbl>
              <a:tblPr firstRow="1" bandRow="1">
                <a:noFill/>
                <a:tableStyleId>{F84992F0-A5F4-4C3C-82C2-06E9DF870428}</a:tableStyleId>
              </a:tblPr>
              <a:tblGrid>
                <a:gridCol w="1580400">
                  <a:extLst>
                    <a:ext uri="{9D8B030D-6E8A-4147-A177-3AD203B41FA5}">
                      <a16:colId xmlns:a16="http://schemas.microsoft.com/office/drawing/2014/main" val="20000"/>
                    </a:ext>
                  </a:extLst>
                </a:gridCol>
                <a:gridCol w="1620200">
                  <a:extLst>
                    <a:ext uri="{9D8B030D-6E8A-4147-A177-3AD203B41FA5}">
                      <a16:colId xmlns:a16="http://schemas.microsoft.com/office/drawing/2014/main" val="20001"/>
                    </a:ext>
                  </a:extLst>
                </a:gridCol>
                <a:gridCol w="1628375">
                  <a:extLst>
                    <a:ext uri="{9D8B030D-6E8A-4147-A177-3AD203B41FA5}">
                      <a16:colId xmlns:a16="http://schemas.microsoft.com/office/drawing/2014/main" val="20002"/>
                    </a:ext>
                  </a:extLst>
                </a:gridCol>
                <a:gridCol w="1797300">
                  <a:extLst>
                    <a:ext uri="{9D8B030D-6E8A-4147-A177-3AD203B41FA5}">
                      <a16:colId xmlns:a16="http://schemas.microsoft.com/office/drawing/2014/main" val="20003"/>
                    </a:ext>
                  </a:extLst>
                </a:gridCol>
              </a:tblGrid>
              <a:tr h="432050">
                <a:tc>
                  <a:txBody>
                    <a:bodyPr/>
                    <a:lstStyle/>
                    <a:p>
                      <a:pPr marL="0" marR="0" lvl="0" indent="0" algn="ctr" rtl="0">
                        <a:lnSpc>
                          <a:spcPct val="100000"/>
                        </a:lnSpc>
                        <a:spcBef>
                          <a:spcPts val="0"/>
                        </a:spcBef>
                        <a:spcAft>
                          <a:spcPts val="0"/>
                        </a:spcAft>
                        <a:buNone/>
                      </a:pPr>
                      <a:r>
                        <a:rPr lang="en-GB" sz="1600" b="1" u="none" strike="noStrike" cap="none">
                          <a:solidFill>
                            <a:srgbClr val="0E1B3C"/>
                          </a:solidFill>
                        </a:rPr>
                        <a:t>Horas</a:t>
                      </a:r>
                      <a:endParaRPr sz="1600" b="1" u="none" strike="noStrike" cap="none">
                        <a:solidFill>
                          <a:srgbClr val="0E1B3C"/>
                        </a:solidFill>
                      </a:endParaRPr>
                    </a:p>
                  </a:txBody>
                  <a:tcPr marL="91450" marR="91450" marT="45725" marB="45725" anchor="ctr">
                    <a:solidFill>
                      <a:schemeClr val="accent1">
                        <a:alpha val="24710"/>
                      </a:schemeClr>
                    </a:solidFill>
                  </a:tcPr>
                </a:tc>
                <a:tc>
                  <a:txBody>
                    <a:bodyPr/>
                    <a:lstStyle/>
                    <a:p>
                      <a:pPr marL="0" marR="0" lvl="0" indent="0" algn="ctr" rtl="0">
                        <a:lnSpc>
                          <a:spcPct val="100000"/>
                        </a:lnSpc>
                        <a:spcBef>
                          <a:spcPts val="0"/>
                        </a:spcBef>
                        <a:spcAft>
                          <a:spcPts val="0"/>
                        </a:spcAft>
                        <a:buNone/>
                      </a:pPr>
                      <a:r>
                        <a:rPr lang="en-GB" sz="1600" b="1" u="none" strike="noStrike" cap="none">
                          <a:solidFill>
                            <a:srgbClr val="0E1B3C"/>
                          </a:solidFill>
                        </a:rPr>
                        <a:t>Días</a:t>
                      </a:r>
                      <a:endParaRPr/>
                    </a:p>
                  </a:txBody>
                  <a:tcPr marL="91450" marR="91450" marT="45725" marB="45725" anchor="ctr">
                    <a:solidFill>
                      <a:schemeClr val="accent1">
                        <a:alpha val="24710"/>
                      </a:schemeClr>
                    </a:solidFill>
                  </a:tcPr>
                </a:tc>
                <a:tc>
                  <a:txBody>
                    <a:bodyPr/>
                    <a:lstStyle/>
                    <a:p>
                      <a:pPr marL="0" marR="0" lvl="0" indent="0" algn="ctr" rtl="0">
                        <a:lnSpc>
                          <a:spcPct val="100000"/>
                        </a:lnSpc>
                        <a:spcBef>
                          <a:spcPts val="0"/>
                        </a:spcBef>
                        <a:spcAft>
                          <a:spcPts val="0"/>
                        </a:spcAft>
                        <a:buNone/>
                      </a:pPr>
                      <a:r>
                        <a:rPr lang="en-GB" sz="1600" b="1" u="none" strike="noStrike" cap="none">
                          <a:solidFill>
                            <a:srgbClr val="0E1B3C"/>
                          </a:solidFill>
                        </a:rPr>
                        <a:t>Meses</a:t>
                      </a:r>
                      <a:endParaRPr/>
                    </a:p>
                  </a:txBody>
                  <a:tcPr marL="91450" marR="91450" marT="45725" marB="45725" anchor="ctr">
                    <a:solidFill>
                      <a:schemeClr val="accent1">
                        <a:alpha val="24710"/>
                      </a:schemeClr>
                    </a:solidFill>
                  </a:tcPr>
                </a:tc>
                <a:tc>
                  <a:txBody>
                    <a:bodyPr/>
                    <a:lstStyle/>
                    <a:p>
                      <a:pPr marL="0" marR="0" lvl="0" indent="0" algn="ctr" rtl="0">
                        <a:lnSpc>
                          <a:spcPct val="100000"/>
                        </a:lnSpc>
                        <a:spcBef>
                          <a:spcPts val="0"/>
                        </a:spcBef>
                        <a:spcAft>
                          <a:spcPts val="0"/>
                        </a:spcAft>
                        <a:buNone/>
                      </a:pPr>
                      <a:r>
                        <a:rPr lang="en-GB" sz="1600" b="1" u="none" strike="noStrike" cap="none">
                          <a:solidFill>
                            <a:srgbClr val="0E1B3C"/>
                          </a:solidFill>
                        </a:rPr>
                        <a:t>Años</a:t>
                      </a:r>
                      <a:endParaRPr/>
                    </a:p>
                  </a:txBody>
                  <a:tcPr marL="91450" marR="91450" marT="45725" marB="45725" anchor="ctr">
                    <a:solidFill>
                      <a:schemeClr val="accent1">
                        <a:alpha val="24710"/>
                      </a:schemeClr>
                    </a:solidFill>
                  </a:tcPr>
                </a:tc>
                <a:extLst>
                  <a:ext uri="{0D108BD9-81ED-4DB2-BD59-A6C34878D82A}">
                    <a16:rowId xmlns:a16="http://schemas.microsoft.com/office/drawing/2014/main" val="10000"/>
                  </a:ext>
                </a:extLst>
              </a:tr>
            </a:tbl>
          </a:graphicData>
        </a:graphic>
      </p:graphicFrame>
      <p:sp>
        <p:nvSpPr>
          <p:cNvPr id="387" name="Google Shape;387;p39"/>
          <p:cNvSpPr/>
          <p:nvPr/>
        </p:nvSpPr>
        <p:spPr>
          <a:xfrm>
            <a:off x="1979112" y="2098266"/>
            <a:ext cx="6456900" cy="2899500"/>
          </a:xfrm>
          <a:prstGeom prst="roundRect">
            <a:avLst>
              <a:gd name="adj" fmla="val 16667"/>
            </a:avLst>
          </a:prstGeom>
          <a:solidFill>
            <a:srgbClr val="D8D8D8"/>
          </a:solidFill>
          <a:ln w="25400" cap="flat" cmpd="sng">
            <a:solidFill>
              <a:srgbClr val="2525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2000" i="0" u="none" strike="noStrike" cap="none">
                <a:solidFill>
                  <a:schemeClr val="dk2"/>
                </a:solidFill>
                <a:latin typeface="Lato"/>
                <a:ea typeface="Lato"/>
                <a:cs typeface="Lato"/>
                <a:sym typeface="Lato"/>
              </a:rPr>
              <a:t>Caracterizar la co-variación de los diferentes recursos según las distintas escalas temporales y con distintas niveles de intensidad e interrelación mediante </a:t>
            </a:r>
            <a:r>
              <a:rPr lang="en-GB" sz="2000" b="1" i="0" u="none" strike="noStrike" cap="none">
                <a:solidFill>
                  <a:schemeClr val="dk2"/>
                </a:solidFill>
                <a:latin typeface="Lato"/>
                <a:ea typeface="Lato"/>
                <a:cs typeface="Lato"/>
                <a:sym typeface="Lato"/>
              </a:rPr>
              <a:t>modelación estocástica</a:t>
            </a:r>
            <a:r>
              <a:rPr lang="en-GB" sz="2000" i="0" u="none" strike="noStrike" cap="none">
                <a:solidFill>
                  <a:schemeClr val="dk2"/>
                </a:solidFill>
                <a:latin typeface="Lato"/>
                <a:ea typeface="Lato"/>
                <a:cs typeface="Lato"/>
                <a:sym typeface="Lato"/>
              </a:rPr>
              <a:t>.</a:t>
            </a:r>
            <a:endParaRPr>
              <a:latin typeface="Lato"/>
              <a:ea typeface="Lato"/>
              <a:cs typeface="Lato"/>
              <a:sym typeface="Lato"/>
            </a:endParaRPr>
          </a:p>
        </p:txBody>
      </p:sp>
      <p:sp>
        <p:nvSpPr>
          <p:cNvPr id="388" name="Google Shape;388;p3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0"/>
          <p:cNvSpPr txBox="1">
            <a:spLocks noGrp="1"/>
          </p:cNvSpPr>
          <p:nvPr>
            <p:ph type="title"/>
          </p:nvPr>
        </p:nvSpPr>
        <p:spPr>
          <a:xfrm>
            <a:off x="1502182" y="475989"/>
            <a:ext cx="7550400" cy="989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600"/>
              <a:buNone/>
            </a:pPr>
            <a:r>
              <a:rPr lang="en-GB"/>
              <a:t>Sobre la modelación de la incertidumbre climática que enfrenta el sistema </a:t>
            </a:r>
            <a:endParaRPr/>
          </a:p>
        </p:txBody>
      </p:sp>
      <p:sp>
        <p:nvSpPr>
          <p:cNvPr id="394" name="Google Shape;394;p40"/>
          <p:cNvSpPr txBox="1"/>
          <p:nvPr/>
        </p:nvSpPr>
        <p:spPr>
          <a:xfrm>
            <a:off x="91418" y="-25052"/>
            <a:ext cx="8344800" cy="50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600"/>
              <a:buFont typeface="Raleway"/>
              <a:buNone/>
            </a:pPr>
            <a:r>
              <a:rPr lang="en-GB" sz="2400" b="1" i="0" u="none" strike="noStrike" cap="none">
                <a:solidFill>
                  <a:srgbClr val="7F7F7F"/>
                </a:solidFill>
                <a:latin typeface="Raleway"/>
                <a:ea typeface="Raleway"/>
                <a:cs typeface="Raleway"/>
                <a:sym typeface="Raleway"/>
              </a:rPr>
              <a:t>Mejoras planteadas en Pronos II</a:t>
            </a:r>
            <a:endParaRPr sz="5400" b="1" i="0" u="none" strike="noStrike" cap="none">
              <a:solidFill>
                <a:srgbClr val="7F7F7F"/>
              </a:solidFill>
              <a:latin typeface="Raleway"/>
              <a:ea typeface="Raleway"/>
              <a:cs typeface="Raleway"/>
              <a:sym typeface="Raleway"/>
            </a:endParaRPr>
          </a:p>
        </p:txBody>
      </p:sp>
      <p:pic>
        <p:nvPicPr>
          <p:cNvPr id="395" name="Google Shape;395;p40" descr="C:\Users\Rafael\Desktop\índice.jpg"/>
          <p:cNvPicPr preferRelativeResize="0"/>
          <p:nvPr/>
        </p:nvPicPr>
        <p:blipFill rotWithShape="1">
          <a:blip r:embed="rId3">
            <a:alphaModFix/>
          </a:blip>
          <a:srcRect/>
          <a:stretch/>
        </p:blipFill>
        <p:spPr>
          <a:xfrm>
            <a:off x="766027" y="2910933"/>
            <a:ext cx="461631" cy="486411"/>
          </a:xfrm>
          <a:prstGeom prst="rect">
            <a:avLst/>
          </a:prstGeom>
          <a:noFill/>
          <a:ln>
            <a:noFill/>
          </a:ln>
        </p:spPr>
      </p:pic>
      <p:pic>
        <p:nvPicPr>
          <p:cNvPr id="396" name="Google Shape;396;p40" descr="C:\Users\Rafael\Desktop\índice.jpg"/>
          <p:cNvPicPr preferRelativeResize="0"/>
          <p:nvPr/>
        </p:nvPicPr>
        <p:blipFill rotWithShape="1">
          <a:blip r:embed="rId4">
            <a:alphaModFix/>
          </a:blip>
          <a:srcRect/>
          <a:stretch/>
        </p:blipFill>
        <p:spPr>
          <a:xfrm>
            <a:off x="747184" y="4333872"/>
            <a:ext cx="461631" cy="528968"/>
          </a:xfrm>
          <a:prstGeom prst="rect">
            <a:avLst/>
          </a:prstGeom>
          <a:noFill/>
          <a:ln>
            <a:noFill/>
          </a:ln>
        </p:spPr>
      </p:pic>
      <p:pic>
        <p:nvPicPr>
          <p:cNvPr id="397" name="Google Shape;397;p40" descr="C:\Users\Rafael\Desktop\índice.jpg"/>
          <p:cNvPicPr preferRelativeResize="0"/>
          <p:nvPr/>
        </p:nvPicPr>
        <p:blipFill rotWithShape="1">
          <a:blip r:embed="rId5">
            <a:alphaModFix/>
          </a:blip>
          <a:srcRect/>
          <a:stretch/>
        </p:blipFill>
        <p:spPr>
          <a:xfrm>
            <a:off x="766027" y="2098266"/>
            <a:ext cx="467841" cy="548640"/>
          </a:xfrm>
          <a:prstGeom prst="rect">
            <a:avLst/>
          </a:prstGeom>
          <a:noFill/>
          <a:ln>
            <a:noFill/>
          </a:ln>
        </p:spPr>
      </p:pic>
      <p:pic>
        <p:nvPicPr>
          <p:cNvPr id="398" name="Google Shape;398;p40" descr="C:\Users\Rafael\Desktop\índice.jpg"/>
          <p:cNvPicPr preferRelativeResize="0"/>
          <p:nvPr/>
        </p:nvPicPr>
        <p:blipFill rotWithShape="1">
          <a:blip r:embed="rId6">
            <a:alphaModFix/>
          </a:blip>
          <a:srcRect/>
          <a:stretch/>
        </p:blipFill>
        <p:spPr>
          <a:xfrm>
            <a:off x="747184" y="3587456"/>
            <a:ext cx="461631" cy="581356"/>
          </a:xfrm>
          <a:prstGeom prst="rect">
            <a:avLst/>
          </a:prstGeom>
          <a:noFill/>
          <a:ln>
            <a:noFill/>
          </a:ln>
        </p:spPr>
      </p:pic>
      <p:graphicFrame>
        <p:nvGraphicFramePr>
          <p:cNvPr id="399" name="Google Shape;399;p40"/>
          <p:cNvGraphicFramePr/>
          <p:nvPr/>
        </p:nvGraphicFramePr>
        <p:xfrm>
          <a:off x="1872457" y="1496961"/>
          <a:ext cx="6626275" cy="432050"/>
        </p:xfrm>
        <a:graphic>
          <a:graphicData uri="http://schemas.openxmlformats.org/drawingml/2006/table">
            <a:tbl>
              <a:tblPr firstRow="1" bandRow="1">
                <a:noFill/>
                <a:tableStyleId>{F84992F0-A5F4-4C3C-82C2-06E9DF870428}</a:tableStyleId>
              </a:tblPr>
              <a:tblGrid>
                <a:gridCol w="1580400">
                  <a:extLst>
                    <a:ext uri="{9D8B030D-6E8A-4147-A177-3AD203B41FA5}">
                      <a16:colId xmlns:a16="http://schemas.microsoft.com/office/drawing/2014/main" val="20000"/>
                    </a:ext>
                  </a:extLst>
                </a:gridCol>
                <a:gridCol w="1620200">
                  <a:extLst>
                    <a:ext uri="{9D8B030D-6E8A-4147-A177-3AD203B41FA5}">
                      <a16:colId xmlns:a16="http://schemas.microsoft.com/office/drawing/2014/main" val="20001"/>
                    </a:ext>
                  </a:extLst>
                </a:gridCol>
                <a:gridCol w="1628375">
                  <a:extLst>
                    <a:ext uri="{9D8B030D-6E8A-4147-A177-3AD203B41FA5}">
                      <a16:colId xmlns:a16="http://schemas.microsoft.com/office/drawing/2014/main" val="20002"/>
                    </a:ext>
                  </a:extLst>
                </a:gridCol>
                <a:gridCol w="1797300">
                  <a:extLst>
                    <a:ext uri="{9D8B030D-6E8A-4147-A177-3AD203B41FA5}">
                      <a16:colId xmlns:a16="http://schemas.microsoft.com/office/drawing/2014/main" val="20003"/>
                    </a:ext>
                  </a:extLst>
                </a:gridCol>
              </a:tblGrid>
              <a:tr h="432050">
                <a:tc>
                  <a:txBody>
                    <a:bodyPr/>
                    <a:lstStyle/>
                    <a:p>
                      <a:pPr marL="0" marR="0" lvl="0" indent="0" algn="ctr" rtl="0">
                        <a:lnSpc>
                          <a:spcPct val="100000"/>
                        </a:lnSpc>
                        <a:spcBef>
                          <a:spcPts val="0"/>
                        </a:spcBef>
                        <a:spcAft>
                          <a:spcPts val="0"/>
                        </a:spcAft>
                        <a:buNone/>
                      </a:pPr>
                      <a:r>
                        <a:rPr lang="en-GB" sz="1600" b="1" u="none" strike="noStrike" cap="none">
                          <a:solidFill>
                            <a:srgbClr val="0E1B3C"/>
                          </a:solidFill>
                        </a:rPr>
                        <a:t>Horas</a:t>
                      </a:r>
                      <a:endParaRPr sz="1600" b="1" u="none" strike="noStrike" cap="none">
                        <a:solidFill>
                          <a:srgbClr val="0E1B3C"/>
                        </a:solidFill>
                      </a:endParaRPr>
                    </a:p>
                  </a:txBody>
                  <a:tcPr marL="91450" marR="91450" marT="45725" marB="45725" anchor="ctr">
                    <a:solidFill>
                      <a:schemeClr val="accent1">
                        <a:alpha val="24710"/>
                      </a:schemeClr>
                    </a:solidFill>
                  </a:tcPr>
                </a:tc>
                <a:tc>
                  <a:txBody>
                    <a:bodyPr/>
                    <a:lstStyle/>
                    <a:p>
                      <a:pPr marL="0" marR="0" lvl="0" indent="0" algn="ctr" rtl="0">
                        <a:lnSpc>
                          <a:spcPct val="100000"/>
                        </a:lnSpc>
                        <a:spcBef>
                          <a:spcPts val="0"/>
                        </a:spcBef>
                        <a:spcAft>
                          <a:spcPts val="0"/>
                        </a:spcAft>
                        <a:buNone/>
                      </a:pPr>
                      <a:r>
                        <a:rPr lang="en-GB" sz="1600" b="1" u="none" strike="noStrike" cap="none">
                          <a:solidFill>
                            <a:srgbClr val="0E1B3C"/>
                          </a:solidFill>
                        </a:rPr>
                        <a:t>Días</a:t>
                      </a:r>
                      <a:endParaRPr/>
                    </a:p>
                  </a:txBody>
                  <a:tcPr marL="91450" marR="91450" marT="45725" marB="45725" anchor="ctr">
                    <a:solidFill>
                      <a:schemeClr val="accent1">
                        <a:alpha val="24710"/>
                      </a:schemeClr>
                    </a:solidFill>
                  </a:tcPr>
                </a:tc>
                <a:tc>
                  <a:txBody>
                    <a:bodyPr/>
                    <a:lstStyle/>
                    <a:p>
                      <a:pPr marL="0" marR="0" lvl="0" indent="0" algn="ctr" rtl="0">
                        <a:lnSpc>
                          <a:spcPct val="100000"/>
                        </a:lnSpc>
                        <a:spcBef>
                          <a:spcPts val="0"/>
                        </a:spcBef>
                        <a:spcAft>
                          <a:spcPts val="0"/>
                        </a:spcAft>
                        <a:buNone/>
                      </a:pPr>
                      <a:r>
                        <a:rPr lang="en-GB" sz="1600" b="1" u="none" strike="noStrike" cap="none">
                          <a:solidFill>
                            <a:srgbClr val="0E1B3C"/>
                          </a:solidFill>
                        </a:rPr>
                        <a:t>Meses</a:t>
                      </a:r>
                      <a:endParaRPr/>
                    </a:p>
                  </a:txBody>
                  <a:tcPr marL="91450" marR="91450" marT="45725" marB="45725" anchor="ctr">
                    <a:solidFill>
                      <a:schemeClr val="accent1">
                        <a:alpha val="24710"/>
                      </a:schemeClr>
                    </a:solidFill>
                  </a:tcPr>
                </a:tc>
                <a:tc>
                  <a:txBody>
                    <a:bodyPr/>
                    <a:lstStyle/>
                    <a:p>
                      <a:pPr marL="0" marR="0" lvl="0" indent="0" algn="ctr" rtl="0">
                        <a:lnSpc>
                          <a:spcPct val="100000"/>
                        </a:lnSpc>
                        <a:spcBef>
                          <a:spcPts val="0"/>
                        </a:spcBef>
                        <a:spcAft>
                          <a:spcPts val="0"/>
                        </a:spcAft>
                        <a:buNone/>
                      </a:pPr>
                      <a:r>
                        <a:rPr lang="en-GB" sz="1600" b="1" u="none" strike="noStrike" cap="none">
                          <a:solidFill>
                            <a:srgbClr val="0E1B3C"/>
                          </a:solidFill>
                        </a:rPr>
                        <a:t>Años</a:t>
                      </a:r>
                      <a:endParaRPr/>
                    </a:p>
                  </a:txBody>
                  <a:tcPr marL="91450" marR="91450" marT="45725" marB="45725" anchor="ctr">
                    <a:solidFill>
                      <a:schemeClr val="accent1">
                        <a:alpha val="24710"/>
                      </a:schemeClr>
                    </a:solidFill>
                  </a:tcPr>
                </a:tc>
                <a:extLst>
                  <a:ext uri="{0D108BD9-81ED-4DB2-BD59-A6C34878D82A}">
                    <a16:rowId xmlns:a16="http://schemas.microsoft.com/office/drawing/2014/main" val="10000"/>
                  </a:ext>
                </a:extLst>
              </a:tr>
            </a:tbl>
          </a:graphicData>
        </a:graphic>
      </p:graphicFrame>
      <p:sp>
        <p:nvSpPr>
          <p:cNvPr id="400" name="Google Shape;400;p40"/>
          <p:cNvSpPr/>
          <p:nvPr/>
        </p:nvSpPr>
        <p:spPr>
          <a:xfrm>
            <a:off x="1872457" y="2098266"/>
            <a:ext cx="3720300" cy="2899500"/>
          </a:xfrm>
          <a:prstGeom prst="roundRect">
            <a:avLst>
              <a:gd name="adj" fmla="val 16667"/>
            </a:avLst>
          </a:prstGeom>
          <a:solidFill>
            <a:srgbClr val="D8D8D8"/>
          </a:solidFill>
          <a:ln w="25400" cap="flat" cmpd="sng">
            <a:solidFill>
              <a:srgbClr val="2525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2000" b="1" i="0" u="none" strike="noStrike" cap="none">
                <a:solidFill>
                  <a:schemeClr val="dk2"/>
                </a:solidFill>
                <a:latin typeface="Lato"/>
                <a:ea typeface="Lato"/>
                <a:cs typeface="Lato"/>
                <a:sym typeface="Lato"/>
              </a:rPr>
              <a:t>Horizonte de predictibilidad determinística de la atmósfera</a:t>
            </a:r>
            <a:endParaRPr>
              <a:latin typeface="Lato"/>
              <a:ea typeface="Lato"/>
              <a:cs typeface="Lato"/>
              <a:sym typeface="Lato"/>
            </a:endParaRPr>
          </a:p>
          <a:p>
            <a:pPr marL="0" marR="0" lvl="0" indent="0" algn="ctr" rtl="0">
              <a:lnSpc>
                <a:spcPct val="100000"/>
              </a:lnSpc>
              <a:spcBef>
                <a:spcPts val="0"/>
              </a:spcBef>
              <a:spcAft>
                <a:spcPts val="0"/>
              </a:spcAft>
              <a:buNone/>
            </a:pPr>
            <a:endParaRPr sz="200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None/>
            </a:pPr>
            <a:r>
              <a:rPr lang="en-GB" sz="2000" b="1" i="0" u="none" strike="noStrike" cap="none">
                <a:solidFill>
                  <a:schemeClr val="dk2"/>
                </a:solidFill>
                <a:latin typeface="Lato"/>
                <a:ea typeface="Lato"/>
                <a:cs typeface="Lato"/>
                <a:sym typeface="Lato"/>
              </a:rPr>
              <a:t>NO</a:t>
            </a:r>
            <a:r>
              <a:rPr lang="en-GB" sz="2000" i="0" u="none" strike="noStrike" cap="none">
                <a:solidFill>
                  <a:schemeClr val="dk2"/>
                </a:solidFill>
                <a:latin typeface="Lato"/>
                <a:ea typeface="Lato"/>
                <a:cs typeface="Lato"/>
                <a:sym typeface="Lato"/>
              </a:rPr>
              <a:t> es el objeto de este proyecto, aunque sienta las bases para su incorporación</a:t>
            </a:r>
            <a:endParaRPr>
              <a:latin typeface="Lato"/>
              <a:ea typeface="Lato"/>
              <a:cs typeface="Lato"/>
              <a:sym typeface="Lato"/>
            </a:endParaRPr>
          </a:p>
        </p:txBody>
      </p:sp>
      <p:sp>
        <p:nvSpPr>
          <p:cNvPr id="401" name="Google Shape;401;p40"/>
          <p:cNvSpPr/>
          <p:nvPr/>
        </p:nvSpPr>
        <p:spPr>
          <a:xfrm>
            <a:off x="5869172" y="2098266"/>
            <a:ext cx="2566800" cy="2899500"/>
          </a:xfrm>
          <a:prstGeom prst="roundRect">
            <a:avLst>
              <a:gd name="adj" fmla="val 16667"/>
            </a:avLst>
          </a:prstGeom>
          <a:solidFill>
            <a:srgbClr val="D8D8D8"/>
          </a:solidFill>
          <a:ln w="25400" cap="flat" cmpd="sng">
            <a:solidFill>
              <a:srgbClr val="2525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2000" b="1" i="0" u="none" strike="noStrike" cap="none">
                <a:solidFill>
                  <a:schemeClr val="dk2"/>
                </a:solidFill>
                <a:latin typeface="Lato"/>
                <a:ea typeface="Lato"/>
                <a:cs typeface="Lato"/>
                <a:sym typeface="Lato"/>
              </a:rPr>
              <a:t>Predicción climática probabilística</a:t>
            </a:r>
            <a:endParaRPr>
              <a:latin typeface="Lato"/>
              <a:ea typeface="Lato"/>
              <a:cs typeface="Lato"/>
              <a:sym typeface="Lato"/>
            </a:endParaRPr>
          </a:p>
          <a:p>
            <a:pPr marL="0" marR="0" lvl="0" indent="0" algn="ctr" rtl="0">
              <a:lnSpc>
                <a:spcPct val="100000"/>
              </a:lnSpc>
              <a:spcBef>
                <a:spcPts val="0"/>
              </a:spcBef>
              <a:spcAft>
                <a:spcPts val="0"/>
              </a:spcAft>
              <a:buNone/>
            </a:pPr>
            <a:endParaRPr sz="2000" i="0" u="none" strike="noStrike" cap="none">
              <a:solidFill>
                <a:schemeClr val="dk2"/>
              </a:solidFill>
              <a:latin typeface="Lato"/>
              <a:ea typeface="Lato"/>
              <a:cs typeface="Lato"/>
              <a:sym typeface="Lato"/>
            </a:endParaRPr>
          </a:p>
          <a:p>
            <a:pPr marL="0" marR="0" lvl="0" indent="0" algn="ctr" rtl="0">
              <a:lnSpc>
                <a:spcPct val="100000"/>
              </a:lnSpc>
              <a:spcBef>
                <a:spcPts val="0"/>
              </a:spcBef>
              <a:spcAft>
                <a:spcPts val="0"/>
              </a:spcAft>
              <a:buNone/>
            </a:pPr>
            <a:r>
              <a:rPr lang="en-GB" sz="2000" b="1" i="0" u="none" strike="noStrike" cap="none">
                <a:solidFill>
                  <a:schemeClr val="dk2"/>
                </a:solidFill>
                <a:latin typeface="Lato"/>
                <a:ea typeface="Lato"/>
                <a:cs typeface="Lato"/>
                <a:sym typeface="Lato"/>
              </a:rPr>
              <a:t>SI</a:t>
            </a:r>
            <a:r>
              <a:rPr lang="en-GB" sz="2000" i="0" u="none" strike="noStrike" cap="none">
                <a:solidFill>
                  <a:schemeClr val="dk2"/>
                </a:solidFill>
                <a:latin typeface="Lato"/>
                <a:ea typeface="Lato"/>
                <a:cs typeface="Lato"/>
                <a:sym typeface="Lato"/>
              </a:rPr>
              <a:t> es el objeto de este proyecto, en particular la asociada a El Niño</a:t>
            </a:r>
            <a:endParaRPr>
              <a:latin typeface="Lato"/>
              <a:ea typeface="Lato"/>
              <a:cs typeface="Lato"/>
              <a:sym typeface="Lato"/>
            </a:endParaRPr>
          </a:p>
        </p:txBody>
      </p:sp>
      <p:sp>
        <p:nvSpPr>
          <p:cNvPr id="402" name="Google Shape;402;p4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animEffect transition="in" filter="fade">
                                      <p:cBhvr>
                                        <p:cTn id="7" dur="5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15</a:t>
            </a:fld>
            <a:endParaRPr/>
          </a:p>
        </p:txBody>
      </p:sp>
      <p:sp>
        <p:nvSpPr>
          <p:cNvPr id="408" name="Google Shape;408;p41"/>
          <p:cNvSpPr txBox="1">
            <a:spLocks noGrp="1"/>
          </p:cNvSpPr>
          <p:nvPr>
            <p:ph type="title"/>
          </p:nvPr>
        </p:nvSpPr>
        <p:spPr>
          <a:xfrm>
            <a:off x="1502182" y="475989"/>
            <a:ext cx="7550400" cy="989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600"/>
              <a:buNone/>
            </a:pPr>
            <a:r>
              <a:rPr lang="en-GB"/>
              <a:t>Sobre la modelación de la incertidumbre climática que enfrenta el sistema </a:t>
            </a:r>
            <a:endParaRPr/>
          </a:p>
        </p:txBody>
      </p:sp>
      <p:sp>
        <p:nvSpPr>
          <p:cNvPr id="409" name="Google Shape;409;p41"/>
          <p:cNvSpPr txBox="1"/>
          <p:nvPr/>
        </p:nvSpPr>
        <p:spPr>
          <a:xfrm>
            <a:off x="91418" y="-25052"/>
            <a:ext cx="8344800" cy="50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600"/>
              <a:buFont typeface="Raleway"/>
              <a:buNone/>
            </a:pPr>
            <a:r>
              <a:rPr lang="en-GB" sz="2400" b="1" i="0" u="none" strike="noStrike" cap="none">
                <a:solidFill>
                  <a:srgbClr val="7F7F7F"/>
                </a:solidFill>
                <a:latin typeface="Raleway"/>
                <a:ea typeface="Raleway"/>
                <a:cs typeface="Raleway"/>
                <a:sym typeface="Raleway"/>
              </a:rPr>
              <a:t>Mejoras planteadas en Pronos II</a:t>
            </a:r>
            <a:endParaRPr sz="5400" b="1" i="0" u="none" strike="noStrike" cap="none">
              <a:solidFill>
                <a:srgbClr val="7F7F7F"/>
              </a:solidFill>
              <a:latin typeface="Raleway"/>
              <a:ea typeface="Raleway"/>
              <a:cs typeface="Raleway"/>
              <a:sym typeface="Raleway"/>
            </a:endParaRPr>
          </a:p>
        </p:txBody>
      </p:sp>
      <p:pic>
        <p:nvPicPr>
          <p:cNvPr id="410" name="Google Shape;410;p41" descr="C:\Users\Rafael\Desktop\índice.jpg"/>
          <p:cNvPicPr preferRelativeResize="0"/>
          <p:nvPr/>
        </p:nvPicPr>
        <p:blipFill rotWithShape="1">
          <a:blip r:embed="rId3">
            <a:alphaModFix/>
          </a:blip>
          <a:srcRect/>
          <a:stretch/>
        </p:blipFill>
        <p:spPr>
          <a:xfrm>
            <a:off x="766027" y="2910933"/>
            <a:ext cx="461631" cy="486411"/>
          </a:xfrm>
          <a:prstGeom prst="rect">
            <a:avLst/>
          </a:prstGeom>
          <a:noFill/>
          <a:ln>
            <a:noFill/>
          </a:ln>
        </p:spPr>
      </p:pic>
      <p:pic>
        <p:nvPicPr>
          <p:cNvPr id="411" name="Google Shape;411;p41" descr="C:\Users\Rafael\Desktop\índice.jpg"/>
          <p:cNvPicPr preferRelativeResize="0"/>
          <p:nvPr/>
        </p:nvPicPr>
        <p:blipFill rotWithShape="1">
          <a:blip r:embed="rId4">
            <a:alphaModFix/>
          </a:blip>
          <a:srcRect/>
          <a:stretch/>
        </p:blipFill>
        <p:spPr>
          <a:xfrm>
            <a:off x="747184" y="4333872"/>
            <a:ext cx="461631" cy="528968"/>
          </a:xfrm>
          <a:prstGeom prst="rect">
            <a:avLst/>
          </a:prstGeom>
          <a:noFill/>
          <a:ln>
            <a:noFill/>
          </a:ln>
        </p:spPr>
      </p:pic>
      <p:pic>
        <p:nvPicPr>
          <p:cNvPr id="412" name="Google Shape;412;p41" descr="C:\Users\Rafael\Desktop\índice.jpg"/>
          <p:cNvPicPr preferRelativeResize="0"/>
          <p:nvPr/>
        </p:nvPicPr>
        <p:blipFill rotWithShape="1">
          <a:blip r:embed="rId5">
            <a:alphaModFix/>
          </a:blip>
          <a:srcRect/>
          <a:stretch/>
        </p:blipFill>
        <p:spPr>
          <a:xfrm>
            <a:off x="766027" y="2098266"/>
            <a:ext cx="467841" cy="548640"/>
          </a:xfrm>
          <a:prstGeom prst="rect">
            <a:avLst/>
          </a:prstGeom>
          <a:noFill/>
          <a:ln>
            <a:noFill/>
          </a:ln>
        </p:spPr>
      </p:pic>
      <p:pic>
        <p:nvPicPr>
          <p:cNvPr id="413" name="Google Shape;413;p41" descr="C:\Users\Rafael\Desktop\índice.jpg"/>
          <p:cNvPicPr preferRelativeResize="0"/>
          <p:nvPr/>
        </p:nvPicPr>
        <p:blipFill rotWithShape="1">
          <a:blip r:embed="rId6">
            <a:alphaModFix/>
          </a:blip>
          <a:srcRect/>
          <a:stretch/>
        </p:blipFill>
        <p:spPr>
          <a:xfrm>
            <a:off x="747184" y="3587456"/>
            <a:ext cx="461631" cy="581356"/>
          </a:xfrm>
          <a:prstGeom prst="rect">
            <a:avLst/>
          </a:prstGeom>
          <a:noFill/>
          <a:ln>
            <a:noFill/>
          </a:ln>
        </p:spPr>
      </p:pic>
      <p:graphicFrame>
        <p:nvGraphicFramePr>
          <p:cNvPr id="414" name="Google Shape;414;p41"/>
          <p:cNvGraphicFramePr/>
          <p:nvPr/>
        </p:nvGraphicFramePr>
        <p:xfrm>
          <a:off x="1766171" y="1496961"/>
          <a:ext cx="6732525" cy="432050"/>
        </p:xfrm>
        <a:graphic>
          <a:graphicData uri="http://schemas.openxmlformats.org/drawingml/2006/table">
            <a:tbl>
              <a:tblPr firstRow="1" bandRow="1">
                <a:noFill/>
                <a:tableStyleId>{F84992F0-A5F4-4C3C-82C2-06E9DF870428}</a:tableStyleId>
              </a:tblPr>
              <a:tblGrid>
                <a:gridCol w="1665950">
                  <a:extLst>
                    <a:ext uri="{9D8B030D-6E8A-4147-A177-3AD203B41FA5}">
                      <a16:colId xmlns:a16="http://schemas.microsoft.com/office/drawing/2014/main" val="20000"/>
                    </a:ext>
                  </a:extLst>
                </a:gridCol>
                <a:gridCol w="1585950">
                  <a:extLst>
                    <a:ext uri="{9D8B030D-6E8A-4147-A177-3AD203B41FA5}">
                      <a16:colId xmlns:a16="http://schemas.microsoft.com/office/drawing/2014/main" val="20001"/>
                    </a:ext>
                  </a:extLst>
                </a:gridCol>
                <a:gridCol w="1654500">
                  <a:extLst>
                    <a:ext uri="{9D8B030D-6E8A-4147-A177-3AD203B41FA5}">
                      <a16:colId xmlns:a16="http://schemas.microsoft.com/office/drawing/2014/main" val="20002"/>
                    </a:ext>
                  </a:extLst>
                </a:gridCol>
                <a:gridCol w="1826125">
                  <a:extLst>
                    <a:ext uri="{9D8B030D-6E8A-4147-A177-3AD203B41FA5}">
                      <a16:colId xmlns:a16="http://schemas.microsoft.com/office/drawing/2014/main" val="20003"/>
                    </a:ext>
                  </a:extLst>
                </a:gridCol>
              </a:tblGrid>
              <a:tr h="432050">
                <a:tc>
                  <a:txBody>
                    <a:bodyPr/>
                    <a:lstStyle/>
                    <a:p>
                      <a:pPr marL="0" marR="0" lvl="0" indent="0" algn="ctr" rtl="0">
                        <a:lnSpc>
                          <a:spcPct val="100000"/>
                        </a:lnSpc>
                        <a:spcBef>
                          <a:spcPts val="0"/>
                        </a:spcBef>
                        <a:spcAft>
                          <a:spcPts val="0"/>
                        </a:spcAft>
                        <a:buNone/>
                      </a:pPr>
                      <a:r>
                        <a:rPr lang="en-GB" sz="1800" b="1" u="none" strike="noStrike" cap="none">
                          <a:solidFill>
                            <a:srgbClr val="0E1B3C"/>
                          </a:solidFill>
                        </a:rPr>
                        <a:t>Horas</a:t>
                      </a:r>
                      <a:endParaRPr sz="1800" b="1" u="none" strike="noStrike" cap="none">
                        <a:solidFill>
                          <a:srgbClr val="0E1B3C"/>
                        </a:solidFill>
                      </a:endParaRPr>
                    </a:p>
                  </a:txBody>
                  <a:tcPr marL="91450" marR="91450" marT="45725" marB="45725" anchor="ctr">
                    <a:solidFill>
                      <a:schemeClr val="accent1">
                        <a:alpha val="24710"/>
                      </a:schemeClr>
                    </a:solidFill>
                  </a:tcPr>
                </a:tc>
                <a:tc>
                  <a:txBody>
                    <a:bodyPr/>
                    <a:lstStyle/>
                    <a:p>
                      <a:pPr marL="0" marR="0" lvl="0" indent="0" algn="ctr" rtl="0">
                        <a:lnSpc>
                          <a:spcPct val="100000"/>
                        </a:lnSpc>
                        <a:spcBef>
                          <a:spcPts val="0"/>
                        </a:spcBef>
                        <a:spcAft>
                          <a:spcPts val="0"/>
                        </a:spcAft>
                        <a:buNone/>
                      </a:pPr>
                      <a:r>
                        <a:rPr lang="en-GB" sz="1800" b="1" u="none" strike="noStrike" cap="none">
                          <a:solidFill>
                            <a:srgbClr val="0E1B3C"/>
                          </a:solidFill>
                        </a:rPr>
                        <a:t>Días</a:t>
                      </a:r>
                      <a:endParaRPr/>
                    </a:p>
                  </a:txBody>
                  <a:tcPr marL="91450" marR="91450" marT="45725" marB="45725" anchor="ctr">
                    <a:solidFill>
                      <a:schemeClr val="accent1">
                        <a:alpha val="24710"/>
                      </a:schemeClr>
                    </a:solidFill>
                  </a:tcPr>
                </a:tc>
                <a:tc>
                  <a:txBody>
                    <a:bodyPr/>
                    <a:lstStyle/>
                    <a:p>
                      <a:pPr marL="0" marR="0" lvl="0" indent="0" algn="ctr" rtl="0">
                        <a:lnSpc>
                          <a:spcPct val="100000"/>
                        </a:lnSpc>
                        <a:spcBef>
                          <a:spcPts val="0"/>
                        </a:spcBef>
                        <a:spcAft>
                          <a:spcPts val="0"/>
                        </a:spcAft>
                        <a:buNone/>
                      </a:pPr>
                      <a:r>
                        <a:rPr lang="en-GB" sz="1800" b="1" u="none" strike="noStrike" cap="none">
                          <a:solidFill>
                            <a:srgbClr val="0E1B3C"/>
                          </a:solidFill>
                        </a:rPr>
                        <a:t>Meses</a:t>
                      </a:r>
                      <a:endParaRPr/>
                    </a:p>
                  </a:txBody>
                  <a:tcPr marL="91450" marR="91450" marT="45725" marB="45725" anchor="ctr">
                    <a:solidFill>
                      <a:schemeClr val="accent1">
                        <a:alpha val="24710"/>
                      </a:schemeClr>
                    </a:solidFill>
                  </a:tcPr>
                </a:tc>
                <a:tc>
                  <a:txBody>
                    <a:bodyPr/>
                    <a:lstStyle/>
                    <a:p>
                      <a:pPr marL="0" marR="0" lvl="0" indent="0" algn="ctr" rtl="0">
                        <a:lnSpc>
                          <a:spcPct val="100000"/>
                        </a:lnSpc>
                        <a:spcBef>
                          <a:spcPts val="0"/>
                        </a:spcBef>
                        <a:spcAft>
                          <a:spcPts val="0"/>
                        </a:spcAft>
                        <a:buNone/>
                      </a:pPr>
                      <a:r>
                        <a:rPr lang="en-GB" sz="1800" b="1" u="none" strike="noStrike" cap="none">
                          <a:solidFill>
                            <a:srgbClr val="0E1B3C"/>
                          </a:solidFill>
                        </a:rPr>
                        <a:t>Años</a:t>
                      </a:r>
                      <a:endParaRPr/>
                    </a:p>
                  </a:txBody>
                  <a:tcPr marL="91450" marR="91450" marT="45725" marB="45725" anchor="ctr">
                    <a:solidFill>
                      <a:schemeClr val="accent1">
                        <a:alpha val="24710"/>
                      </a:schemeClr>
                    </a:solidFill>
                  </a:tcPr>
                </a:tc>
                <a:extLst>
                  <a:ext uri="{0D108BD9-81ED-4DB2-BD59-A6C34878D82A}">
                    <a16:rowId xmlns:a16="http://schemas.microsoft.com/office/drawing/2014/main" val="10000"/>
                  </a:ext>
                </a:extLst>
              </a:tr>
            </a:tbl>
          </a:graphicData>
        </a:graphic>
      </p:graphicFrame>
      <p:sp>
        <p:nvSpPr>
          <p:cNvPr id="415" name="Google Shape;415;p41"/>
          <p:cNvSpPr/>
          <p:nvPr/>
        </p:nvSpPr>
        <p:spPr>
          <a:xfrm>
            <a:off x="5072350" y="2057086"/>
            <a:ext cx="1616100" cy="642600"/>
          </a:xfrm>
          <a:prstGeom prst="roundRect">
            <a:avLst>
              <a:gd name="adj" fmla="val 16667"/>
            </a:avLst>
          </a:prstGeom>
          <a:solidFill>
            <a:srgbClr val="E0ECF3"/>
          </a:solidFill>
          <a:ln w="25400" cap="flat" cmpd="sng">
            <a:solidFill>
              <a:srgbClr val="252525"/>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GB" sz="1600" b="1" i="0" u="none" strike="noStrike" cap="none">
                <a:solidFill>
                  <a:srgbClr val="0E1B3C"/>
                </a:solidFill>
                <a:latin typeface="Arial"/>
                <a:ea typeface="Arial"/>
                <a:cs typeface="Arial"/>
                <a:sym typeface="Arial"/>
              </a:rPr>
              <a:t>Estacionalidad</a:t>
            </a:r>
            <a:endParaRPr/>
          </a:p>
        </p:txBody>
      </p:sp>
      <p:sp>
        <p:nvSpPr>
          <p:cNvPr id="416" name="Google Shape;416;p41"/>
          <p:cNvSpPr/>
          <p:nvPr/>
        </p:nvSpPr>
        <p:spPr>
          <a:xfrm>
            <a:off x="6820052" y="2051215"/>
            <a:ext cx="1616100" cy="642600"/>
          </a:xfrm>
          <a:prstGeom prst="roundRect">
            <a:avLst>
              <a:gd name="adj" fmla="val 16667"/>
            </a:avLst>
          </a:prstGeom>
          <a:solidFill>
            <a:srgbClr val="E0ECF3"/>
          </a:solidFill>
          <a:ln w="25400" cap="flat" cmpd="sng">
            <a:solidFill>
              <a:srgbClr val="252525"/>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GB" sz="1600" b="1" i="0" u="none" strike="noStrike" cap="none">
                <a:solidFill>
                  <a:srgbClr val="0E1B3C"/>
                </a:solidFill>
                <a:latin typeface="Arial"/>
                <a:ea typeface="Arial"/>
                <a:cs typeface="Arial"/>
                <a:sym typeface="Arial"/>
              </a:rPr>
              <a:t>Variabilidad interanual</a:t>
            </a:r>
            <a:endParaRPr/>
          </a:p>
        </p:txBody>
      </p:sp>
      <p:sp>
        <p:nvSpPr>
          <p:cNvPr id="417" name="Google Shape;417;p41"/>
          <p:cNvSpPr/>
          <p:nvPr/>
        </p:nvSpPr>
        <p:spPr>
          <a:xfrm>
            <a:off x="5072350" y="2784549"/>
            <a:ext cx="1616100" cy="642600"/>
          </a:xfrm>
          <a:prstGeom prst="roundRect">
            <a:avLst>
              <a:gd name="adj" fmla="val 16667"/>
            </a:avLst>
          </a:prstGeom>
          <a:solidFill>
            <a:srgbClr val="8CECDF"/>
          </a:solidFill>
          <a:ln w="25400" cap="flat" cmpd="sng">
            <a:solidFill>
              <a:srgbClr val="252525"/>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GB" sz="1600" b="1" i="0" u="none" strike="noStrike" cap="none">
                <a:solidFill>
                  <a:srgbClr val="00291F"/>
                </a:solidFill>
                <a:latin typeface="Arial"/>
                <a:ea typeface="Arial"/>
                <a:cs typeface="Arial"/>
                <a:sym typeface="Arial"/>
              </a:rPr>
              <a:t>Estacionalidad</a:t>
            </a:r>
            <a:endParaRPr/>
          </a:p>
        </p:txBody>
      </p:sp>
      <p:sp>
        <p:nvSpPr>
          <p:cNvPr id="418" name="Google Shape;418;p41"/>
          <p:cNvSpPr/>
          <p:nvPr/>
        </p:nvSpPr>
        <p:spPr>
          <a:xfrm>
            <a:off x="5072350" y="3543608"/>
            <a:ext cx="1616100" cy="642600"/>
          </a:xfrm>
          <a:prstGeom prst="roundRect">
            <a:avLst>
              <a:gd name="adj" fmla="val 16667"/>
            </a:avLst>
          </a:prstGeom>
          <a:solidFill>
            <a:srgbClr val="ECF0BC"/>
          </a:solidFill>
          <a:ln w="25400" cap="flat" cmpd="sng">
            <a:solidFill>
              <a:srgbClr val="252525"/>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GB" sz="1600" b="1" i="0" u="none" strike="noStrike" cap="none">
                <a:solidFill>
                  <a:schemeClr val="accent3"/>
                </a:solidFill>
                <a:latin typeface="Arial"/>
                <a:ea typeface="Arial"/>
                <a:cs typeface="Arial"/>
                <a:sym typeface="Arial"/>
              </a:rPr>
              <a:t>Estacionalidad</a:t>
            </a:r>
            <a:endParaRPr/>
          </a:p>
        </p:txBody>
      </p:sp>
      <p:sp>
        <p:nvSpPr>
          <p:cNvPr id="419" name="Google Shape;419;p41"/>
          <p:cNvSpPr/>
          <p:nvPr/>
        </p:nvSpPr>
        <p:spPr>
          <a:xfrm>
            <a:off x="5072350" y="4276985"/>
            <a:ext cx="1616100" cy="642600"/>
          </a:xfrm>
          <a:prstGeom prst="roundRect">
            <a:avLst>
              <a:gd name="adj" fmla="val 16667"/>
            </a:avLst>
          </a:prstGeom>
          <a:solidFill>
            <a:srgbClr val="FEDBC8"/>
          </a:solidFill>
          <a:ln w="25400" cap="flat" cmpd="sng">
            <a:solidFill>
              <a:srgbClr val="252525"/>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GB" sz="1600" b="1" i="0" u="none" strike="noStrike" cap="none">
                <a:solidFill>
                  <a:srgbClr val="C00000"/>
                </a:solidFill>
                <a:latin typeface="Arial"/>
                <a:ea typeface="Arial"/>
                <a:cs typeface="Arial"/>
                <a:sym typeface="Arial"/>
              </a:rPr>
              <a:t>Estacionalidad</a:t>
            </a:r>
            <a:endParaRPr/>
          </a:p>
        </p:txBody>
      </p:sp>
      <p:sp>
        <p:nvSpPr>
          <p:cNvPr id="420" name="Google Shape;420;p41"/>
          <p:cNvSpPr/>
          <p:nvPr/>
        </p:nvSpPr>
        <p:spPr>
          <a:xfrm>
            <a:off x="1878722" y="2784549"/>
            <a:ext cx="1616100" cy="642600"/>
          </a:xfrm>
          <a:prstGeom prst="roundRect">
            <a:avLst>
              <a:gd name="adj" fmla="val 16667"/>
            </a:avLst>
          </a:prstGeom>
          <a:solidFill>
            <a:srgbClr val="8CECDF"/>
          </a:solidFill>
          <a:ln w="25400" cap="flat" cmpd="sng">
            <a:solidFill>
              <a:srgbClr val="252525"/>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GB" sz="1600" b="1" i="0" u="none" strike="noStrike" cap="none">
                <a:solidFill>
                  <a:srgbClr val="00291F"/>
                </a:solidFill>
                <a:latin typeface="Arial"/>
                <a:ea typeface="Arial"/>
                <a:cs typeface="Arial"/>
                <a:sym typeface="Arial"/>
              </a:rPr>
              <a:t>Ciclo diurno</a:t>
            </a:r>
            <a:endParaRPr/>
          </a:p>
        </p:txBody>
      </p:sp>
      <p:sp>
        <p:nvSpPr>
          <p:cNvPr id="421" name="Google Shape;421;p41"/>
          <p:cNvSpPr/>
          <p:nvPr/>
        </p:nvSpPr>
        <p:spPr>
          <a:xfrm>
            <a:off x="1878722" y="3543608"/>
            <a:ext cx="1616100" cy="642600"/>
          </a:xfrm>
          <a:prstGeom prst="roundRect">
            <a:avLst>
              <a:gd name="adj" fmla="val 16667"/>
            </a:avLst>
          </a:prstGeom>
          <a:solidFill>
            <a:srgbClr val="ECF0BC"/>
          </a:solidFill>
          <a:ln w="25400" cap="flat" cmpd="sng">
            <a:solidFill>
              <a:srgbClr val="252525"/>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GB" sz="1600" b="1" i="0" u="none" strike="noStrike" cap="none">
                <a:solidFill>
                  <a:schemeClr val="accent3"/>
                </a:solidFill>
                <a:latin typeface="Arial"/>
                <a:ea typeface="Arial"/>
                <a:cs typeface="Arial"/>
                <a:sym typeface="Arial"/>
              </a:rPr>
              <a:t>Ciclo diurno</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BEB4D1E0-3789-3379-2E7A-DA7D6984028C}"/>
            </a:ext>
          </a:extLst>
        </p:cNvPr>
        <p:cNvGrpSpPr/>
        <p:nvPr/>
      </p:nvGrpSpPr>
      <p:grpSpPr>
        <a:xfrm>
          <a:off x="0" y="0"/>
          <a:ext cx="0" cy="0"/>
          <a:chOff x="0" y="0"/>
          <a:chExt cx="0" cy="0"/>
        </a:xfrm>
      </p:grpSpPr>
      <p:sp>
        <p:nvSpPr>
          <p:cNvPr id="322" name="Google Shape;322;p32">
            <a:extLst>
              <a:ext uri="{FF2B5EF4-FFF2-40B4-BE49-F238E27FC236}">
                <a16:creationId xmlns:a16="http://schemas.microsoft.com/office/drawing/2014/main" id="{D37C2923-321B-B546-3461-5BB9F7E08391}"/>
              </a:ext>
            </a:extLst>
          </p:cNvPr>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UY" noProof="0" smtClean="0"/>
              <a:t>16</a:t>
            </a:fld>
            <a:endParaRPr lang="es-UY" noProof="0" dirty="0"/>
          </a:p>
        </p:txBody>
      </p:sp>
      <p:sp>
        <p:nvSpPr>
          <p:cNvPr id="4" name="Title 3">
            <a:extLst>
              <a:ext uri="{FF2B5EF4-FFF2-40B4-BE49-F238E27FC236}">
                <a16:creationId xmlns:a16="http://schemas.microsoft.com/office/drawing/2014/main" id="{F0DA5C16-3662-1571-C101-1DA4F06934AD}"/>
              </a:ext>
            </a:extLst>
          </p:cNvPr>
          <p:cNvSpPr>
            <a:spLocks noGrp="1"/>
          </p:cNvSpPr>
          <p:nvPr>
            <p:ph type="title"/>
          </p:nvPr>
        </p:nvSpPr>
        <p:spPr>
          <a:xfrm>
            <a:off x="1502182" y="475989"/>
            <a:ext cx="7550400" cy="989557"/>
          </a:xfrm>
        </p:spPr>
        <p:txBody>
          <a:bodyPr/>
          <a:lstStyle/>
          <a:p>
            <a:pPr algn="r"/>
            <a:r>
              <a:rPr lang="es-UY" noProof="0" dirty="0"/>
              <a:t>Sobre la modelación de la incertidumbre climática que enfrenta el sistema </a:t>
            </a:r>
          </a:p>
        </p:txBody>
      </p:sp>
      <p:sp>
        <p:nvSpPr>
          <p:cNvPr id="6" name="Google Shape;313;p31">
            <a:extLst>
              <a:ext uri="{FF2B5EF4-FFF2-40B4-BE49-F238E27FC236}">
                <a16:creationId xmlns:a16="http://schemas.microsoft.com/office/drawing/2014/main" id="{6B293622-BF0E-E8E9-B137-40FC6E23B22D}"/>
              </a:ext>
            </a:extLst>
          </p:cNvPr>
          <p:cNvSpPr txBox="1">
            <a:spLocks/>
          </p:cNvSpPr>
          <p:nvPr/>
        </p:nvSpPr>
        <p:spPr>
          <a:xfrm>
            <a:off x="91418" y="-25052"/>
            <a:ext cx="8344676" cy="5010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s-UY" sz="2400" noProof="0" dirty="0">
                <a:solidFill>
                  <a:schemeClr val="bg1">
                    <a:lumMod val="50000"/>
                  </a:schemeClr>
                </a:solidFill>
              </a:rPr>
              <a:t>Mejoras planteadas en Pronos II</a:t>
            </a:r>
            <a:endParaRPr lang="es-UY" sz="5400" noProof="0" dirty="0">
              <a:solidFill>
                <a:schemeClr val="bg1">
                  <a:lumMod val="50000"/>
                </a:schemeClr>
              </a:solidFill>
            </a:endParaRPr>
          </a:p>
        </p:txBody>
      </p:sp>
      <p:pic>
        <p:nvPicPr>
          <p:cNvPr id="7" name="Picture 5" descr="C:\Users\Rafael\Desktop\índice.jpg">
            <a:extLst>
              <a:ext uri="{FF2B5EF4-FFF2-40B4-BE49-F238E27FC236}">
                <a16:creationId xmlns:a16="http://schemas.microsoft.com/office/drawing/2014/main" id="{B2E45CBC-E524-E168-743C-393874300901}"/>
              </a:ext>
            </a:extLst>
          </p:cNvPr>
          <p:cNvPicPr>
            <a:picLocks noChangeAspect="1" noChangeArrowheads="1"/>
          </p:cNvPicPr>
          <p:nvPr/>
        </p:nvPicPr>
        <p:blipFill>
          <a:blip r:embed="rId3" cstate="print"/>
          <a:srcRect/>
          <a:stretch>
            <a:fillRect/>
          </a:stretch>
        </p:blipFill>
        <p:spPr bwMode="auto">
          <a:xfrm>
            <a:off x="766027" y="2910933"/>
            <a:ext cx="461631" cy="486411"/>
          </a:xfrm>
          <a:prstGeom prst="rect">
            <a:avLst/>
          </a:prstGeom>
          <a:noFill/>
          <a:ln w="9525">
            <a:noFill/>
            <a:miter lim="800000"/>
            <a:headEnd/>
            <a:tailEnd/>
          </a:ln>
        </p:spPr>
      </p:pic>
      <p:pic>
        <p:nvPicPr>
          <p:cNvPr id="8" name="Picture 6" descr="C:\Users\Rafael\Desktop\índice.jpg">
            <a:extLst>
              <a:ext uri="{FF2B5EF4-FFF2-40B4-BE49-F238E27FC236}">
                <a16:creationId xmlns:a16="http://schemas.microsoft.com/office/drawing/2014/main" id="{D483941E-E976-E145-6F01-91E6968B1FEC}"/>
              </a:ext>
            </a:extLst>
          </p:cNvPr>
          <p:cNvPicPr>
            <a:picLocks noChangeAspect="1" noChangeArrowheads="1"/>
          </p:cNvPicPr>
          <p:nvPr/>
        </p:nvPicPr>
        <p:blipFill>
          <a:blip r:embed="rId4" cstate="print"/>
          <a:srcRect/>
          <a:stretch>
            <a:fillRect/>
          </a:stretch>
        </p:blipFill>
        <p:spPr bwMode="auto">
          <a:xfrm>
            <a:off x="747184" y="4333872"/>
            <a:ext cx="461631" cy="528968"/>
          </a:xfrm>
          <a:prstGeom prst="rect">
            <a:avLst/>
          </a:prstGeom>
          <a:noFill/>
          <a:ln w="9525">
            <a:noFill/>
            <a:miter lim="800000"/>
            <a:headEnd/>
            <a:tailEnd/>
          </a:ln>
        </p:spPr>
      </p:pic>
      <p:pic>
        <p:nvPicPr>
          <p:cNvPr id="9" name="Picture 2" descr="C:\Users\Rafael\Desktop\índice.jpg">
            <a:extLst>
              <a:ext uri="{FF2B5EF4-FFF2-40B4-BE49-F238E27FC236}">
                <a16:creationId xmlns:a16="http://schemas.microsoft.com/office/drawing/2014/main" id="{DAD435F4-3A8C-361F-AB80-A8425559D666}"/>
              </a:ext>
            </a:extLst>
          </p:cNvPr>
          <p:cNvPicPr>
            <a:picLocks noChangeAspect="1" noChangeArrowheads="1"/>
          </p:cNvPicPr>
          <p:nvPr/>
        </p:nvPicPr>
        <p:blipFill>
          <a:blip r:embed="rId5" cstate="print"/>
          <a:srcRect/>
          <a:stretch>
            <a:fillRect/>
          </a:stretch>
        </p:blipFill>
        <p:spPr bwMode="auto">
          <a:xfrm>
            <a:off x="766027" y="2098266"/>
            <a:ext cx="467841" cy="548640"/>
          </a:xfrm>
          <a:prstGeom prst="rect">
            <a:avLst/>
          </a:prstGeom>
          <a:noFill/>
        </p:spPr>
      </p:pic>
      <p:pic>
        <p:nvPicPr>
          <p:cNvPr id="10" name="Picture 3" descr="C:\Users\Rafael\Desktop\índice.jpg">
            <a:extLst>
              <a:ext uri="{FF2B5EF4-FFF2-40B4-BE49-F238E27FC236}">
                <a16:creationId xmlns:a16="http://schemas.microsoft.com/office/drawing/2014/main" id="{4F96A6A9-089B-C596-EEDE-9F9C471BAB7C}"/>
              </a:ext>
            </a:extLst>
          </p:cNvPr>
          <p:cNvPicPr>
            <a:picLocks noChangeAspect="1" noChangeArrowheads="1"/>
          </p:cNvPicPr>
          <p:nvPr/>
        </p:nvPicPr>
        <p:blipFill>
          <a:blip r:embed="rId6" cstate="print"/>
          <a:srcRect/>
          <a:stretch>
            <a:fillRect/>
          </a:stretch>
        </p:blipFill>
        <p:spPr bwMode="auto">
          <a:xfrm>
            <a:off x="747184" y="3587456"/>
            <a:ext cx="461631" cy="581356"/>
          </a:xfrm>
          <a:prstGeom prst="rect">
            <a:avLst/>
          </a:prstGeom>
          <a:noFill/>
        </p:spPr>
      </p:pic>
      <p:graphicFrame>
        <p:nvGraphicFramePr>
          <p:cNvPr id="11" name="1 Tabla">
            <a:extLst>
              <a:ext uri="{FF2B5EF4-FFF2-40B4-BE49-F238E27FC236}">
                <a16:creationId xmlns:a16="http://schemas.microsoft.com/office/drawing/2014/main" id="{5B45DF97-2CC3-9FEC-8FAD-C5EA519FF1FE}"/>
              </a:ext>
            </a:extLst>
          </p:cNvPr>
          <p:cNvGraphicFramePr>
            <a:graphicFrameLocks noGrp="1"/>
          </p:cNvGraphicFramePr>
          <p:nvPr/>
        </p:nvGraphicFramePr>
        <p:xfrm>
          <a:off x="1766171" y="1496961"/>
          <a:ext cx="6732554" cy="432048"/>
        </p:xfrm>
        <a:graphic>
          <a:graphicData uri="http://schemas.openxmlformats.org/drawingml/2006/table">
            <a:tbl>
              <a:tblPr firstRow="1" bandRow="1">
                <a:tableStyleId>{5C22544A-7EE6-4342-B048-85BDC9FD1C3A}</a:tableStyleId>
              </a:tblPr>
              <a:tblGrid>
                <a:gridCol w="1665961">
                  <a:extLst>
                    <a:ext uri="{9D8B030D-6E8A-4147-A177-3AD203B41FA5}">
                      <a16:colId xmlns:a16="http://schemas.microsoft.com/office/drawing/2014/main" val="20000"/>
                    </a:ext>
                  </a:extLst>
                </a:gridCol>
                <a:gridCol w="1585961">
                  <a:extLst>
                    <a:ext uri="{9D8B030D-6E8A-4147-A177-3AD203B41FA5}">
                      <a16:colId xmlns:a16="http://schemas.microsoft.com/office/drawing/2014/main" val="20002"/>
                    </a:ext>
                  </a:extLst>
                </a:gridCol>
                <a:gridCol w="1654504">
                  <a:extLst>
                    <a:ext uri="{9D8B030D-6E8A-4147-A177-3AD203B41FA5}">
                      <a16:colId xmlns:a16="http://schemas.microsoft.com/office/drawing/2014/main" val="20003"/>
                    </a:ext>
                  </a:extLst>
                </a:gridCol>
                <a:gridCol w="1826128">
                  <a:extLst>
                    <a:ext uri="{9D8B030D-6E8A-4147-A177-3AD203B41FA5}">
                      <a16:colId xmlns:a16="http://schemas.microsoft.com/office/drawing/2014/main" val="20004"/>
                    </a:ext>
                  </a:extLst>
                </a:gridCol>
              </a:tblGrid>
              <a:tr h="432048">
                <a:tc>
                  <a:txBody>
                    <a:bodyPr/>
                    <a:lstStyle/>
                    <a:p>
                      <a:pPr algn="ctr"/>
                      <a:r>
                        <a:rPr lang="es-UY" sz="1800" b="1" noProof="0" dirty="0">
                          <a:solidFill>
                            <a:schemeClr val="accent5">
                              <a:lumMod val="50000"/>
                            </a:schemeClr>
                          </a:solidFill>
                        </a:rPr>
                        <a:t>Horas</a:t>
                      </a:r>
                      <a:endParaRPr lang="es-UY" sz="1800" b="1" baseline="0" noProof="0" dirty="0">
                        <a:solidFill>
                          <a:schemeClr val="accent5">
                            <a:lumMod val="50000"/>
                          </a:schemeClr>
                        </a:solidFill>
                      </a:endParaRPr>
                    </a:p>
                  </a:txBody>
                  <a:tcPr anchor="ctr">
                    <a:solidFill>
                      <a:schemeClr val="accent1">
                        <a:alpha val="25000"/>
                      </a:schemeClr>
                    </a:solidFill>
                  </a:tcPr>
                </a:tc>
                <a:tc>
                  <a:txBody>
                    <a:bodyPr/>
                    <a:lstStyle/>
                    <a:p>
                      <a:pPr algn="ctr"/>
                      <a:r>
                        <a:rPr lang="es-UY" sz="1800" b="1" baseline="0" noProof="0" dirty="0">
                          <a:solidFill>
                            <a:schemeClr val="accent5">
                              <a:lumMod val="50000"/>
                            </a:schemeClr>
                          </a:solidFill>
                        </a:rPr>
                        <a:t>Días</a:t>
                      </a:r>
                    </a:p>
                  </a:txBody>
                  <a:tcPr anchor="ctr">
                    <a:solidFill>
                      <a:schemeClr val="accent1">
                        <a:alpha val="25000"/>
                      </a:schemeClr>
                    </a:solidFill>
                  </a:tcPr>
                </a:tc>
                <a:tc>
                  <a:txBody>
                    <a:bodyPr/>
                    <a:lstStyle/>
                    <a:p>
                      <a:pPr algn="ctr"/>
                      <a:r>
                        <a:rPr lang="es-UY" sz="1800" b="1" baseline="0" noProof="0" dirty="0">
                          <a:solidFill>
                            <a:schemeClr val="accent5">
                              <a:lumMod val="50000"/>
                            </a:schemeClr>
                          </a:solidFill>
                        </a:rPr>
                        <a:t>Meses</a:t>
                      </a:r>
                    </a:p>
                  </a:txBody>
                  <a:tcPr anchor="ctr">
                    <a:solidFill>
                      <a:schemeClr val="accent1">
                        <a:alpha val="25000"/>
                      </a:schemeClr>
                    </a:solidFill>
                  </a:tcPr>
                </a:tc>
                <a:tc>
                  <a:txBody>
                    <a:bodyPr/>
                    <a:lstStyle/>
                    <a:p>
                      <a:pPr algn="ctr"/>
                      <a:r>
                        <a:rPr lang="es-UY" sz="1800" b="1" noProof="0" dirty="0">
                          <a:solidFill>
                            <a:schemeClr val="accent5">
                              <a:lumMod val="50000"/>
                            </a:schemeClr>
                          </a:solidFill>
                        </a:rPr>
                        <a:t>Años</a:t>
                      </a:r>
                    </a:p>
                  </a:txBody>
                  <a:tcPr anchor="ctr">
                    <a:solidFill>
                      <a:schemeClr val="accent1">
                        <a:alpha val="25000"/>
                      </a:schemeClr>
                    </a:solidFill>
                  </a:tcPr>
                </a:tc>
                <a:extLst>
                  <a:ext uri="{0D108BD9-81ED-4DB2-BD59-A6C34878D82A}">
                    <a16:rowId xmlns:a16="http://schemas.microsoft.com/office/drawing/2014/main" val="10000"/>
                  </a:ext>
                </a:extLst>
              </a:tr>
            </a:tbl>
          </a:graphicData>
        </a:graphic>
      </p:graphicFrame>
      <p:sp>
        <p:nvSpPr>
          <p:cNvPr id="12" name="Rectangle: Rounded Corners 11">
            <a:extLst>
              <a:ext uri="{FF2B5EF4-FFF2-40B4-BE49-F238E27FC236}">
                <a16:creationId xmlns:a16="http://schemas.microsoft.com/office/drawing/2014/main" id="{8891C3DF-A9A3-559C-D928-F8ED8D27B55C}"/>
              </a:ext>
            </a:extLst>
          </p:cNvPr>
          <p:cNvSpPr/>
          <p:nvPr/>
        </p:nvSpPr>
        <p:spPr>
          <a:xfrm>
            <a:off x="5072350" y="2057086"/>
            <a:ext cx="1616042" cy="64274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5">
                    <a:lumMod val="50000"/>
                  </a:schemeClr>
                </a:solidFill>
              </a:rPr>
              <a:t>Estacionalidad</a:t>
            </a:r>
          </a:p>
        </p:txBody>
      </p:sp>
      <p:sp>
        <p:nvSpPr>
          <p:cNvPr id="13" name="Rectangle: Rounded Corners 12">
            <a:extLst>
              <a:ext uri="{FF2B5EF4-FFF2-40B4-BE49-F238E27FC236}">
                <a16:creationId xmlns:a16="http://schemas.microsoft.com/office/drawing/2014/main" id="{FAA361F2-5E7A-1E51-693F-4080BC53B024}"/>
              </a:ext>
            </a:extLst>
          </p:cNvPr>
          <p:cNvSpPr/>
          <p:nvPr/>
        </p:nvSpPr>
        <p:spPr>
          <a:xfrm>
            <a:off x="6820052" y="2051215"/>
            <a:ext cx="1616042" cy="64274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5">
                    <a:lumMod val="50000"/>
                  </a:schemeClr>
                </a:solidFill>
              </a:rPr>
              <a:t>Variabilidad interanual</a:t>
            </a:r>
          </a:p>
        </p:txBody>
      </p:sp>
      <p:sp>
        <p:nvSpPr>
          <p:cNvPr id="14" name="Rectangle: Rounded Corners 13">
            <a:extLst>
              <a:ext uri="{FF2B5EF4-FFF2-40B4-BE49-F238E27FC236}">
                <a16:creationId xmlns:a16="http://schemas.microsoft.com/office/drawing/2014/main" id="{86E810AD-BB05-C07D-3D31-2B216A08C2F5}"/>
              </a:ext>
            </a:extLst>
          </p:cNvPr>
          <p:cNvSpPr/>
          <p:nvPr/>
        </p:nvSpPr>
        <p:spPr>
          <a:xfrm>
            <a:off x="5072350" y="2784549"/>
            <a:ext cx="1616042" cy="642742"/>
          </a:xfrm>
          <a:prstGeom prst="roundRect">
            <a:avLst/>
          </a:prstGeom>
          <a:solidFill>
            <a:schemeClr val="tx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4">
                    <a:lumMod val="10000"/>
                  </a:schemeClr>
                </a:solidFill>
              </a:rPr>
              <a:t>Estacionalidad</a:t>
            </a:r>
          </a:p>
        </p:txBody>
      </p:sp>
      <p:sp>
        <p:nvSpPr>
          <p:cNvPr id="15" name="Rectangle: Rounded Corners 14">
            <a:extLst>
              <a:ext uri="{FF2B5EF4-FFF2-40B4-BE49-F238E27FC236}">
                <a16:creationId xmlns:a16="http://schemas.microsoft.com/office/drawing/2014/main" id="{03A7FA5C-3F10-DC2C-9DA2-9B5C891BE60A}"/>
              </a:ext>
            </a:extLst>
          </p:cNvPr>
          <p:cNvSpPr/>
          <p:nvPr/>
        </p:nvSpPr>
        <p:spPr>
          <a:xfrm>
            <a:off x="5072350" y="3543608"/>
            <a:ext cx="1616042" cy="642742"/>
          </a:xfrm>
          <a:prstGeom prst="roundRect">
            <a:avLst/>
          </a:prstGeom>
          <a:solidFill>
            <a:srgbClr val="ECF0BC"/>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3"/>
                </a:solidFill>
              </a:rPr>
              <a:t>Estacionalidad</a:t>
            </a:r>
          </a:p>
        </p:txBody>
      </p:sp>
      <p:sp>
        <p:nvSpPr>
          <p:cNvPr id="16" name="Rectangle: Rounded Corners 15">
            <a:extLst>
              <a:ext uri="{FF2B5EF4-FFF2-40B4-BE49-F238E27FC236}">
                <a16:creationId xmlns:a16="http://schemas.microsoft.com/office/drawing/2014/main" id="{85633459-146E-4DD9-923C-F4C2D3A8F7C2}"/>
              </a:ext>
            </a:extLst>
          </p:cNvPr>
          <p:cNvSpPr/>
          <p:nvPr/>
        </p:nvSpPr>
        <p:spPr>
          <a:xfrm>
            <a:off x="5072350" y="4276985"/>
            <a:ext cx="1616042" cy="642742"/>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rgbClr val="C00000"/>
                </a:solidFill>
              </a:rPr>
              <a:t>Estacionalidad</a:t>
            </a:r>
          </a:p>
        </p:txBody>
      </p:sp>
      <p:sp>
        <p:nvSpPr>
          <p:cNvPr id="17" name="Rectangle: Rounded Corners 16">
            <a:extLst>
              <a:ext uri="{FF2B5EF4-FFF2-40B4-BE49-F238E27FC236}">
                <a16:creationId xmlns:a16="http://schemas.microsoft.com/office/drawing/2014/main" id="{F6CB8D34-974F-8BB5-7535-3BE9990C6F5E}"/>
              </a:ext>
            </a:extLst>
          </p:cNvPr>
          <p:cNvSpPr/>
          <p:nvPr/>
        </p:nvSpPr>
        <p:spPr>
          <a:xfrm>
            <a:off x="1878722" y="2784549"/>
            <a:ext cx="1616042" cy="642742"/>
          </a:xfrm>
          <a:prstGeom prst="roundRect">
            <a:avLst/>
          </a:prstGeom>
          <a:solidFill>
            <a:schemeClr val="tx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4">
                    <a:lumMod val="10000"/>
                  </a:schemeClr>
                </a:solidFill>
              </a:rPr>
              <a:t>Ciclo diurno</a:t>
            </a:r>
          </a:p>
        </p:txBody>
      </p:sp>
      <p:sp>
        <p:nvSpPr>
          <p:cNvPr id="18" name="Rectangle: Rounded Corners 17">
            <a:extLst>
              <a:ext uri="{FF2B5EF4-FFF2-40B4-BE49-F238E27FC236}">
                <a16:creationId xmlns:a16="http://schemas.microsoft.com/office/drawing/2014/main" id="{FE56B2C9-C0EF-DE25-C630-37F58545E85B}"/>
              </a:ext>
            </a:extLst>
          </p:cNvPr>
          <p:cNvSpPr/>
          <p:nvPr/>
        </p:nvSpPr>
        <p:spPr>
          <a:xfrm>
            <a:off x="1878722" y="3543608"/>
            <a:ext cx="1616042" cy="642742"/>
          </a:xfrm>
          <a:prstGeom prst="roundRect">
            <a:avLst/>
          </a:prstGeom>
          <a:solidFill>
            <a:srgbClr val="ECF0BC"/>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3"/>
                </a:solidFill>
              </a:rPr>
              <a:t>Ciclo diurno</a:t>
            </a:r>
          </a:p>
        </p:txBody>
      </p:sp>
      <p:sp>
        <p:nvSpPr>
          <p:cNvPr id="2" name="Oval 1">
            <a:extLst>
              <a:ext uri="{FF2B5EF4-FFF2-40B4-BE49-F238E27FC236}">
                <a16:creationId xmlns:a16="http://schemas.microsoft.com/office/drawing/2014/main" id="{D57BC432-C16A-8962-1937-956852870A17}"/>
              </a:ext>
            </a:extLst>
          </p:cNvPr>
          <p:cNvSpPr/>
          <p:nvPr/>
        </p:nvSpPr>
        <p:spPr>
          <a:xfrm>
            <a:off x="7820503" y="3172786"/>
            <a:ext cx="1169581" cy="1112207"/>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50000"/>
                  </a:schemeClr>
                </a:solidFill>
              </a:rPr>
              <a:t>El Niño</a:t>
            </a:r>
          </a:p>
        </p:txBody>
      </p:sp>
      <p:sp>
        <p:nvSpPr>
          <p:cNvPr id="3" name="Arrow: Down 2">
            <a:extLst>
              <a:ext uri="{FF2B5EF4-FFF2-40B4-BE49-F238E27FC236}">
                <a16:creationId xmlns:a16="http://schemas.microsoft.com/office/drawing/2014/main" id="{8CCB9554-78F2-9311-28F5-6331960032D0}"/>
              </a:ext>
            </a:extLst>
          </p:cNvPr>
          <p:cNvSpPr/>
          <p:nvPr/>
        </p:nvSpPr>
        <p:spPr>
          <a:xfrm rot="8344825">
            <a:off x="7947133" y="2729586"/>
            <a:ext cx="276447" cy="3936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235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7F5FE181-E79C-C5A8-BEB8-DB916AA81CF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CD837C2-BE86-377E-24E7-BF1908243C82}"/>
              </a:ext>
            </a:extLst>
          </p:cNvPr>
          <p:cNvPicPr>
            <a:picLocks noChangeAspect="1"/>
          </p:cNvPicPr>
          <p:nvPr/>
        </p:nvPicPr>
        <p:blipFill>
          <a:blip r:embed="rId3"/>
          <a:stretch>
            <a:fillRect/>
          </a:stretch>
        </p:blipFill>
        <p:spPr>
          <a:xfrm>
            <a:off x="1241048" y="1231155"/>
            <a:ext cx="6858000" cy="3233488"/>
          </a:xfrm>
          <a:prstGeom prst="rect">
            <a:avLst/>
          </a:prstGeom>
        </p:spPr>
      </p:pic>
      <p:sp>
        <p:nvSpPr>
          <p:cNvPr id="4" name="Title 3">
            <a:extLst>
              <a:ext uri="{FF2B5EF4-FFF2-40B4-BE49-F238E27FC236}">
                <a16:creationId xmlns:a16="http://schemas.microsoft.com/office/drawing/2014/main" id="{21DE3170-55F8-30ED-99DE-DF10789E6517}"/>
              </a:ext>
            </a:extLst>
          </p:cNvPr>
          <p:cNvSpPr>
            <a:spLocks noGrp="1"/>
          </p:cNvSpPr>
          <p:nvPr>
            <p:ph type="title"/>
          </p:nvPr>
        </p:nvSpPr>
        <p:spPr>
          <a:xfrm>
            <a:off x="1502182" y="475989"/>
            <a:ext cx="7550400" cy="989557"/>
          </a:xfrm>
        </p:spPr>
        <p:txBody>
          <a:bodyPr/>
          <a:lstStyle/>
          <a:p>
            <a:pPr algn="r"/>
            <a:r>
              <a:rPr lang="es-UY" noProof="0" dirty="0"/>
              <a:t>IMPACTO de El Niño</a:t>
            </a:r>
          </a:p>
        </p:txBody>
      </p:sp>
      <p:sp>
        <p:nvSpPr>
          <p:cNvPr id="6" name="Google Shape;313;p31">
            <a:extLst>
              <a:ext uri="{FF2B5EF4-FFF2-40B4-BE49-F238E27FC236}">
                <a16:creationId xmlns:a16="http://schemas.microsoft.com/office/drawing/2014/main" id="{469F7624-C3FE-B708-9E10-7C8B45E87987}"/>
              </a:ext>
            </a:extLst>
          </p:cNvPr>
          <p:cNvSpPr txBox="1">
            <a:spLocks/>
          </p:cNvSpPr>
          <p:nvPr/>
        </p:nvSpPr>
        <p:spPr>
          <a:xfrm>
            <a:off x="91418" y="-25052"/>
            <a:ext cx="8344676" cy="5010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s-UY" sz="2400" noProof="0" dirty="0">
                <a:solidFill>
                  <a:schemeClr val="bg1">
                    <a:lumMod val="50000"/>
                  </a:schemeClr>
                </a:solidFill>
              </a:rPr>
              <a:t>Mejoras planteadas en Pronos II</a:t>
            </a:r>
            <a:endParaRPr lang="es-UY" sz="5400" noProof="0" dirty="0">
              <a:solidFill>
                <a:schemeClr val="bg1">
                  <a:lumMod val="50000"/>
                </a:schemeClr>
              </a:solidFill>
            </a:endParaRPr>
          </a:p>
        </p:txBody>
      </p:sp>
      <p:sp>
        <p:nvSpPr>
          <p:cNvPr id="2" name="Google Shape;322;p32">
            <a:extLst>
              <a:ext uri="{FF2B5EF4-FFF2-40B4-BE49-F238E27FC236}">
                <a16:creationId xmlns:a16="http://schemas.microsoft.com/office/drawing/2014/main" id="{9AEE2346-2192-6180-8715-E3F54BDD1D8E}"/>
              </a:ext>
            </a:extLst>
          </p:cNvPr>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UY" noProof="0" smtClean="0"/>
              <a:t>17</a:t>
            </a:fld>
            <a:endParaRPr lang="es-UY" noProof="0" dirty="0"/>
          </a:p>
        </p:txBody>
      </p:sp>
      <p:pic>
        <p:nvPicPr>
          <p:cNvPr id="13" name="Picture 12">
            <a:extLst>
              <a:ext uri="{FF2B5EF4-FFF2-40B4-BE49-F238E27FC236}">
                <a16:creationId xmlns:a16="http://schemas.microsoft.com/office/drawing/2014/main" id="{21E8FAC3-9F6B-6A1B-C7AE-0814098E0367}"/>
              </a:ext>
            </a:extLst>
          </p:cNvPr>
          <p:cNvPicPr>
            <a:picLocks noChangeAspect="1"/>
          </p:cNvPicPr>
          <p:nvPr/>
        </p:nvPicPr>
        <p:blipFill>
          <a:blip r:embed="rId4"/>
          <a:stretch>
            <a:fillRect/>
          </a:stretch>
        </p:blipFill>
        <p:spPr>
          <a:xfrm>
            <a:off x="2150334" y="4416429"/>
            <a:ext cx="5039428" cy="666843"/>
          </a:xfrm>
          <a:prstGeom prst="rect">
            <a:avLst/>
          </a:prstGeom>
        </p:spPr>
      </p:pic>
    </p:spTree>
    <p:extLst>
      <p:ext uri="{BB962C8B-B14F-4D97-AF65-F5344CB8AC3E}">
        <p14:creationId xmlns:p14="http://schemas.microsoft.com/office/powerpoint/2010/main" val="3856399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C8A4257A-DDB7-9EC9-9370-734CFE1332BE}"/>
            </a:ext>
          </a:extLst>
        </p:cNvPr>
        <p:cNvGrpSpPr/>
        <p:nvPr/>
      </p:nvGrpSpPr>
      <p:grpSpPr>
        <a:xfrm>
          <a:off x="0" y="0"/>
          <a:ext cx="0" cy="0"/>
          <a:chOff x="0" y="0"/>
          <a:chExt cx="0" cy="0"/>
        </a:xfrm>
      </p:grpSpPr>
      <p:sp>
        <p:nvSpPr>
          <p:cNvPr id="6" name="Google Shape;313;p31">
            <a:extLst>
              <a:ext uri="{FF2B5EF4-FFF2-40B4-BE49-F238E27FC236}">
                <a16:creationId xmlns:a16="http://schemas.microsoft.com/office/drawing/2014/main" id="{363F5A29-B9BD-B720-6AFC-B8766B816F9E}"/>
              </a:ext>
            </a:extLst>
          </p:cNvPr>
          <p:cNvSpPr txBox="1">
            <a:spLocks/>
          </p:cNvSpPr>
          <p:nvPr/>
        </p:nvSpPr>
        <p:spPr>
          <a:xfrm>
            <a:off x="91418" y="-25052"/>
            <a:ext cx="8344676" cy="5010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s-UY" sz="2400" noProof="0" dirty="0">
                <a:solidFill>
                  <a:schemeClr val="bg1">
                    <a:lumMod val="50000"/>
                  </a:schemeClr>
                </a:solidFill>
              </a:rPr>
              <a:t>Mejoras planteadas en Pronos II</a:t>
            </a:r>
            <a:endParaRPr lang="es-UY" sz="5400" noProof="0" dirty="0">
              <a:solidFill>
                <a:schemeClr val="bg1">
                  <a:lumMod val="50000"/>
                </a:schemeClr>
              </a:solidFill>
            </a:endParaRPr>
          </a:p>
        </p:txBody>
      </p:sp>
      <p:sp>
        <p:nvSpPr>
          <p:cNvPr id="2" name="Google Shape;322;p32">
            <a:extLst>
              <a:ext uri="{FF2B5EF4-FFF2-40B4-BE49-F238E27FC236}">
                <a16:creationId xmlns:a16="http://schemas.microsoft.com/office/drawing/2014/main" id="{774C9043-FA37-4E64-F237-C851E9AD7F0B}"/>
              </a:ext>
            </a:extLst>
          </p:cNvPr>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UY" noProof="0" smtClean="0"/>
              <a:t>18</a:t>
            </a:fld>
            <a:endParaRPr lang="es-UY" noProof="0" dirty="0"/>
          </a:p>
        </p:txBody>
      </p:sp>
      <p:sp>
        <p:nvSpPr>
          <p:cNvPr id="10" name="Title 3">
            <a:extLst>
              <a:ext uri="{FF2B5EF4-FFF2-40B4-BE49-F238E27FC236}">
                <a16:creationId xmlns:a16="http://schemas.microsoft.com/office/drawing/2014/main" id="{7C9BD94E-9FE9-9838-B56A-B11A341CE5CA}"/>
              </a:ext>
            </a:extLst>
          </p:cNvPr>
          <p:cNvSpPr txBox="1">
            <a:spLocks/>
          </p:cNvSpPr>
          <p:nvPr/>
        </p:nvSpPr>
        <p:spPr>
          <a:xfrm>
            <a:off x="1502182" y="475989"/>
            <a:ext cx="7550400" cy="989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algn="r"/>
            <a:r>
              <a:rPr lang="es-UY"/>
              <a:t>IMPACTO de El Niño</a:t>
            </a:r>
            <a:endParaRPr lang="es-UY" dirty="0"/>
          </a:p>
        </p:txBody>
      </p:sp>
      <p:pic>
        <p:nvPicPr>
          <p:cNvPr id="1026" name="Picture 2" descr="bon3">
            <a:extLst>
              <a:ext uri="{FF2B5EF4-FFF2-40B4-BE49-F238E27FC236}">
                <a16:creationId xmlns:a16="http://schemas.microsoft.com/office/drawing/2014/main" id="{9512B65C-15D7-0D0D-EDBA-91409F7061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1066" y="1435736"/>
            <a:ext cx="7550400" cy="37077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833E0E9-E172-F5E7-ECF8-00BDB357026D}"/>
              </a:ext>
            </a:extLst>
          </p:cNvPr>
          <p:cNvSpPr txBox="1"/>
          <p:nvPr/>
        </p:nvSpPr>
        <p:spPr>
          <a:xfrm>
            <a:off x="450416" y="1584204"/>
            <a:ext cx="1585763" cy="3046988"/>
          </a:xfrm>
          <a:prstGeom prst="rect">
            <a:avLst/>
          </a:prstGeom>
          <a:noFill/>
        </p:spPr>
        <p:txBody>
          <a:bodyPr wrap="square">
            <a:spAutoFit/>
          </a:bodyPr>
          <a:lstStyle/>
          <a:p>
            <a:pPr algn="ctr"/>
            <a:r>
              <a:rPr lang="es-UY" sz="2400" b="0" dirty="0"/>
              <a:t>Aportes a Bonete en </a:t>
            </a:r>
          </a:p>
          <a:p>
            <a:pPr algn="ctr"/>
            <a:endParaRPr lang="es-UY" sz="2400" dirty="0"/>
          </a:p>
          <a:p>
            <a:pPr algn="ctr"/>
            <a:r>
              <a:rPr lang="es-UY" sz="2400" b="0" dirty="0"/>
              <a:t>Octubre-Diciembre </a:t>
            </a:r>
          </a:p>
          <a:p>
            <a:pPr algn="ctr"/>
            <a:endParaRPr lang="es-UY" sz="2400" dirty="0"/>
          </a:p>
          <a:p>
            <a:pPr algn="ctr"/>
            <a:r>
              <a:rPr lang="es-UY" sz="2400" b="0" dirty="0"/>
              <a:t>según</a:t>
            </a:r>
          </a:p>
          <a:p>
            <a:pPr algn="ctr"/>
            <a:r>
              <a:rPr lang="es-UY" sz="2400" b="0" dirty="0"/>
              <a:t>El Niño</a:t>
            </a:r>
            <a:endParaRPr lang="en-US" sz="2400" dirty="0"/>
          </a:p>
        </p:txBody>
      </p:sp>
    </p:spTree>
    <p:extLst>
      <p:ext uri="{BB962C8B-B14F-4D97-AF65-F5344CB8AC3E}">
        <p14:creationId xmlns:p14="http://schemas.microsoft.com/office/powerpoint/2010/main" val="1463991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6D7CF66B-5B27-ABAA-7FCC-16989302138E}"/>
            </a:ext>
          </a:extLst>
        </p:cNvPr>
        <p:cNvGrpSpPr/>
        <p:nvPr/>
      </p:nvGrpSpPr>
      <p:grpSpPr>
        <a:xfrm>
          <a:off x="0" y="0"/>
          <a:ext cx="0" cy="0"/>
          <a:chOff x="0" y="0"/>
          <a:chExt cx="0" cy="0"/>
        </a:xfrm>
      </p:grpSpPr>
      <p:sp>
        <p:nvSpPr>
          <p:cNvPr id="6" name="Google Shape;313;p31">
            <a:extLst>
              <a:ext uri="{FF2B5EF4-FFF2-40B4-BE49-F238E27FC236}">
                <a16:creationId xmlns:a16="http://schemas.microsoft.com/office/drawing/2014/main" id="{B0E9E3FD-B46E-62EF-57B8-2304AF380AD9}"/>
              </a:ext>
            </a:extLst>
          </p:cNvPr>
          <p:cNvSpPr txBox="1">
            <a:spLocks/>
          </p:cNvSpPr>
          <p:nvPr/>
        </p:nvSpPr>
        <p:spPr>
          <a:xfrm>
            <a:off x="91418" y="-25052"/>
            <a:ext cx="8344676" cy="5010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s-UY" sz="2400" noProof="0" dirty="0">
                <a:solidFill>
                  <a:schemeClr val="bg1">
                    <a:lumMod val="50000"/>
                  </a:schemeClr>
                </a:solidFill>
              </a:rPr>
              <a:t>Mejoras planteadas en Pronos II</a:t>
            </a:r>
            <a:endParaRPr lang="es-UY" sz="5400" noProof="0" dirty="0">
              <a:solidFill>
                <a:schemeClr val="bg1">
                  <a:lumMod val="50000"/>
                </a:schemeClr>
              </a:solidFill>
            </a:endParaRPr>
          </a:p>
        </p:txBody>
      </p:sp>
      <p:sp>
        <p:nvSpPr>
          <p:cNvPr id="2" name="Google Shape;322;p32">
            <a:extLst>
              <a:ext uri="{FF2B5EF4-FFF2-40B4-BE49-F238E27FC236}">
                <a16:creationId xmlns:a16="http://schemas.microsoft.com/office/drawing/2014/main" id="{B8B62B95-8C51-33A8-FCD8-86998C31863D}"/>
              </a:ext>
            </a:extLst>
          </p:cNvPr>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UY" noProof="0" smtClean="0"/>
              <a:t>19</a:t>
            </a:fld>
            <a:endParaRPr lang="es-UY" noProof="0" dirty="0"/>
          </a:p>
        </p:txBody>
      </p:sp>
      <p:pic>
        <p:nvPicPr>
          <p:cNvPr id="7" name="Picture 6">
            <a:extLst>
              <a:ext uri="{FF2B5EF4-FFF2-40B4-BE49-F238E27FC236}">
                <a16:creationId xmlns:a16="http://schemas.microsoft.com/office/drawing/2014/main" id="{79FC4164-2B99-5D87-1B29-F5A136394953}"/>
              </a:ext>
            </a:extLst>
          </p:cNvPr>
          <p:cNvPicPr>
            <a:picLocks noChangeAspect="1"/>
          </p:cNvPicPr>
          <p:nvPr/>
        </p:nvPicPr>
        <p:blipFill>
          <a:blip r:embed="rId3"/>
          <a:stretch>
            <a:fillRect/>
          </a:stretch>
        </p:blipFill>
        <p:spPr>
          <a:xfrm>
            <a:off x="3333403" y="1514444"/>
            <a:ext cx="5202899" cy="3432207"/>
          </a:xfrm>
          <a:prstGeom prst="rect">
            <a:avLst/>
          </a:prstGeom>
        </p:spPr>
      </p:pic>
      <p:sp>
        <p:nvSpPr>
          <p:cNvPr id="8" name="Title 3">
            <a:extLst>
              <a:ext uri="{FF2B5EF4-FFF2-40B4-BE49-F238E27FC236}">
                <a16:creationId xmlns:a16="http://schemas.microsoft.com/office/drawing/2014/main" id="{FA8CBAED-0FE4-CD61-2357-15FAF346CADB}"/>
              </a:ext>
            </a:extLst>
          </p:cNvPr>
          <p:cNvSpPr>
            <a:spLocks noGrp="1"/>
          </p:cNvSpPr>
          <p:nvPr>
            <p:ph type="title"/>
          </p:nvPr>
        </p:nvSpPr>
        <p:spPr>
          <a:xfrm>
            <a:off x="1502182" y="475989"/>
            <a:ext cx="7550400" cy="989557"/>
          </a:xfrm>
        </p:spPr>
        <p:txBody>
          <a:bodyPr/>
          <a:lstStyle/>
          <a:p>
            <a:pPr algn="r"/>
            <a:r>
              <a:rPr lang="es-UY" noProof="0" dirty="0"/>
              <a:t>IMPACTO de El Niño</a:t>
            </a:r>
          </a:p>
        </p:txBody>
      </p:sp>
      <p:sp>
        <p:nvSpPr>
          <p:cNvPr id="9" name="TextBox 8">
            <a:extLst>
              <a:ext uri="{FF2B5EF4-FFF2-40B4-BE49-F238E27FC236}">
                <a16:creationId xmlns:a16="http://schemas.microsoft.com/office/drawing/2014/main" id="{59E76252-55E7-DFF5-D02F-F05859F2A2F0}"/>
              </a:ext>
            </a:extLst>
          </p:cNvPr>
          <p:cNvSpPr txBox="1"/>
          <p:nvPr/>
        </p:nvSpPr>
        <p:spPr>
          <a:xfrm>
            <a:off x="416550" y="1966587"/>
            <a:ext cx="2744340" cy="1938992"/>
          </a:xfrm>
          <a:prstGeom prst="rect">
            <a:avLst/>
          </a:prstGeom>
          <a:noFill/>
        </p:spPr>
        <p:txBody>
          <a:bodyPr wrap="square">
            <a:spAutoFit/>
          </a:bodyPr>
          <a:lstStyle/>
          <a:p>
            <a:pPr algn="ctr"/>
            <a:r>
              <a:rPr lang="es-UY" sz="2400" dirty="0"/>
              <a:t>Índice de Claridad</a:t>
            </a:r>
            <a:endParaRPr lang="es-UY" sz="2400" b="0" dirty="0"/>
          </a:p>
          <a:p>
            <a:pPr algn="ctr"/>
            <a:endParaRPr lang="es-UY" sz="2400" dirty="0"/>
          </a:p>
          <a:p>
            <a:pPr algn="ctr"/>
            <a:r>
              <a:rPr lang="es-UY" sz="2400" dirty="0"/>
              <a:t>e</a:t>
            </a:r>
            <a:r>
              <a:rPr lang="es-UY" sz="2400" b="0" dirty="0"/>
              <a:t>n Región Norte </a:t>
            </a:r>
          </a:p>
          <a:p>
            <a:pPr algn="ctr"/>
            <a:endParaRPr lang="es-UY" sz="2400" dirty="0"/>
          </a:p>
          <a:p>
            <a:pPr algn="ctr"/>
            <a:r>
              <a:rPr lang="es-UY" sz="2400" b="0" dirty="0"/>
              <a:t>Según El Niño</a:t>
            </a:r>
            <a:endParaRPr lang="en-US" sz="2400" dirty="0"/>
          </a:p>
        </p:txBody>
      </p:sp>
    </p:spTree>
    <p:extLst>
      <p:ext uri="{BB962C8B-B14F-4D97-AF65-F5344CB8AC3E}">
        <p14:creationId xmlns:p14="http://schemas.microsoft.com/office/powerpoint/2010/main" val="4033078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8"/>
          <p:cNvSpPr txBox="1">
            <a:spLocks noGrp="1"/>
          </p:cNvSpPr>
          <p:nvPr>
            <p:ph type="title"/>
          </p:nvPr>
        </p:nvSpPr>
        <p:spPr>
          <a:xfrm>
            <a:off x="727800" y="1462800"/>
            <a:ext cx="5915400" cy="69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100"/>
              <a:t>Introducción</a:t>
            </a:r>
            <a:endParaRPr sz="8500"/>
          </a:p>
        </p:txBody>
      </p:sp>
      <p:sp>
        <p:nvSpPr>
          <p:cNvPr id="286" name="Google Shape;286;p2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7E6A227E-CF26-B68C-0D2B-0D21F40E39F7}"/>
            </a:ext>
          </a:extLst>
        </p:cNvPr>
        <p:cNvGrpSpPr/>
        <p:nvPr/>
      </p:nvGrpSpPr>
      <p:grpSpPr>
        <a:xfrm>
          <a:off x="0" y="0"/>
          <a:ext cx="0" cy="0"/>
          <a:chOff x="0" y="0"/>
          <a:chExt cx="0" cy="0"/>
        </a:xfrm>
      </p:grpSpPr>
      <p:sp>
        <p:nvSpPr>
          <p:cNvPr id="322" name="Google Shape;322;p32">
            <a:extLst>
              <a:ext uri="{FF2B5EF4-FFF2-40B4-BE49-F238E27FC236}">
                <a16:creationId xmlns:a16="http://schemas.microsoft.com/office/drawing/2014/main" id="{74B25954-D0DF-EE1C-5FB6-DC384D9AD19B}"/>
              </a:ext>
            </a:extLst>
          </p:cNvPr>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UY" noProof="0" smtClean="0"/>
              <a:t>20</a:t>
            </a:fld>
            <a:endParaRPr lang="es-UY" noProof="0" dirty="0"/>
          </a:p>
        </p:txBody>
      </p:sp>
      <p:sp>
        <p:nvSpPr>
          <p:cNvPr id="4" name="Title 3">
            <a:extLst>
              <a:ext uri="{FF2B5EF4-FFF2-40B4-BE49-F238E27FC236}">
                <a16:creationId xmlns:a16="http://schemas.microsoft.com/office/drawing/2014/main" id="{EAE28D2B-7343-2C04-4792-AB93D76C9F92}"/>
              </a:ext>
            </a:extLst>
          </p:cNvPr>
          <p:cNvSpPr>
            <a:spLocks noGrp="1"/>
          </p:cNvSpPr>
          <p:nvPr>
            <p:ph type="title"/>
          </p:nvPr>
        </p:nvSpPr>
        <p:spPr>
          <a:xfrm>
            <a:off x="1502182" y="475989"/>
            <a:ext cx="7550400" cy="989557"/>
          </a:xfrm>
        </p:spPr>
        <p:txBody>
          <a:bodyPr/>
          <a:lstStyle/>
          <a:p>
            <a:pPr algn="r"/>
            <a:r>
              <a:rPr lang="es-UY" noProof="0" dirty="0"/>
              <a:t>Sobre la modelación de la incertidumbre climática que enfrenta el sistema </a:t>
            </a:r>
          </a:p>
        </p:txBody>
      </p:sp>
      <p:sp>
        <p:nvSpPr>
          <p:cNvPr id="6" name="Google Shape;313;p31">
            <a:extLst>
              <a:ext uri="{FF2B5EF4-FFF2-40B4-BE49-F238E27FC236}">
                <a16:creationId xmlns:a16="http://schemas.microsoft.com/office/drawing/2014/main" id="{ADCECE41-D15A-1D81-38E2-5A994E752B7E}"/>
              </a:ext>
            </a:extLst>
          </p:cNvPr>
          <p:cNvSpPr txBox="1">
            <a:spLocks/>
          </p:cNvSpPr>
          <p:nvPr/>
        </p:nvSpPr>
        <p:spPr>
          <a:xfrm>
            <a:off x="91418" y="-25052"/>
            <a:ext cx="8344676" cy="5010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s-UY" sz="2400" noProof="0" dirty="0">
                <a:solidFill>
                  <a:schemeClr val="bg1">
                    <a:lumMod val="50000"/>
                  </a:schemeClr>
                </a:solidFill>
              </a:rPr>
              <a:t>Mejoras planteadas en Pronos II</a:t>
            </a:r>
            <a:endParaRPr lang="es-UY" sz="5400" noProof="0" dirty="0">
              <a:solidFill>
                <a:schemeClr val="bg1">
                  <a:lumMod val="50000"/>
                </a:schemeClr>
              </a:solidFill>
            </a:endParaRPr>
          </a:p>
        </p:txBody>
      </p:sp>
      <p:pic>
        <p:nvPicPr>
          <p:cNvPr id="7" name="Picture 5" descr="C:\Users\Rafael\Desktop\índice.jpg">
            <a:extLst>
              <a:ext uri="{FF2B5EF4-FFF2-40B4-BE49-F238E27FC236}">
                <a16:creationId xmlns:a16="http://schemas.microsoft.com/office/drawing/2014/main" id="{1298EFD7-4C35-4051-91C6-B593D29B3444}"/>
              </a:ext>
            </a:extLst>
          </p:cNvPr>
          <p:cNvPicPr>
            <a:picLocks noChangeAspect="1" noChangeArrowheads="1"/>
          </p:cNvPicPr>
          <p:nvPr/>
        </p:nvPicPr>
        <p:blipFill>
          <a:blip r:embed="rId3" cstate="print"/>
          <a:srcRect/>
          <a:stretch>
            <a:fillRect/>
          </a:stretch>
        </p:blipFill>
        <p:spPr bwMode="auto">
          <a:xfrm>
            <a:off x="766027" y="2910933"/>
            <a:ext cx="461631" cy="486411"/>
          </a:xfrm>
          <a:prstGeom prst="rect">
            <a:avLst/>
          </a:prstGeom>
          <a:noFill/>
          <a:ln w="9525">
            <a:noFill/>
            <a:miter lim="800000"/>
            <a:headEnd/>
            <a:tailEnd/>
          </a:ln>
        </p:spPr>
      </p:pic>
      <p:pic>
        <p:nvPicPr>
          <p:cNvPr id="8" name="Picture 6" descr="C:\Users\Rafael\Desktop\índice.jpg">
            <a:extLst>
              <a:ext uri="{FF2B5EF4-FFF2-40B4-BE49-F238E27FC236}">
                <a16:creationId xmlns:a16="http://schemas.microsoft.com/office/drawing/2014/main" id="{780C5D14-7345-9687-0AA9-18C166A1D511}"/>
              </a:ext>
            </a:extLst>
          </p:cNvPr>
          <p:cNvPicPr>
            <a:picLocks noChangeAspect="1" noChangeArrowheads="1"/>
          </p:cNvPicPr>
          <p:nvPr/>
        </p:nvPicPr>
        <p:blipFill>
          <a:blip r:embed="rId4" cstate="print"/>
          <a:srcRect/>
          <a:stretch>
            <a:fillRect/>
          </a:stretch>
        </p:blipFill>
        <p:spPr bwMode="auto">
          <a:xfrm>
            <a:off x="747184" y="4333872"/>
            <a:ext cx="461631" cy="528968"/>
          </a:xfrm>
          <a:prstGeom prst="rect">
            <a:avLst/>
          </a:prstGeom>
          <a:noFill/>
          <a:ln w="9525">
            <a:noFill/>
            <a:miter lim="800000"/>
            <a:headEnd/>
            <a:tailEnd/>
          </a:ln>
        </p:spPr>
      </p:pic>
      <p:pic>
        <p:nvPicPr>
          <p:cNvPr id="9" name="Picture 2" descr="C:\Users\Rafael\Desktop\índice.jpg">
            <a:extLst>
              <a:ext uri="{FF2B5EF4-FFF2-40B4-BE49-F238E27FC236}">
                <a16:creationId xmlns:a16="http://schemas.microsoft.com/office/drawing/2014/main" id="{D788894A-8A50-37E6-6545-2F34424B7C03}"/>
              </a:ext>
            </a:extLst>
          </p:cNvPr>
          <p:cNvPicPr>
            <a:picLocks noChangeAspect="1" noChangeArrowheads="1"/>
          </p:cNvPicPr>
          <p:nvPr/>
        </p:nvPicPr>
        <p:blipFill>
          <a:blip r:embed="rId5" cstate="print"/>
          <a:srcRect/>
          <a:stretch>
            <a:fillRect/>
          </a:stretch>
        </p:blipFill>
        <p:spPr bwMode="auto">
          <a:xfrm>
            <a:off x="766027" y="2098266"/>
            <a:ext cx="467841" cy="548640"/>
          </a:xfrm>
          <a:prstGeom prst="rect">
            <a:avLst/>
          </a:prstGeom>
          <a:noFill/>
        </p:spPr>
      </p:pic>
      <p:pic>
        <p:nvPicPr>
          <p:cNvPr id="10" name="Picture 3" descr="C:\Users\Rafael\Desktop\índice.jpg">
            <a:extLst>
              <a:ext uri="{FF2B5EF4-FFF2-40B4-BE49-F238E27FC236}">
                <a16:creationId xmlns:a16="http://schemas.microsoft.com/office/drawing/2014/main" id="{4D234E20-CCC1-FDF8-D195-F46C921489B4}"/>
              </a:ext>
            </a:extLst>
          </p:cNvPr>
          <p:cNvPicPr>
            <a:picLocks noChangeAspect="1" noChangeArrowheads="1"/>
          </p:cNvPicPr>
          <p:nvPr/>
        </p:nvPicPr>
        <p:blipFill>
          <a:blip r:embed="rId6" cstate="print"/>
          <a:srcRect/>
          <a:stretch>
            <a:fillRect/>
          </a:stretch>
        </p:blipFill>
        <p:spPr bwMode="auto">
          <a:xfrm>
            <a:off x="747184" y="3587456"/>
            <a:ext cx="461631" cy="581356"/>
          </a:xfrm>
          <a:prstGeom prst="rect">
            <a:avLst/>
          </a:prstGeom>
          <a:noFill/>
        </p:spPr>
      </p:pic>
      <p:graphicFrame>
        <p:nvGraphicFramePr>
          <p:cNvPr id="11" name="1 Tabla">
            <a:extLst>
              <a:ext uri="{FF2B5EF4-FFF2-40B4-BE49-F238E27FC236}">
                <a16:creationId xmlns:a16="http://schemas.microsoft.com/office/drawing/2014/main" id="{DBB1541A-6081-71C9-B4C9-ED81CFFA692D}"/>
              </a:ext>
            </a:extLst>
          </p:cNvPr>
          <p:cNvGraphicFramePr>
            <a:graphicFrameLocks noGrp="1"/>
          </p:cNvGraphicFramePr>
          <p:nvPr/>
        </p:nvGraphicFramePr>
        <p:xfrm>
          <a:off x="1766171" y="1496961"/>
          <a:ext cx="6732554" cy="432048"/>
        </p:xfrm>
        <a:graphic>
          <a:graphicData uri="http://schemas.openxmlformats.org/drawingml/2006/table">
            <a:tbl>
              <a:tblPr firstRow="1" bandRow="1">
                <a:tableStyleId>{5C22544A-7EE6-4342-B048-85BDC9FD1C3A}</a:tableStyleId>
              </a:tblPr>
              <a:tblGrid>
                <a:gridCol w="1665961">
                  <a:extLst>
                    <a:ext uri="{9D8B030D-6E8A-4147-A177-3AD203B41FA5}">
                      <a16:colId xmlns:a16="http://schemas.microsoft.com/office/drawing/2014/main" val="20000"/>
                    </a:ext>
                  </a:extLst>
                </a:gridCol>
                <a:gridCol w="1585961">
                  <a:extLst>
                    <a:ext uri="{9D8B030D-6E8A-4147-A177-3AD203B41FA5}">
                      <a16:colId xmlns:a16="http://schemas.microsoft.com/office/drawing/2014/main" val="20002"/>
                    </a:ext>
                  </a:extLst>
                </a:gridCol>
                <a:gridCol w="1654504">
                  <a:extLst>
                    <a:ext uri="{9D8B030D-6E8A-4147-A177-3AD203B41FA5}">
                      <a16:colId xmlns:a16="http://schemas.microsoft.com/office/drawing/2014/main" val="20003"/>
                    </a:ext>
                  </a:extLst>
                </a:gridCol>
                <a:gridCol w="1826128">
                  <a:extLst>
                    <a:ext uri="{9D8B030D-6E8A-4147-A177-3AD203B41FA5}">
                      <a16:colId xmlns:a16="http://schemas.microsoft.com/office/drawing/2014/main" val="20004"/>
                    </a:ext>
                  </a:extLst>
                </a:gridCol>
              </a:tblGrid>
              <a:tr h="432048">
                <a:tc>
                  <a:txBody>
                    <a:bodyPr/>
                    <a:lstStyle/>
                    <a:p>
                      <a:pPr algn="ctr"/>
                      <a:r>
                        <a:rPr lang="es-UY" sz="1800" b="1" noProof="0" dirty="0">
                          <a:solidFill>
                            <a:schemeClr val="accent5">
                              <a:lumMod val="50000"/>
                            </a:schemeClr>
                          </a:solidFill>
                        </a:rPr>
                        <a:t>Horas</a:t>
                      </a:r>
                      <a:endParaRPr lang="es-UY" sz="1800" b="1" baseline="0" noProof="0" dirty="0">
                        <a:solidFill>
                          <a:schemeClr val="accent5">
                            <a:lumMod val="50000"/>
                          </a:schemeClr>
                        </a:solidFill>
                      </a:endParaRPr>
                    </a:p>
                  </a:txBody>
                  <a:tcPr anchor="ctr">
                    <a:solidFill>
                      <a:schemeClr val="accent1">
                        <a:alpha val="25000"/>
                      </a:schemeClr>
                    </a:solidFill>
                  </a:tcPr>
                </a:tc>
                <a:tc>
                  <a:txBody>
                    <a:bodyPr/>
                    <a:lstStyle/>
                    <a:p>
                      <a:pPr algn="ctr"/>
                      <a:r>
                        <a:rPr lang="es-UY" sz="1800" b="1" baseline="0" noProof="0" dirty="0">
                          <a:solidFill>
                            <a:schemeClr val="accent5">
                              <a:lumMod val="50000"/>
                            </a:schemeClr>
                          </a:solidFill>
                        </a:rPr>
                        <a:t>Días</a:t>
                      </a:r>
                    </a:p>
                  </a:txBody>
                  <a:tcPr anchor="ctr">
                    <a:solidFill>
                      <a:schemeClr val="accent1">
                        <a:alpha val="25000"/>
                      </a:schemeClr>
                    </a:solidFill>
                  </a:tcPr>
                </a:tc>
                <a:tc>
                  <a:txBody>
                    <a:bodyPr/>
                    <a:lstStyle/>
                    <a:p>
                      <a:pPr algn="ctr"/>
                      <a:r>
                        <a:rPr lang="es-UY" sz="1800" b="1" baseline="0" noProof="0" dirty="0">
                          <a:solidFill>
                            <a:schemeClr val="accent5">
                              <a:lumMod val="50000"/>
                            </a:schemeClr>
                          </a:solidFill>
                        </a:rPr>
                        <a:t>Meses</a:t>
                      </a:r>
                    </a:p>
                  </a:txBody>
                  <a:tcPr anchor="ctr">
                    <a:solidFill>
                      <a:schemeClr val="accent1">
                        <a:alpha val="25000"/>
                      </a:schemeClr>
                    </a:solidFill>
                  </a:tcPr>
                </a:tc>
                <a:tc>
                  <a:txBody>
                    <a:bodyPr/>
                    <a:lstStyle/>
                    <a:p>
                      <a:pPr algn="ctr"/>
                      <a:r>
                        <a:rPr lang="es-UY" sz="1800" b="1" noProof="0" dirty="0">
                          <a:solidFill>
                            <a:schemeClr val="accent5">
                              <a:lumMod val="50000"/>
                            </a:schemeClr>
                          </a:solidFill>
                        </a:rPr>
                        <a:t>Años</a:t>
                      </a:r>
                    </a:p>
                  </a:txBody>
                  <a:tcPr anchor="ctr">
                    <a:solidFill>
                      <a:schemeClr val="accent1">
                        <a:alpha val="25000"/>
                      </a:schemeClr>
                    </a:solidFill>
                  </a:tcPr>
                </a:tc>
                <a:extLst>
                  <a:ext uri="{0D108BD9-81ED-4DB2-BD59-A6C34878D82A}">
                    <a16:rowId xmlns:a16="http://schemas.microsoft.com/office/drawing/2014/main" val="10000"/>
                  </a:ext>
                </a:extLst>
              </a:tr>
            </a:tbl>
          </a:graphicData>
        </a:graphic>
      </p:graphicFrame>
      <p:sp>
        <p:nvSpPr>
          <p:cNvPr id="12" name="Rectangle: Rounded Corners 11">
            <a:extLst>
              <a:ext uri="{FF2B5EF4-FFF2-40B4-BE49-F238E27FC236}">
                <a16:creationId xmlns:a16="http://schemas.microsoft.com/office/drawing/2014/main" id="{2F4BFACA-9027-168F-0BEF-BE539C4E342D}"/>
              </a:ext>
            </a:extLst>
          </p:cNvPr>
          <p:cNvSpPr/>
          <p:nvPr/>
        </p:nvSpPr>
        <p:spPr>
          <a:xfrm>
            <a:off x="5072350" y="2057086"/>
            <a:ext cx="1616042" cy="64274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5">
                    <a:lumMod val="50000"/>
                  </a:schemeClr>
                </a:solidFill>
              </a:rPr>
              <a:t>Estacionalidad</a:t>
            </a:r>
          </a:p>
        </p:txBody>
      </p:sp>
      <p:sp>
        <p:nvSpPr>
          <p:cNvPr id="13" name="Rectangle: Rounded Corners 12">
            <a:extLst>
              <a:ext uri="{FF2B5EF4-FFF2-40B4-BE49-F238E27FC236}">
                <a16:creationId xmlns:a16="http://schemas.microsoft.com/office/drawing/2014/main" id="{326192A2-7BA2-461E-E0E9-881337287922}"/>
              </a:ext>
            </a:extLst>
          </p:cNvPr>
          <p:cNvSpPr/>
          <p:nvPr/>
        </p:nvSpPr>
        <p:spPr>
          <a:xfrm>
            <a:off x="6820052" y="2051215"/>
            <a:ext cx="1616042" cy="64274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5">
                    <a:lumMod val="50000"/>
                  </a:schemeClr>
                </a:solidFill>
              </a:rPr>
              <a:t>Variabilidad interanual</a:t>
            </a:r>
          </a:p>
        </p:txBody>
      </p:sp>
      <p:sp>
        <p:nvSpPr>
          <p:cNvPr id="14" name="Rectangle: Rounded Corners 13">
            <a:extLst>
              <a:ext uri="{FF2B5EF4-FFF2-40B4-BE49-F238E27FC236}">
                <a16:creationId xmlns:a16="http://schemas.microsoft.com/office/drawing/2014/main" id="{D34B9AD0-E985-546B-E565-EB7AA90ACFCC}"/>
              </a:ext>
            </a:extLst>
          </p:cNvPr>
          <p:cNvSpPr/>
          <p:nvPr/>
        </p:nvSpPr>
        <p:spPr>
          <a:xfrm>
            <a:off x="5072350" y="2784549"/>
            <a:ext cx="1616042" cy="642742"/>
          </a:xfrm>
          <a:prstGeom prst="roundRect">
            <a:avLst/>
          </a:prstGeom>
          <a:solidFill>
            <a:schemeClr val="tx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4">
                    <a:lumMod val="10000"/>
                  </a:schemeClr>
                </a:solidFill>
              </a:rPr>
              <a:t>Estacionalidad</a:t>
            </a:r>
          </a:p>
        </p:txBody>
      </p:sp>
      <p:sp>
        <p:nvSpPr>
          <p:cNvPr id="15" name="Rectangle: Rounded Corners 14">
            <a:extLst>
              <a:ext uri="{FF2B5EF4-FFF2-40B4-BE49-F238E27FC236}">
                <a16:creationId xmlns:a16="http://schemas.microsoft.com/office/drawing/2014/main" id="{0271BC41-1C2E-3893-7B27-F0A4FB02B8AC}"/>
              </a:ext>
            </a:extLst>
          </p:cNvPr>
          <p:cNvSpPr/>
          <p:nvPr/>
        </p:nvSpPr>
        <p:spPr>
          <a:xfrm>
            <a:off x="5072350" y="3543608"/>
            <a:ext cx="1616042" cy="642742"/>
          </a:xfrm>
          <a:prstGeom prst="roundRect">
            <a:avLst/>
          </a:prstGeom>
          <a:solidFill>
            <a:srgbClr val="ECF0BC"/>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3"/>
                </a:solidFill>
              </a:rPr>
              <a:t>Estacionalidad</a:t>
            </a:r>
          </a:p>
        </p:txBody>
      </p:sp>
      <p:sp>
        <p:nvSpPr>
          <p:cNvPr id="16" name="Rectangle: Rounded Corners 15">
            <a:extLst>
              <a:ext uri="{FF2B5EF4-FFF2-40B4-BE49-F238E27FC236}">
                <a16:creationId xmlns:a16="http://schemas.microsoft.com/office/drawing/2014/main" id="{DB6BBAE0-D097-425C-DBEF-54B4B246F1D4}"/>
              </a:ext>
            </a:extLst>
          </p:cNvPr>
          <p:cNvSpPr/>
          <p:nvPr/>
        </p:nvSpPr>
        <p:spPr>
          <a:xfrm>
            <a:off x="5072350" y="4276985"/>
            <a:ext cx="1616042" cy="642742"/>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rgbClr val="C00000"/>
                </a:solidFill>
              </a:rPr>
              <a:t>Estacionalidad</a:t>
            </a:r>
          </a:p>
        </p:txBody>
      </p:sp>
      <p:sp>
        <p:nvSpPr>
          <p:cNvPr id="17" name="Rectangle: Rounded Corners 16">
            <a:extLst>
              <a:ext uri="{FF2B5EF4-FFF2-40B4-BE49-F238E27FC236}">
                <a16:creationId xmlns:a16="http://schemas.microsoft.com/office/drawing/2014/main" id="{8F99B0F6-98C6-28C5-9DEA-10200B7DD94D}"/>
              </a:ext>
            </a:extLst>
          </p:cNvPr>
          <p:cNvSpPr/>
          <p:nvPr/>
        </p:nvSpPr>
        <p:spPr>
          <a:xfrm>
            <a:off x="1878722" y="2784549"/>
            <a:ext cx="1616042" cy="642742"/>
          </a:xfrm>
          <a:prstGeom prst="roundRect">
            <a:avLst/>
          </a:prstGeom>
          <a:solidFill>
            <a:schemeClr val="tx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4">
                    <a:lumMod val="10000"/>
                  </a:schemeClr>
                </a:solidFill>
              </a:rPr>
              <a:t>Ciclo diurno</a:t>
            </a:r>
          </a:p>
        </p:txBody>
      </p:sp>
      <p:sp>
        <p:nvSpPr>
          <p:cNvPr id="18" name="Rectangle: Rounded Corners 17">
            <a:extLst>
              <a:ext uri="{FF2B5EF4-FFF2-40B4-BE49-F238E27FC236}">
                <a16:creationId xmlns:a16="http://schemas.microsoft.com/office/drawing/2014/main" id="{B4712D24-D12B-C156-431E-69AD92D4CA99}"/>
              </a:ext>
            </a:extLst>
          </p:cNvPr>
          <p:cNvSpPr/>
          <p:nvPr/>
        </p:nvSpPr>
        <p:spPr>
          <a:xfrm>
            <a:off x="1878722" y="3543608"/>
            <a:ext cx="1616042" cy="642742"/>
          </a:xfrm>
          <a:prstGeom prst="roundRect">
            <a:avLst/>
          </a:prstGeom>
          <a:solidFill>
            <a:srgbClr val="ECF0BC"/>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3"/>
                </a:solidFill>
              </a:rPr>
              <a:t>Ciclo diurno</a:t>
            </a:r>
          </a:p>
        </p:txBody>
      </p:sp>
      <p:sp>
        <p:nvSpPr>
          <p:cNvPr id="2" name="Oval 1">
            <a:extLst>
              <a:ext uri="{FF2B5EF4-FFF2-40B4-BE49-F238E27FC236}">
                <a16:creationId xmlns:a16="http://schemas.microsoft.com/office/drawing/2014/main" id="{22E585FB-7572-8B1B-2395-776E0C7ED6F8}"/>
              </a:ext>
            </a:extLst>
          </p:cNvPr>
          <p:cNvSpPr/>
          <p:nvPr/>
        </p:nvSpPr>
        <p:spPr>
          <a:xfrm>
            <a:off x="7820503" y="3172786"/>
            <a:ext cx="1169581" cy="1112207"/>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50000"/>
                  </a:schemeClr>
                </a:solidFill>
              </a:rPr>
              <a:t>El Niño</a:t>
            </a:r>
          </a:p>
        </p:txBody>
      </p:sp>
      <p:sp>
        <p:nvSpPr>
          <p:cNvPr id="3" name="Arrow: Down 2">
            <a:extLst>
              <a:ext uri="{FF2B5EF4-FFF2-40B4-BE49-F238E27FC236}">
                <a16:creationId xmlns:a16="http://schemas.microsoft.com/office/drawing/2014/main" id="{E537E0EC-D656-CDDF-EA93-6429783657C5}"/>
              </a:ext>
            </a:extLst>
          </p:cNvPr>
          <p:cNvSpPr/>
          <p:nvPr/>
        </p:nvSpPr>
        <p:spPr>
          <a:xfrm rot="8344825">
            <a:off x="7947133" y="2729586"/>
            <a:ext cx="276447" cy="3936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5337FFF7-3B96-F057-C9AF-0CFF7EA66086}"/>
              </a:ext>
            </a:extLst>
          </p:cNvPr>
          <p:cNvSpPr/>
          <p:nvPr/>
        </p:nvSpPr>
        <p:spPr>
          <a:xfrm rot="5400000">
            <a:off x="7083961" y="3482769"/>
            <a:ext cx="276447" cy="3936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ication Sign 18">
            <a:extLst>
              <a:ext uri="{FF2B5EF4-FFF2-40B4-BE49-F238E27FC236}">
                <a16:creationId xmlns:a16="http://schemas.microsoft.com/office/drawing/2014/main" id="{41508F30-12D8-54E7-5FC6-73AADA55A414}"/>
              </a:ext>
            </a:extLst>
          </p:cNvPr>
          <p:cNvSpPr/>
          <p:nvPr/>
        </p:nvSpPr>
        <p:spPr>
          <a:xfrm>
            <a:off x="7202210" y="3386641"/>
            <a:ext cx="586031" cy="585855"/>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566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EE5B8CB6-AED2-C5BC-DF39-11A295646E57}"/>
            </a:ext>
          </a:extLst>
        </p:cNvPr>
        <p:cNvGrpSpPr/>
        <p:nvPr/>
      </p:nvGrpSpPr>
      <p:grpSpPr>
        <a:xfrm>
          <a:off x="0" y="0"/>
          <a:ext cx="0" cy="0"/>
          <a:chOff x="0" y="0"/>
          <a:chExt cx="0" cy="0"/>
        </a:xfrm>
      </p:grpSpPr>
      <p:sp>
        <p:nvSpPr>
          <p:cNvPr id="322" name="Google Shape;322;p32">
            <a:extLst>
              <a:ext uri="{FF2B5EF4-FFF2-40B4-BE49-F238E27FC236}">
                <a16:creationId xmlns:a16="http://schemas.microsoft.com/office/drawing/2014/main" id="{C74E3EEF-FC69-6122-7C4D-86661FE55711}"/>
              </a:ext>
            </a:extLst>
          </p:cNvPr>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UY" noProof="0" smtClean="0"/>
              <a:t>21</a:t>
            </a:fld>
            <a:endParaRPr lang="es-UY" noProof="0" dirty="0"/>
          </a:p>
        </p:txBody>
      </p:sp>
      <p:sp>
        <p:nvSpPr>
          <p:cNvPr id="4" name="Title 3">
            <a:extLst>
              <a:ext uri="{FF2B5EF4-FFF2-40B4-BE49-F238E27FC236}">
                <a16:creationId xmlns:a16="http://schemas.microsoft.com/office/drawing/2014/main" id="{C1933EB8-30D8-0923-CAAB-55C24FD536B1}"/>
              </a:ext>
            </a:extLst>
          </p:cNvPr>
          <p:cNvSpPr>
            <a:spLocks noGrp="1"/>
          </p:cNvSpPr>
          <p:nvPr>
            <p:ph type="title"/>
          </p:nvPr>
        </p:nvSpPr>
        <p:spPr>
          <a:xfrm>
            <a:off x="1502182" y="475989"/>
            <a:ext cx="7550400" cy="989557"/>
          </a:xfrm>
        </p:spPr>
        <p:txBody>
          <a:bodyPr/>
          <a:lstStyle/>
          <a:p>
            <a:pPr algn="r"/>
            <a:r>
              <a:rPr lang="es-UY" noProof="0" dirty="0"/>
              <a:t>Sobre la modelación de la incertidumbre climática que enfrenta el sistema </a:t>
            </a:r>
          </a:p>
        </p:txBody>
      </p:sp>
      <p:sp>
        <p:nvSpPr>
          <p:cNvPr id="6" name="Google Shape;313;p31">
            <a:extLst>
              <a:ext uri="{FF2B5EF4-FFF2-40B4-BE49-F238E27FC236}">
                <a16:creationId xmlns:a16="http://schemas.microsoft.com/office/drawing/2014/main" id="{4C31F6C5-A2CA-6198-E688-268A2D5B1503}"/>
              </a:ext>
            </a:extLst>
          </p:cNvPr>
          <p:cNvSpPr txBox="1">
            <a:spLocks/>
          </p:cNvSpPr>
          <p:nvPr/>
        </p:nvSpPr>
        <p:spPr>
          <a:xfrm>
            <a:off x="91418" y="-25052"/>
            <a:ext cx="8344676" cy="5010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s-UY" sz="2400" noProof="0" dirty="0">
                <a:solidFill>
                  <a:schemeClr val="bg1">
                    <a:lumMod val="50000"/>
                  </a:schemeClr>
                </a:solidFill>
              </a:rPr>
              <a:t>Mejoras planteadas en Pronos II</a:t>
            </a:r>
            <a:endParaRPr lang="es-UY" sz="5400" noProof="0" dirty="0">
              <a:solidFill>
                <a:schemeClr val="bg1">
                  <a:lumMod val="50000"/>
                </a:schemeClr>
              </a:solidFill>
            </a:endParaRPr>
          </a:p>
        </p:txBody>
      </p:sp>
      <p:pic>
        <p:nvPicPr>
          <p:cNvPr id="7" name="Picture 5" descr="C:\Users\Rafael\Desktop\índice.jpg">
            <a:extLst>
              <a:ext uri="{FF2B5EF4-FFF2-40B4-BE49-F238E27FC236}">
                <a16:creationId xmlns:a16="http://schemas.microsoft.com/office/drawing/2014/main" id="{728BF617-C3DA-D586-053D-6E7CC6610324}"/>
              </a:ext>
            </a:extLst>
          </p:cNvPr>
          <p:cNvPicPr>
            <a:picLocks noChangeAspect="1" noChangeArrowheads="1"/>
          </p:cNvPicPr>
          <p:nvPr/>
        </p:nvPicPr>
        <p:blipFill>
          <a:blip r:embed="rId3" cstate="print"/>
          <a:srcRect/>
          <a:stretch>
            <a:fillRect/>
          </a:stretch>
        </p:blipFill>
        <p:spPr bwMode="auto">
          <a:xfrm>
            <a:off x="766027" y="2910933"/>
            <a:ext cx="461631" cy="486411"/>
          </a:xfrm>
          <a:prstGeom prst="rect">
            <a:avLst/>
          </a:prstGeom>
          <a:noFill/>
          <a:ln w="9525">
            <a:noFill/>
            <a:miter lim="800000"/>
            <a:headEnd/>
            <a:tailEnd/>
          </a:ln>
        </p:spPr>
      </p:pic>
      <p:pic>
        <p:nvPicPr>
          <p:cNvPr id="8" name="Picture 6" descr="C:\Users\Rafael\Desktop\índice.jpg">
            <a:extLst>
              <a:ext uri="{FF2B5EF4-FFF2-40B4-BE49-F238E27FC236}">
                <a16:creationId xmlns:a16="http://schemas.microsoft.com/office/drawing/2014/main" id="{32B990A7-0159-4265-0F3B-C3EAD6703966}"/>
              </a:ext>
            </a:extLst>
          </p:cNvPr>
          <p:cNvPicPr>
            <a:picLocks noChangeAspect="1" noChangeArrowheads="1"/>
          </p:cNvPicPr>
          <p:nvPr/>
        </p:nvPicPr>
        <p:blipFill>
          <a:blip r:embed="rId4" cstate="print"/>
          <a:srcRect/>
          <a:stretch>
            <a:fillRect/>
          </a:stretch>
        </p:blipFill>
        <p:spPr bwMode="auto">
          <a:xfrm>
            <a:off x="747184" y="4333872"/>
            <a:ext cx="461631" cy="528968"/>
          </a:xfrm>
          <a:prstGeom prst="rect">
            <a:avLst/>
          </a:prstGeom>
          <a:noFill/>
          <a:ln w="9525">
            <a:noFill/>
            <a:miter lim="800000"/>
            <a:headEnd/>
            <a:tailEnd/>
          </a:ln>
        </p:spPr>
      </p:pic>
      <p:pic>
        <p:nvPicPr>
          <p:cNvPr id="9" name="Picture 2" descr="C:\Users\Rafael\Desktop\índice.jpg">
            <a:extLst>
              <a:ext uri="{FF2B5EF4-FFF2-40B4-BE49-F238E27FC236}">
                <a16:creationId xmlns:a16="http://schemas.microsoft.com/office/drawing/2014/main" id="{345F62CF-7336-D036-A815-43660B7B9C6B}"/>
              </a:ext>
            </a:extLst>
          </p:cNvPr>
          <p:cNvPicPr>
            <a:picLocks noChangeAspect="1" noChangeArrowheads="1"/>
          </p:cNvPicPr>
          <p:nvPr/>
        </p:nvPicPr>
        <p:blipFill>
          <a:blip r:embed="rId5" cstate="print"/>
          <a:srcRect/>
          <a:stretch>
            <a:fillRect/>
          </a:stretch>
        </p:blipFill>
        <p:spPr bwMode="auto">
          <a:xfrm>
            <a:off x="766027" y="2098266"/>
            <a:ext cx="467841" cy="548640"/>
          </a:xfrm>
          <a:prstGeom prst="rect">
            <a:avLst/>
          </a:prstGeom>
          <a:noFill/>
        </p:spPr>
      </p:pic>
      <p:pic>
        <p:nvPicPr>
          <p:cNvPr id="10" name="Picture 3" descr="C:\Users\Rafael\Desktop\índice.jpg">
            <a:extLst>
              <a:ext uri="{FF2B5EF4-FFF2-40B4-BE49-F238E27FC236}">
                <a16:creationId xmlns:a16="http://schemas.microsoft.com/office/drawing/2014/main" id="{1242B87E-F34E-48AB-6A4D-B7EF9A7BC7D6}"/>
              </a:ext>
            </a:extLst>
          </p:cNvPr>
          <p:cNvPicPr>
            <a:picLocks noChangeAspect="1" noChangeArrowheads="1"/>
          </p:cNvPicPr>
          <p:nvPr/>
        </p:nvPicPr>
        <p:blipFill>
          <a:blip r:embed="rId6" cstate="print"/>
          <a:srcRect/>
          <a:stretch>
            <a:fillRect/>
          </a:stretch>
        </p:blipFill>
        <p:spPr bwMode="auto">
          <a:xfrm>
            <a:off x="747184" y="3587456"/>
            <a:ext cx="461631" cy="581356"/>
          </a:xfrm>
          <a:prstGeom prst="rect">
            <a:avLst/>
          </a:prstGeom>
          <a:noFill/>
        </p:spPr>
      </p:pic>
      <p:graphicFrame>
        <p:nvGraphicFramePr>
          <p:cNvPr id="11" name="1 Tabla">
            <a:extLst>
              <a:ext uri="{FF2B5EF4-FFF2-40B4-BE49-F238E27FC236}">
                <a16:creationId xmlns:a16="http://schemas.microsoft.com/office/drawing/2014/main" id="{C5686A97-3089-7CEA-6600-9F3B5DC29AF4}"/>
              </a:ext>
            </a:extLst>
          </p:cNvPr>
          <p:cNvGraphicFramePr>
            <a:graphicFrameLocks noGrp="1"/>
          </p:cNvGraphicFramePr>
          <p:nvPr/>
        </p:nvGraphicFramePr>
        <p:xfrm>
          <a:off x="1766171" y="1496961"/>
          <a:ext cx="6732554" cy="432048"/>
        </p:xfrm>
        <a:graphic>
          <a:graphicData uri="http://schemas.openxmlformats.org/drawingml/2006/table">
            <a:tbl>
              <a:tblPr firstRow="1" bandRow="1">
                <a:tableStyleId>{5C22544A-7EE6-4342-B048-85BDC9FD1C3A}</a:tableStyleId>
              </a:tblPr>
              <a:tblGrid>
                <a:gridCol w="1665961">
                  <a:extLst>
                    <a:ext uri="{9D8B030D-6E8A-4147-A177-3AD203B41FA5}">
                      <a16:colId xmlns:a16="http://schemas.microsoft.com/office/drawing/2014/main" val="20000"/>
                    </a:ext>
                  </a:extLst>
                </a:gridCol>
                <a:gridCol w="1585961">
                  <a:extLst>
                    <a:ext uri="{9D8B030D-6E8A-4147-A177-3AD203B41FA5}">
                      <a16:colId xmlns:a16="http://schemas.microsoft.com/office/drawing/2014/main" val="20002"/>
                    </a:ext>
                  </a:extLst>
                </a:gridCol>
                <a:gridCol w="1654504">
                  <a:extLst>
                    <a:ext uri="{9D8B030D-6E8A-4147-A177-3AD203B41FA5}">
                      <a16:colId xmlns:a16="http://schemas.microsoft.com/office/drawing/2014/main" val="20003"/>
                    </a:ext>
                  </a:extLst>
                </a:gridCol>
                <a:gridCol w="1826128">
                  <a:extLst>
                    <a:ext uri="{9D8B030D-6E8A-4147-A177-3AD203B41FA5}">
                      <a16:colId xmlns:a16="http://schemas.microsoft.com/office/drawing/2014/main" val="20004"/>
                    </a:ext>
                  </a:extLst>
                </a:gridCol>
              </a:tblGrid>
              <a:tr h="432048">
                <a:tc>
                  <a:txBody>
                    <a:bodyPr/>
                    <a:lstStyle/>
                    <a:p>
                      <a:pPr algn="ctr"/>
                      <a:r>
                        <a:rPr lang="es-UY" sz="1800" b="1" noProof="0" dirty="0">
                          <a:solidFill>
                            <a:schemeClr val="accent5">
                              <a:lumMod val="50000"/>
                            </a:schemeClr>
                          </a:solidFill>
                        </a:rPr>
                        <a:t>Horas</a:t>
                      </a:r>
                      <a:endParaRPr lang="es-UY" sz="1800" b="1" baseline="0" noProof="0" dirty="0">
                        <a:solidFill>
                          <a:schemeClr val="accent5">
                            <a:lumMod val="50000"/>
                          </a:schemeClr>
                        </a:solidFill>
                      </a:endParaRPr>
                    </a:p>
                  </a:txBody>
                  <a:tcPr anchor="ctr">
                    <a:solidFill>
                      <a:schemeClr val="accent1">
                        <a:alpha val="25000"/>
                      </a:schemeClr>
                    </a:solidFill>
                  </a:tcPr>
                </a:tc>
                <a:tc>
                  <a:txBody>
                    <a:bodyPr/>
                    <a:lstStyle/>
                    <a:p>
                      <a:pPr algn="ctr"/>
                      <a:r>
                        <a:rPr lang="es-UY" sz="1800" b="1" baseline="0" noProof="0" dirty="0">
                          <a:solidFill>
                            <a:schemeClr val="accent5">
                              <a:lumMod val="50000"/>
                            </a:schemeClr>
                          </a:solidFill>
                        </a:rPr>
                        <a:t>Días</a:t>
                      </a:r>
                    </a:p>
                  </a:txBody>
                  <a:tcPr anchor="ctr">
                    <a:solidFill>
                      <a:schemeClr val="accent1">
                        <a:alpha val="25000"/>
                      </a:schemeClr>
                    </a:solidFill>
                  </a:tcPr>
                </a:tc>
                <a:tc>
                  <a:txBody>
                    <a:bodyPr/>
                    <a:lstStyle/>
                    <a:p>
                      <a:pPr algn="ctr"/>
                      <a:r>
                        <a:rPr lang="es-UY" sz="1800" b="1" baseline="0" noProof="0" dirty="0">
                          <a:solidFill>
                            <a:schemeClr val="accent5">
                              <a:lumMod val="50000"/>
                            </a:schemeClr>
                          </a:solidFill>
                        </a:rPr>
                        <a:t>Meses</a:t>
                      </a:r>
                    </a:p>
                  </a:txBody>
                  <a:tcPr anchor="ctr">
                    <a:solidFill>
                      <a:schemeClr val="accent1">
                        <a:alpha val="25000"/>
                      </a:schemeClr>
                    </a:solidFill>
                  </a:tcPr>
                </a:tc>
                <a:tc>
                  <a:txBody>
                    <a:bodyPr/>
                    <a:lstStyle/>
                    <a:p>
                      <a:pPr algn="ctr"/>
                      <a:r>
                        <a:rPr lang="es-UY" sz="1800" b="1" noProof="0" dirty="0">
                          <a:solidFill>
                            <a:schemeClr val="accent5">
                              <a:lumMod val="50000"/>
                            </a:schemeClr>
                          </a:solidFill>
                        </a:rPr>
                        <a:t>Años</a:t>
                      </a:r>
                    </a:p>
                  </a:txBody>
                  <a:tcPr anchor="ctr">
                    <a:solidFill>
                      <a:schemeClr val="accent1">
                        <a:alpha val="25000"/>
                      </a:schemeClr>
                    </a:solidFill>
                  </a:tcPr>
                </a:tc>
                <a:extLst>
                  <a:ext uri="{0D108BD9-81ED-4DB2-BD59-A6C34878D82A}">
                    <a16:rowId xmlns:a16="http://schemas.microsoft.com/office/drawing/2014/main" val="10000"/>
                  </a:ext>
                </a:extLst>
              </a:tr>
            </a:tbl>
          </a:graphicData>
        </a:graphic>
      </p:graphicFrame>
      <p:sp>
        <p:nvSpPr>
          <p:cNvPr id="12" name="Rectangle: Rounded Corners 11">
            <a:extLst>
              <a:ext uri="{FF2B5EF4-FFF2-40B4-BE49-F238E27FC236}">
                <a16:creationId xmlns:a16="http://schemas.microsoft.com/office/drawing/2014/main" id="{4645A2BC-7A6F-E52F-CE89-BA08891F2EB2}"/>
              </a:ext>
            </a:extLst>
          </p:cNvPr>
          <p:cNvSpPr/>
          <p:nvPr/>
        </p:nvSpPr>
        <p:spPr>
          <a:xfrm>
            <a:off x="5072350" y="2025187"/>
            <a:ext cx="1616042" cy="64274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5">
                    <a:lumMod val="50000"/>
                  </a:schemeClr>
                </a:solidFill>
              </a:rPr>
              <a:t>Estacionalidad</a:t>
            </a:r>
          </a:p>
        </p:txBody>
      </p:sp>
      <p:sp>
        <p:nvSpPr>
          <p:cNvPr id="13" name="Rectangle: Rounded Corners 12">
            <a:extLst>
              <a:ext uri="{FF2B5EF4-FFF2-40B4-BE49-F238E27FC236}">
                <a16:creationId xmlns:a16="http://schemas.microsoft.com/office/drawing/2014/main" id="{9CD48707-B028-8CCE-2DC0-6CC9090157F6}"/>
              </a:ext>
            </a:extLst>
          </p:cNvPr>
          <p:cNvSpPr/>
          <p:nvPr/>
        </p:nvSpPr>
        <p:spPr>
          <a:xfrm>
            <a:off x="6820052" y="2029949"/>
            <a:ext cx="1616042" cy="64274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5">
                    <a:lumMod val="50000"/>
                  </a:schemeClr>
                </a:solidFill>
              </a:rPr>
              <a:t>Variabilidad interanual</a:t>
            </a:r>
          </a:p>
        </p:txBody>
      </p:sp>
      <p:sp>
        <p:nvSpPr>
          <p:cNvPr id="14" name="Rectangle: Rounded Corners 13">
            <a:extLst>
              <a:ext uri="{FF2B5EF4-FFF2-40B4-BE49-F238E27FC236}">
                <a16:creationId xmlns:a16="http://schemas.microsoft.com/office/drawing/2014/main" id="{FC0E2115-C8CD-76D6-E1C6-B8C26779FD96}"/>
              </a:ext>
            </a:extLst>
          </p:cNvPr>
          <p:cNvSpPr/>
          <p:nvPr/>
        </p:nvSpPr>
        <p:spPr>
          <a:xfrm>
            <a:off x="5072350" y="2784549"/>
            <a:ext cx="1616042" cy="642742"/>
          </a:xfrm>
          <a:prstGeom prst="roundRect">
            <a:avLst/>
          </a:prstGeom>
          <a:solidFill>
            <a:schemeClr val="tx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4">
                    <a:lumMod val="10000"/>
                  </a:schemeClr>
                </a:solidFill>
              </a:rPr>
              <a:t>Estacionalidad</a:t>
            </a:r>
          </a:p>
        </p:txBody>
      </p:sp>
      <p:sp>
        <p:nvSpPr>
          <p:cNvPr id="15" name="Rectangle: Rounded Corners 14">
            <a:extLst>
              <a:ext uri="{FF2B5EF4-FFF2-40B4-BE49-F238E27FC236}">
                <a16:creationId xmlns:a16="http://schemas.microsoft.com/office/drawing/2014/main" id="{3C0BFC58-A37E-A0F6-7BBE-5BC1C656F47B}"/>
              </a:ext>
            </a:extLst>
          </p:cNvPr>
          <p:cNvSpPr/>
          <p:nvPr/>
        </p:nvSpPr>
        <p:spPr>
          <a:xfrm>
            <a:off x="5072350" y="3543608"/>
            <a:ext cx="1616042" cy="642742"/>
          </a:xfrm>
          <a:prstGeom prst="roundRect">
            <a:avLst/>
          </a:prstGeom>
          <a:solidFill>
            <a:srgbClr val="ECF0BC"/>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3"/>
                </a:solidFill>
              </a:rPr>
              <a:t>Estacionalidad</a:t>
            </a:r>
          </a:p>
        </p:txBody>
      </p:sp>
      <p:sp>
        <p:nvSpPr>
          <p:cNvPr id="16" name="Rectangle: Rounded Corners 15">
            <a:extLst>
              <a:ext uri="{FF2B5EF4-FFF2-40B4-BE49-F238E27FC236}">
                <a16:creationId xmlns:a16="http://schemas.microsoft.com/office/drawing/2014/main" id="{44EB7D8A-88E5-247A-E101-3879D3B4DA3E}"/>
              </a:ext>
            </a:extLst>
          </p:cNvPr>
          <p:cNvSpPr/>
          <p:nvPr/>
        </p:nvSpPr>
        <p:spPr>
          <a:xfrm>
            <a:off x="5072350" y="4298251"/>
            <a:ext cx="1616042" cy="642742"/>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rgbClr val="C00000"/>
                </a:solidFill>
              </a:rPr>
              <a:t>Estacionalidad</a:t>
            </a:r>
          </a:p>
        </p:txBody>
      </p:sp>
      <p:sp>
        <p:nvSpPr>
          <p:cNvPr id="17" name="Rectangle: Rounded Corners 16">
            <a:extLst>
              <a:ext uri="{FF2B5EF4-FFF2-40B4-BE49-F238E27FC236}">
                <a16:creationId xmlns:a16="http://schemas.microsoft.com/office/drawing/2014/main" id="{94E61367-A87C-4F1F-EF74-BD0526FBE7F9}"/>
              </a:ext>
            </a:extLst>
          </p:cNvPr>
          <p:cNvSpPr/>
          <p:nvPr/>
        </p:nvSpPr>
        <p:spPr>
          <a:xfrm>
            <a:off x="1878722" y="2773916"/>
            <a:ext cx="1616042" cy="642742"/>
          </a:xfrm>
          <a:prstGeom prst="roundRect">
            <a:avLst/>
          </a:prstGeom>
          <a:solidFill>
            <a:schemeClr val="tx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4">
                    <a:lumMod val="10000"/>
                  </a:schemeClr>
                </a:solidFill>
              </a:rPr>
              <a:t>Ciclo diurno</a:t>
            </a:r>
          </a:p>
        </p:txBody>
      </p:sp>
      <p:sp>
        <p:nvSpPr>
          <p:cNvPr id="18" name="Rectangle: Rounded Corners 17">
            <a:extLst>
              <a:ext uri="{FF2B5EF4-FFF2-40B4-BE49-F238E27FC236}">
                <a16:creationId xmlns:a16="http://schemas.microsoft.com/office/drawing/2014/main" id="{3E841717-A8B3-9F91-7600-758E026867F2}"/>
              </a:ext>
            </a:extLst>
          </p:cNvPr>
          <p:cNvSpPr/>
          <p:nvPr/>
        </p:nvSpPr>
        <p:spPr>
          <a:xfrm>
            <a:off x="1878722" y="3522342"/>
            <a:ext cx="1616042" cy="642742"/>
          </a:xfrm>
          <a:prstGeom prst="roundRect">
            <a:avLst/>
          </a:prstGeom>
          <a:solidFill>
            <a:srgbClr val="ECF0BC"/>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3"/>
                </a:solidFill>
              </a:rPr>
              <a:t>Ciclo diurno</a:t>
            </a:r>
          </a:p>
        </p:txBody>
      </p:sp>
      <p:cxnSp>
        <p:nvCxnSpPr>
          <p:cNvPr id="3" name="Straight Connector 2">
            <a:extLst>
              <a:ext uri="{FF2B5EF4-FFF2-40B4-BE49-F238E27FC236}">
                <a16:creationId xmlns:a16="http://schemas.microsoft.com/office/drawing/2014/main" id="{C70D3A94-B664-04FF-FF9E-43DE6C98AE18}"/>
              </a:ext>
            </a:extLst>
          </p:cNvPr>
          <p:cNvCxnSpPr>
            <a:cxnSpLocks/>
          </p:cNvCxnSpPr>
          <p:nvPr/>
        </p:nvCxnSpPr>
        <p:spPr>
          <a:xfrm>
            <a:off x="1878722" y="2731970"/>
            <a:ext cx="480967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70A8599-694D-0CA5-9E6F-D4AB58F401D9}"/>
              </a:ext>
            </a:extLst>
          </p:cNvPr>
          <p:cNvSpPr/>
          <p:nvPr/>
        </p:nvSpPr>
        <p:spPr>
          <a:xfrm>
            <a:off x="7820503" y="3172786"/>
            <a:ext cx="1169581" cy="1112207"/>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50000"/>
                  </a:schemeClr>
                </a:solidFill>
              </a:rPr>
              <a:t>El Niño</a:t>
            </a:r>
          </a:p>
        </p:txBody>
      </p:sp>
      <p:sp>
        <p:nvSpPr>
          <p:cNvPr id="22" name="Arrow: Down 21">
            <a:extLst>
              <a:ext uri="{FF2B5EF4-FFF2-40B4-BE49-F238E27FC236}">
                <a16:creationId xmlns:a16="http://schemas.microsoft.com/office/drawing/2014/main" id="{4A864140-970C-F911-476D-7E390C9CA6F4}"/>
              </a:ext>
            </a:extLst>
          </p:cNvPr>
          <p:cNvSpPr/>
          <p:nvPr/>
        </p:nvSpPr>
        <p:spPr>
          <a:xfrm rot="8344825">
            <a:off x="7947133" y="2729586"/>
            <a:ext cx="276447" cy="3936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D76AED30-C4AA-4357-F292-3A0C00B3CDA4}"/>
              </a:ext>
            </a:extLst>
          </p:cNvPr>
          <p:cNvCxnSpPr>
            <a:cxnSpLocks/>
          </p:cNvCxnSpPr>
          <p:nvPr/>
        </p:nvCxnSpPr>
        <p:spPr>
          <a:xfrm>
            <a:off x="1924792" y="3469164"/>
            <a:ext cx="480967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3AC8F74-707D-413D-34DA-72891BD661A6}"/>
              </a:ext>
            </a:extLst>
          </p:cNvPr>
          <p:cNvCxnSpPr>
            <a:cxnSpLocks/>
          </p:cNvCxnSpPr>
          <p:nvPr/>
        </p:nvCxnSpPr>
        <p:spPr>
          <a:xfrm>
            <a:off x="1935425" y="4255956"/>
            <a:ext cx="480967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1" name="Arrow: Down 30">
            <a:extLst>
              <a:ext uri="{FF2B5EF4-FFF2-40B4-BE49-F238E27FC236}">
                <a16:creationId xmlns:a16="http://schemas.microsoft.com/office/drawing/2014/main" id="{3B200FAE-5EFB-AD55-D043-C1A4C23D28B1}"/>
              </a:ext>
            </a:extLst>
          </p:cNvPr>
          <p:cNvSpPr/>
          <p:nvPr/>
        </p:nvSpPr>
        <p:spPr>
          <a:xfrm rot="5400000">
            <a:off x="7083961" y="3482769"/>
            <a:ext cx="276447" cy="3936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ultiplication Sign 31">
            <a:extLst>
              <a:ext uri="{FF2B5EF4-FFF2-40B4-BE49-F238E27FC236}">
                <a16:creationId xmlns:a16="http://schemas.microsoft.com/office/drawing/2014/main" id="{7BDCD42B-592E-75C5-9E02-B1E714F8A4B3}"/>
              </a:ext>
            </a:extLst>
          </p:cNvPr>
          <p:cNvSpPr/>
          <p:nvPr/>
        </p:nvSpPr>
        <p:spPr>
          <a:xfrm>
            <a:off x="7202210" y="3386641"/>
            <a:ext cx="586031" cy="585855"/>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5420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486D6B7E-30C7-F824-6C14-52CF01C2A6F6}"/>
            </a:ext>
          </a:extLst>
        </p:cNvPr>
        <p:cNvGrpSpPr/>
        <p:nvPr/>
      </p:nvGrpSpPr>
      <p:grpSpPr>
        <a:xfrm>
          <a:off x="0" y="0"/>
          <a:ext cx="0" cy="0"/>
          <a:chOff x="0" y="0"/>
          <a:chExt cx="0" cy="0"/>
        </a:xfrm>
      </p:grpSpPr>
      <p:sp>
        <p:nvSpPr>
          <p:cNvPr id="322" name="Google Shape;322;p32">
            <a:extLst>
              <a:ext uri="{FF2B5EF4-FFF2-40B4-BE49-F238E27FC236}">
                <a16:creationId xmlns:a16="http://schemas.microsoft.com/office/drawing/2014/main" id="{865A7178-81FE-CD2B-082D-1B9699CB917F}"/>
              </a:ext>
            </a:extLst>
          </p:cNvPr>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UY" noProof="0" smtClean="0"/>
              <a:t>22</a:t>
            </a:fld>
            <a:endParaRPr lang="es-UY" noProof="0" dirty="0"/>
          </a:p>
        </p:txBody>
      </p:sp>
      <p:sp>
        <p:nvSpPr>
          <p:cNvPr id="4" name="Title 3">
            <a:extLst>
              <a:ext uri="{FF2B5EF4-FFF2-40B4-BE49-F238E27FC236}">
                <a16:creationId xmlns:a16="http://schemas.microsoft.com/office/drawing/2014/main" id="{C96F636C-786C-E06B-3986-966F17FD98AC}"/>
              </a:ext>
            </a:extLst>
          </p:cNvPr>
          <p:cNvSpPr>
            <a:spLocks noGrp="1"/>
          </p:cNvSpPr>
          <p:nvPr>
            <p:ph type="title"/>
          </p:nvPr>
        </p:nvSpPr>
        <p:spPr>
          <a:xfrm>
            <a:off x="1502182" y="475989"/>
            <a:ext cx="7550400" cy="989557"/>
          </a:xfrm>
        </p:spPr>
        <p:txBody>
          <a:bodyPr/>
          <a:lstStyle/>
          <a:p>
            <a:pPr algn="r"/>
            <a:r>
              <a:rPr lang="es-UY" noProof="0" dirty="0"/>
              <a:t>Sobre la modelación de la incertidumbre climática que enfrenta el sistema </a:t>
            </a:r>
          </a:p>
        </p:txBody>
      </p:sp>
      <p:sp>
        <p:nvSpPr>
          <p:cNvPr id="6" name="Google Shape;313;p31">
            <a:extLst>
              <a:ext uri="{FF2B5EF4-FFF2-40B4-BE49-F238E27FC236}">
                <a16:creationId xmlns:a16="http://schemas.microsoft.com/office/drawing/2014/main" id="{1CB02B6F-C7D8-5298-AA76-D9E37316EF21}"/>
              </a:ext>
            </a:extLst>
          </p:cNvPr>
          <p:cNvSpPr txBox="1">
            <a:spLocks/>
          </p:cNvSpPr>
          <p:nvPr/>
        </p:nvSpPr>
        <p:spPr>
          <a:xfrm>
            <a:off x="91418" y="-25052"/>
            <a:ext cx="8344676" cy="5010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s-UY" sz="2400" noProof="0" dirty="0">
                <a:solidFill>
                  <a:schemeClr val="bg1">
                    <a:lumMod val="50000"/>
                  </a:schemeClr>
                </a:solidFill>
              </a:rPr>
              <a:t>Mejoras planteadas en Pronos II</a:t>
            </a:r>
            <a:endParaRPr lang="es-UY" sz="5400" noProof="0" dirty="0">
              <a:solidFill>
                <a:schemeClr val="bg1">
                  <a:lumMod val="50000"/>
                </a:schemeClr>
              </a:solidFill>
            </a:endParaRPr>
          </a:p>
        </p:txBody>
      </p:sp>
      <p:pic>
        <p:nvPicPr>
          <p:cNvPr id="7" name="Picture 5" descr="C:\Users\Rafael\Desktop\índice.jpg">
            <a:extLst>
              <a:ext uri="{FF2B5EF4-FFF2-40B4-BE49-F238E27FC236}">
                <a16:creationId xmlns:a16="http://schemas.microsoft.com/office/drawing/2014/main" id="{7C5841FE-261D-683F-84CF-1FC71F91C585}"/>
              </a:ext>
            </a:extLst>
          </p:cNvPr>
          <p:cNvPicPr>
            <a:picLocks noChangeAspect="1" noChangeArrowheads="1"/>
          </p:cNvPicPr>
          <p:nvPr/>
        </p:nvPicPr>
        <p:blipFill>
          <a:blip r:embed="rId3" cstate="print"/>
          <a:srcRect/>
          <a:stretch>
            <a:fillRect/>
          </a:stretch>
        </p:blipFill>
        <p:spPr bwMode="auto">
          <a:xfrm>
            <a:off x="766027" y="2910933"/>
            <a:ext cx="461631" cy="486411"/>
          </a:xfrm>
          <a:prstGeom prst="rect">
            <a:avLst/>
          </a:prstGeom>
          <a:noFill/>
          <a:ln w="9525">
            <a:noFill/>
            <a:miter lim="800000"/>
            <a:headEnd/>
            <a:tailEnd/>
          </a:ln>
        </p:spPr>
      </p:pic>
      <p:pic>
        <p:nvPicPr>
          <p:cNvPr id="9" name="Picture 2" descr="C:\Users\Rafael\Desktop\índice.jpg">
            <a:extLst>
              <a:ext uri="{FF2B5EF4-FFF2-40B4-BE49-F238E27FC236}">
                <a16:creationId xmlns:a16="http://schemas.microsoft.com/office/drawing/2014/main" id="{65CA6B53-0D79-108A-97C5-386C715F70A3}"/>
              </a:ext>
            </a:extLst>
          </p:cNvPr>
          <p:cNvPicPr>
            <a:picLocks noChangeAspect="1" noChangeArrowheads="1"/>
          </p:cNvPicPr>
          <p:nvPr/>
        </p:nvPicPr>
        <p:blipFill>
          <a:blip r:embed="rId4" cstate="print"/>
          <a:srcRect/>
          <a:stretch>
            <a:fillRect/>
          </a:stretch>
        </p:blipFill>
        <p:spPr bwMode="auto">
          <a:xfrm>
            <a:off x="766027" y="2098266"/>
            <a:ext cx="467841" cy="548640"/>
          </a:xfrm>
          <a:prstGeom prst="rect">
            <a:avLst/>
          </a:prstGeom>
          <a:noFill/>
        </p:spPr>
      </p:pic>
      <p:pic>
        <p:nvPicPr>
          <p:cNvPr id="10" name="Picture 3" descr="C:\Users\Rafael\Desktop\índice.jpg">
            <a:extLst>
              <a:ext uri="{FF2B5EF4-FFF2-40B4-BE49-F238E27FC236}">
                <a16:creationId xmlns:a16="http://schemas.microsoft.com/office/drawing/2014/main" id="{3216C998-9A25-60A3-D04A-E451827A57A7}"/>
              </a:ext>
            </a:extLst>
          </p:cNvPr>
          <p:cNvPicPr>
            <a:picLocks noChangeAspect="1" noChangeArrowheads="1"/>
          </p:cNvPicPr>
          <p:nvPr/>
        </p:nvPicPr>
        <p:blipFill>
          <a:blip r:embed="rId5" cstate="print"/>
          <a:srcRect/>
          <a:stretch>
            <a:fillRect/>
          </a:stretch>
        </p:blipFill>
        <p:spPr bwMode="auto">
          <a:xfrm>
            <a:off x="747184" y="3587456"/>
            <a:ext cx="461631" cy="581356"/>
          </a:xfrm>
          <a:prstGeom prst="rect">
            <a:avLst/>
          </a:prstGeom>
          <a:noFill/>
        </p:spPr>
      </p:pic>
      <p:graphicFrame>
        <p:nvGraphicFramePr>
          <p:cNvPr id="11" name="1 Tabla">
            <a:extLst>
              <a:ext uri="{FF2B5EF4-FFF2-40B4-BE49-F238E27FC236}">
                <a16:creationId xmlns:a16="http://schemas.microsoft.com/office/drawing/2014/main" id="{D0AE3DE8-7453-7031-641D-54E8F453D74C}"/>
              </a:ext>
            </a:extLst>
          </p:cNvPr>
          <p:cNvGraphicFramePr>
            <a:graphicFrameLocks noGrp="1"/>
          </p:cNvGraphicFramePr>
          <p:nvPr/>
        </p:nvGraphicFramePr>
        <p:xfrm>
          <a:off x="1766171" y="1496961"/>
          <a:ext cx="6732554" cy="432048"/>
        </p:xfrm>
        <a:graphic>
          <a:graphicData uri="http://schemas.openxmlformats.org/drawingml/2006/table">
            <a:tbl>
              <a:tblPr firstRow="1" bandRow="1">
                <a:tableStyleId>{5C22544A-7EE6-4342-B048-85BDC9FD1C3A}</a:tableStyleId>
              </a:tblPr>
              <a:tblGrid>
                <a:gridCol w="1665961">
                  <a:extLst>
                    <a:ext uri="{9D8B030D-6E8A-4147-A177-3AD203B41FA5}">
                      <a16:colId xmlns:a16="http://schemas.microsoft.com/office/drawing/2014/main" val="20000"/>
                    </a:ext>
                  </a:extLst>
                </a:gridCol>
                <a:gridCol w="1585961">
                  <a:extLst>
                    <a:ext uri="{9D8B030D-6E8A-4147-A177-3AD203B41FA5}">
                      <a16:colId xmlns:a16="http://schemas.microsoft.com/office/drawing/2014/main" val="20002"/>
                    </a:ext>
                  </a:extLst>
                </a:gridCol>
                <a:gridCol w="1654504">
                  <a:extLst>
                    <a:ext uri="{9D8B030D-6E8A-4147-A177-3AD203B41FA5}">
                      <a16:colId xmlns:a16="http://schemas.microsoft.com/office/drawing/2014/main" val="20003"/>
                    </a:ext>
                  </a:extLst>
                </a:gridCol>
                <a:gridCol w="1826128">
                  <a:extLst>
                    <a:ext uri="{9D8B030D-6E8A-4147-A177-3AD203B41FA5}">
                      <a16:colId xmlns:a16="http://schemas.microsoft.com/office/drawing/2014/main" val="20004"/>
                    </a:ext>
                  </a:extLst>
                </a:gridCol>
              </a:tblGrid>
              <a:tr h="432048">
                <a:tc>
                  <a:txBody>
                    <a:bodyPr/>
                    <a:lstStyle/>
                    <a:p>
                      <a:pPr algn="ctr"/>
                      <a:r>
                        <a:rPr lang="es-UY" sz="1800" b="1" noProof="0" dirty="0">
                          <a:solidFill>
                            <a:schemeClr val="accent5">
                              <a:lumMod val="50000"/>
                            </a:schemeClr>
                          </a:solidFill>
                        </a:rPr>
                        <a:t>Horas</a:t>
                      </a:r>
                      <a:endParaRPr lang="es-UY" sz="1800" b="1" baseline="0" noProof="0" dirty="0">
                        <a:solidFill>
                          <a:schemeClr val="accent5">
                            <a:lumMod val="50000"/>
                          </a:schemeClr>
                        </a:solidFill>
                      </a:endParaRPr>
                    </a:p>
                  </a:txBody>
                  <a:tcPr anchor="ctr">
                    <a:solidFill>
                      <a:schemeClr val="accent1">
                        <a:alpha val="25000"/>
                      </a:schemeClr>
                    </a:solidFill>
                  </a:tcPr>
                </a:tc>
                <a:tc>
                  <a:txBody>
                    <a:bodyPr/>
                    <a:lstStyle/>
                    <a:p>
                      <a:pPr algn="ctr"/>
                      <a:r>
                        <a:rPr lang="es-UY" sz="1800" b="1" baseline="0" noProof="0" dirty="0">
                          <a:solidFill>
                            <a:schemeClr val="accent5">
                              <a:lumMod val="50000"/>
                            </a:schemeClr>
                          </a:solidFill>
                        </a:rPr>
                        <a:t>Días</a:t>
                      </a:r>
                    </a:p>
                  </a:txBody>
                  <a:tcPr anchor="ctr">
                    <a:solidFill>
                      <a:schemeClr val="accent1">
                        <a:alpha val="25000"/>
                      </a:schemeClr>
                    </a:solidFill>
                  </a:tcPr>
                </a:tc>
                <a:tc>
                  <a:txBody>
                    <a:bodyPr/>
                    <a:lstStyle/>
                    <a:p>
                      <a:pPr algn="ctr"/>
                      <a:r>
                        <a:rPr lang="es-UY" sz="1800" b="1" baseline="0" noProof="0" dirty="0">
                          <a:solidFill>
                            <a:schemeClr val="accent5">
                              <a:lumMod val="50000"/>
                            </a:schemeClr>
                          </a:solidFill>
                        </a:rPr>
                        <a:t>Meses</a:t>
                      </a:r>
                    </a:p>
                  </a:txBody>
                  <a:tcPr anchor="ctr">
                    <a:solidFill>
                      <a:schemeClr val="accent1">
                        <a:alpha val="25000"/>
                      </a:schemeClr>
                    </a:solidFill>
                  </a:tcPr>
                </a:tc>
                <a:tc>
                  <a:txBody>
                    <a:bodyPr/>
                    <a:lstStyle/>
                    <a:p>
                      <a:pPr algn="ctr"/>
                      <a:r>
                        <a:rPr lang="es-UY" sz="1800" b="1" noProof="0" dirty="0">
                          <a:solidFill>
                            <a:schemeClr val="accent5">
                              <a:lumMod val="50000"/>
                            </a:schemeClr>
                          </a:solidFill>
                        </a:rPr>
                        <a:t>Años</a:t>
                      </a:r>
                    </a:p>
                  </a:txBody>
                  <a:tcPr anchor="ctr">
                    <a:solidFill>
                      <a:schemeClr val="accent1">
                        <a:alpha val="25000"/>
                      </a:schemeClr>
                    </a:solidFill>
                  </a:tcPr>
                </a:tc>
                <a:extLst>
                  <a:ext uri="{0D108BD9-81ED-4DB2-BD59-A6C34878D82A}">
                    <a16:rowId xmlns:a16="http://schemas.microsoft.com/office/drawing/2014/main" val="10000"/>
                  </a:ext>
                </a:extLst>
              </a:tr>
            </a:tbl>
          </a:graphicData>
        </a:graphic>
      </p:graphicFrame>
      <p:sp>
        <p:nvSpPr>
          <p:cNvPr id="12" name="Rectangle: Rounded Corners 11">
            <a:extLst>
              <a:ext uri="{FF2B5EF4-FFF2-40B4-BE49-F238E27FC236}">
                <a16:creationId xmlns:a16="http://schemas.microsoft.com/office/drawing/2014/main" id="{A189C3EF-D3AD-3A86-DFA6-BA7C74B844E5}"/>
              </a:ext>
            </a:extLst>
          </p:cNvPr>
          <p:cNvSpPr/>
          <p:nvPr/>
        </p:nvSpPr>
        <p:spPr>
          <a:xfrm>
            <a:off x="5072350" y="2025187"/>
            <a:ext cx="1616042" cy="64274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5">
                    <a:lumMod val="50000"/>
                  </a:schemeClr>
                </a:solidFill>
              </a:rPr>
              <a:t>Estacionalidad</a:t>
            </a:r>
          </a:p>
        </p:txBody>
      </p:sp>
      <p:sp>
        <p:nvSpPr>
          <p:cNvPr id="13" name="Rectangle: Rounded Corners 12">
            <a:extLst>
              <a:ext uri="{FF2B5EF4-FFF2-40B4-BE49-F238E27FC236}">
                <a16:creationId xmlns:a16="http://schemas.microsoft.com/office/drawing/2014/main" id="{5CE2E210-A9E0-6693-F51C-A03D0281B0A8}"/>
              </a:ext>
            </a:extLst>
          </p:cNvPr>
          <p:cNvSpPr/>
          <p:nvPr/>
        </p:nvSpPr>
        <p:spPr>
          <a:xfrm>
            <a:off x="6820052" y="2029949"/>
            <a:ext cx="1616042" cy="64274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5">
                    <a:lumMod val="50000"/>
                  </a:schemeClr>
                </a:solidFill>
              </a:rPr>
              <a:t>Variabilidad interanual</a:t>
            </a:r>
          </a:p>
        </p:txBody>
      </p:sp>
      <p:sp>
        <p:nvSpPr>
          <p:cNvPr id="14" name="Rectangle: Rounded Corners 13">
            <a:extLst>
              <a:ext uri="{FF2B5EF4-FFF2-40B4-BE49-F238E27FC236}">
                <a16:creationId xmlns:a16="http://schemas.microsoft.com/office/drawing/2014/main" id="{791E307E-88FE-0852-6E0A-D3C43076D4A1}"/>
              </a:ext>
            </a:extLst>
          </p:cNvPr>
          <p:cNvSpPr/>
          <p:nvPr/>
        </p:nvSpPr>
        <p:spPr>
          <a:xfrm>
            <a:off x="5072350" y="2784549"/>
            <a:ext cx="1616042" cy="642742"/>
          </a:xfrm>
          <a:prstGeom prst="roundRect">
            <a:avLst/>
          </a:prstGeom>
          <a:solidFill>
            <a:schemeClr val="tx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4">
                    <a:lumMod val="10000"/>
                  </a:schemeClr>
                </a:solidFill>
              </a:rPr>
              <a:t>Estacionalidad</a:t>
            </a:r>
          </a:p>
        </p:txBody>
      </p:sp>
      <p:sp>
        <p:nvSpPr>
          <p:cNvPr id="15" name="Rectangle: Rounded Corners 14">
            <a:extLst>
              <a:ext uri="{FF2B5EF4-FFF2-40B4-BE49-F238E27FC236}">
                <a16:creationId xmlns:a16="http://schemas.microsoft.com/office/drawing/2014/main" id="{40A5A383-AA68-23F9-1097-14BBD2102EB3}"/>
              </a:ext>
            </a:extLst>
          </p:cNvPr>
          <p:cNvSpPr/>
          <p:nvPr/>
        </p:nvSpPr>
        <p:spPr>
          <a:xfrm>
            <a:off x="5072350" y="3543608"/>
            <a:ext cx="1616042" cy="642742"/>
          </a:xfrm>
          <a:prstGeom prst="roundRect">
            <a:avLst/>
          </a:prstGeom>
          <a:solidFill>
            <a:srgbClr val="ECF0BC"/>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3"/>
                </a:solidFill>
              </a:rPr>
              <a:t>Estacionalidad</a:t>
            </a:r>
          </a:p>
        </p:txBody>
      </p:sp>
      <p:sp>
        <p:nvSpPr>
          <p:cNvPr id="17" name="Rectangle: Rounded Corners 16">
            <a:extLst>
              <a:ext uri="{FF2B5EF4-FFF2-40B4-BE49-F238E27FC236}">
                <a16:creationId xmlns:a16="http://schemas.microsoft.com/office/drawing/2014/main" id="{708637E6-47A4-7E8C-7C89-B3DDFE48DB19}"/>
              </a:ext>
            </a:extLst>
          </p:cNvPr>
          <p:cNvSpPr/>
          <p:nvPr/>
        </p:nvSpPr>
        <p:spPr>
          <a:xfrm>
            <a:off x="1878722" y="2773916"/>
            <a:ext cx="1616042" cy="642742"/>
          </a:xfrm>
          <a:prstGeom prst="roundRect">
            <a:avLst/>
          </a:prstGeom>
          <a:solidFill>
            <a:schemeClr val="tx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4">
                    <a:lumMod val="10000"/>
                  </a:schemeClr>
                </a:solidFill>
              </a:rPr>
              <a:t>Ciclo diurno</a:t>
            </a:r>
          </a:p>
        </p:txBody>
      </p:sp>
      <p:sp>
        <p:nvSpPr>
          <p:cNvPr id="18" name="Rectangle: Rounded Corners 17">
            <a:extLst>
              <a:ext uri="{FF2B5EF4-FFF2-40B4-BE49-F238E27FC236}">
                <a16:creationId xmlns:a16="http://schemas.microsoft.com/office/drawing/2014/main" id="{6A830DA5-D35E-266C-EE6C-A7C77837B9DA}"/>
              </a:ext>
            </a:extLst>
          </p:cNvPr>
          <p:cNvSpPr/>
          <p:nvPr/>
        </p:nvSpPr>
        <p:spPr>
          <a:xfrm>
            <a:off x="1878722" y="3522342"/>
            <a:ext cx="1616042" cy="642742"/>
          </a:xfrm>
          <a:prstGeom prst="roundRect">
            <a:avLst/>
          </a:prstGeom>
          <a:solidFill>
            <a:srgbClr val="ECF0BC"/>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s-UY" sz="1600" b="1" noProof="0" dirty="0">
                <a:solidFill>
                  <a:schemeClr val="accent3"/>
                </a:solidFill>
              </a:rPr>
              <a:t>Ciclo diurno</a:t>
            </a:r>
          </a:p>
        </p:txBody>
      </p:sp>
      <p:cxnSp>
        <p:nvCxnSpPr>
          <p:cNvPr id="3" name="Straight Connector 2">
            <a:extLst>
              <a:ext uri="{FF2B5EF4-FFF2-40B4-BE49-F238E27FC236}">
                <a16:creationId xmlns:a16="http://schemas.microsoft.com/office/drawing/2014/main" id="{30170B89-88CD-A164-02D3-D8A7CAB647A2}"/>
              </a:ext>
            </a:extLst>
          </p:cNvPr>
          <p:cNvCxnSpPr>
            <a:cxnSpLocks/>
          </p:cNvCxnSpPr>
          <p:nvPr/>
        </p:nvCxnSpPr>
        <p:spPr>
          <a:xfrm>
            <a:off x="1878722" y="2731970"/>
            <a:ext cx="480967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954F7C2C-9E10-733D-5895-492B0EFF361A}"/>
              </a:ext>
            </a:extLst>
          </p:cNvPr>
          <p:cNvSpPr/>
          <p:nvPr/>
        </p:nvSpPr>
        <p:spPr>
          <a:xfrm>
            <a:off x="7820503" y="3172786"/>
            <a:ext cx="1169581" cy="1112207"/>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50000"/>
                  </a:schemeClr>
                </a:solidFill>
              </a:rPr>
              <a:t>El Niño</a:t>
            </a:r>
          </a:p>
        </p:txBody>
      </p:sp>
      <p:sp>
        <p:nvSpPr>
          <p:cNvPr id="22" name="Arrow: Down 21">
            <a:extLst>
              <a:ext uri="{FF2B5EF4-FFF2-40B4-BE49-F238E27FC236}">
                <a16:creationId xmlns:a16="http://schemas.microsoft.com/office/drawing/2014/main" id="{1865133E-D9FF-E35E-0E3E-4B9C5AED42B2}"/>
              </a:ext>
            </a:extLst>
          </p:cNvPr>
          <p:cNvSpPr/>
          <p:nvPr/>
        </p:nvSpPr>
        <p:spPr>
          <a:xfrm rot="8344825">
            <a:off x="7947133" y="2729586"/>
            <a:ext cx="276447" cy="3936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D1266FBE-DA6D-BAB3-385F-4B432669F08F}"/>
              </a:ext>
            </a:extLst>
          </p:cNvPr>
          <p:cNvCxnSpPr>
            <a:cxnSpLocks/>
          </p:cNvCxnSpPr>
          <p:nvPr/>
        </p:nvCxnSpPr>
        <p:spPr>
          <a:xfrm>
            <a:off x="1924792" y="3469164"/>
            <a:ext cx="480967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4064C27-351A-88E9-415A-38A3017AF451}"/>
              </a:ext>
            </a:extLst>
          </p:cNvPr>
          <p:cNvCxnSpPr>
            <a:cxnSpLocks/>
          </p:cNvCxnSpPr>
          <p:nvPr/>
        </p:nvCxnSpPr>
        <p:spPr>
          <a:xfrm>
            <a:off x="1935425" y="4255956"/>
            <a:ext cx="480967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1" name="Arrow: Down 30">
            <a:extLst>
              <a:ext uri="{FF2B5EF4-FFF2-40B4-BE49-F238E27FC236}">
                <a16:creationId xmlns:a16="http://schemas.microsoft.com/office/drawing/2014/main" id="{2895C177-10A0-EAE6-BA21-68C353A1645E}"/>
              </a:ext>
            </a:extLst>
          </p:cNvPr>
          <p:cNvSpPr/>
          <p:nvPr/>
        </p:nvSpPr>
        <p:spPr>
          <a:xfrm rot="5400000">
            <a:off x="7083961" y="3482769"/>
            <a:ext cx="276447" cy="3936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ultiplication Sign 31">
            <a:extLst>
              <a:ext uri="{FF2B5EF4-FFF2-40B4-BE49-F238E27FC236}">
                <a16:creationId xmlns:a16="http://schemas.microsoft.com/office/drawing/2014/main" id="{C3F8FA2E-1C74-AAC3-3899-052A0DA2E97A}"/>
              </a:ext>
            </a:extLst>
          </p:cNvPr>
          <p:cNvSpPr/>
          <p:nvPr/>
        </p:nvSpPr>
        <p:spPr>
          <a:xfrm>
            <a:off x="7202210" y="3386641"/>
            <a:ext cx="586031" cy="585855"/>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Left-Right 18">
            <a:extLst>
              <a:ext uri="{FF2B5EF4-FFF2-40B4-BE49-F238E27FC236}">
                <a16:creationId xmlns:a16="http://schemas.microsoft.com/office/drawing/2014/main" id="{33A2D316-496A-E0CC-9315-93D25FBE3F8F}"/>
              </a:ext>
            </a:extLst>
          </p:cNvPr>
          <p:cNvSpPr/>
          <p:nvPr/>
        </p:nvSpPr>
        <p:spPr>
          <a:xfrm>
            <a:off x="1814820" y="4353345"/>
            <a:ext cx="1679944" cy="432046"/>
          </a:xfrm>
          <a:prstGeom prst="leftRightArrow">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UY" b="1" noProof="0" dirty="0">
                <a:solidFill>
                  <a:schemeClr val="bg1"/>
                </a:solidFill>
              </a:rPr>
              <a:t>Despacho</a:t>
            </a:r>
          </a:p>
        </p:txBody>
      </p:sp>
      <p:sp>
        <p:nvSpPr>
          <p:cNvPr id="20" name="Arrow: Left-Right 19">
            <a:extLst>
              <a:ext uri="{FF2B5EF4-FFF2-40B4-BE49-F238E27FC236}">
                <a16:creationId xmlns:a16="http://schemas.microsoft.com/office/drawing/2014/main" id="{EB2334D9-7D27-E7F7-27D1-6C280C50875A}"/>
              </a:ext>
            </a:extLst>
          </p:cNvPr>
          <p:cNvSpPr/>
          <p:nvPr/>
        </p:nvSpPr>
        <p:spPr>
          <a:xfrm>
            <a:off x="3311571" y="4558486"/>
            <a:ext cx="3707445" cy="564551"/>
          </a:xfrm>
          <a:prstGeom prst="leftRightArrow">
            <a:avLst/>
          </a:prstGeom>
          <a:solidFill>
            <a:schemeClr val="tx1"/>
          </a:solidFill>
          <a:ln w="476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UY" b="1" noProof="0" dirty="0">
                <a:solidFill>
                  <a:schemeClr val="bg1"/>
                </a:solidFill>
              </a:rPr>
              <a:t>Programación semanal/semestral</a:t>
            </a:r>
          </a:p>
        </p:txBody>
      </p:sp>
      <p:sp>
        <p:nvSpPr>
          <p:cNvPr id="23" name="Arrow: Left-Right 22">
            <a:extLst>
              <a:ext uri="{FF2B5EF4-FFF2-40B4-BE49-F238E27FC236}">
                <a16:creationId xmlns:a16="http://schemas.microsoft.com/office/drawing/2014/main" id="{CFBF28CB-99F5-A04B-679C-C8F506F99690}"/>
              </a:ext>
            </a:extLst>
          </p:cNvPr>
          <p:cNvSpPr/>
          <p:nvPr/>
        </p:nvSpPr>
        <p:spPr>
          <a:xfrm>
            <a:off x="6856358" y="4384931"/>
            <a:ext cx="1679944" cy="455910"/>
          </a:xfrm>
          <a:prstGeom prst="leftRightArrow">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UY" b="1" noProof="0" dirty="0">
                <a:solidFill>
                  <a:schemeClr val="bg1"/>
                </a:solidFill>
              </a:rPr>
              <a:t>Planificación</a:t>
            </a:r>
          </a:p>
        </p:txBody>
      </p:sp>
      <p:sp>
        <p:nvSpPr>
          <p:cNvPr id="24" name="Rectangle: Rounded Corners 23">
            <a:extLst>
              <a:ext uri="{FF2B5EF4-FFF2-40B4-BE49-F238E27FC236}">
                <a16:creationId xmlns:a16="http://schemas.microsoft.com/office/drawing/2014/main" id="{6690DF7B-596C-71AA-1675-46B97E9ADFAF}"/>
              </a:ext>
            </a:extLst>
          </p:cNvPr>
          <p:cNvSpPr/>
          <p:nvPr/>
        </p:nvSpPr>
        <p:spPr>
          <a:xfrm>
            <a:off x="468670" y="4337894"/>
            <a:ext cx="1018657" cy="581356"/>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s-UY" b="1" noProof="0"/>
              <a:t>Toma de decisión</a:t>
            </a:r>
          </a:p>
        </p:txBody>
      </p:sp>
    </p:spTree>
    <p:extLst>
      <p:ext uri="{BB962C8B-B14F-4D97-AF65-F5344CB8AC3E}">
        <p14:creationId xmlns:p14="http://schemas.microsoft.com/office/powerpoint/2010/main" val="3862313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46"/>
          <p:cNvSpPr txBox="1">
            <a:spLocks noGrp="1"/>
          </p:cNvSpPr>
          <p:nvPr>
            <p:ph type="title"/>
          </p:nvPr>
        </p:nvSpPr>
        <p:spPr>
          <a:xfrm>
            <a:off x="730000" y="556650"/>
            <a:ext cx="8145600" cy="756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600"/>
              <a:buNone/>
            </a:pPr>
            <a:r>
              <a:rPr lang="en-GB" sz="3600"/>
              <a:t>DESAFÍOS</a:t>
            </a:r>
            <a:endParaRPr/>
          </a:p>
        </p:txBody>
      </p:sp>
      <p:sp>
        <p:nvSpPr>
          <p:cNvPr id="513" name="Google Shape;513;p4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23</a:t>
            </a:fld>
            <a:endParaRPr/>
          </a:p>
        </p:txBody>
      </p:sp>
      <p:sp>
        <p:nvSpPr>
          <p:cNvPr id="514" name="Google Shape;514;p46"/>
          <p:cNvSpPr txBox="1"/>
          <p:nvPr/>
        </p:nvSpPr>
        <p:spPr>
          <a:xfrm>
            <a:off x="91418" y="-25052"/>
            <a:ext cx="8344800" cy="50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600"/>
              <a:buFont typeface="Raleway"/>
              <a:buNone/>
            </a:pPr>
            <a:r>
              <a:rPr lang="en-GB" sz="2400" b="1" i="0" u="none" strike="noStrike" cap="none">
                <a:solidFill>
                  <a:srgbClr val="7F7F7F"/>
                </a:solidFill>
                <a:latin typeface="Raleway"/>
                <a:ea typeface="Raleway"/>
                <a:cs typeface="Raleway"/>
                <a:sym typeface="Raleway"/>
              </a:rPr>
              <a:t>Mejoras planteadas en Pronos II</a:t>
            </a:r>
            <a:endParaRPr sz="5400" b="1" i="0" u="none" strike="noStrike" cap="none">
              <a:solidFill>
                <a:srgbClr val="7F7F7F"/>
              </a:solidFill>
              <a:latin typeface="Raleway"/>
              <a:ea typeface="Raleway"/>
              <a:cs typeface="Raleway"/>
              <a:sym typeface="Raleway"/>
            </a:endParaRPr>
          </a:p>
        </p:txBody>
      </p:sp>
      <p:sp>
        <p:nvSpPr>
          <p:cNvPr id="515" name="Google Shape;515;p46"/>
          <p:cNvSpPr txBox="1"/>
          <p:nvPr/>
        </p:nvSpPr>
        <p:spPr>
          <a:xfrm>
            <a:off x="939402" y="2077402"/>
            <a:ext cx="8145600" cy="22395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chemeClr val="accent1"/>
              </a:buClr>
              <a:buSzPts val="2600"/>
              <a:buFont typeface="Noto Sans Symbols"/>
              <a:buChar char="⮚"/>
            </a:pPr>
            <a:r>
              <a:rPr lang="en-GB" sz="2400" b="1" i="0" u="none" strike="noStrike" cap="none">
                <a:solidFill>
                  <a:schemeClr val="accent1"/>
                </a:solidFill>
                <a:latin typeface="Lato"/>
                <a:ea typeface="Lato"/>
                <a:cs typeface="Lato"/>
                <a:sym typeface="Lato"/>
              </a:rPr>
              <a:t>Versatilidad </a:t>
            </a:r>
            <a:r>
              <a:rPr lang="en-GB" sz="2400" i="0" u="none" strike="noStrike" cap="none">
                <a:solidFill>
                  <a:schemeClr val="accent1"/>
                </a:solidFill>
                <a:latin typeface="Lato"/>
                <a:ea typeface="Lato"/>
                <a:cs typeface="Lato"/>
                <a:sym typeface="Lato"/>
              </a:rPr>
              <a:t>de la estrategia de modelación</a:t>
            </a:r>
            <a:endParaRPr>
              <a:solidFill>
                <a:schemeClr val="accent1"/>
              </a:solidFill>
              <a:latin typeface="Lato"/>
              <a:ea typeface="Lato"/>
              <a:cs typeface="Lato"/>
              <a:sym typeface="Lato"/>
            </a:endParaRPr>
          </a:p>
          <a:p>
            <a:pPr marL="342900" marR="0" lvl="0" indent="-177800" algn="l" rtl="0">
              <a:lnSpc>
                <a:spcPct val="100000"/>
              </a:lnSpc>
              <a:spcBef>
                <a:spcPts val="0"/>
              </a:spcBef>
              <a:spcAft>
                <a:spcPts val="0"/>
              </a:spcAft>
              <a:buClr>
                <a:schemeClr val="dk2"/>
              </a:buClr>
              <a:buSzPts val="2600"/>
              <a:buFont typeface="Noto Sans Symbols"/>
              <a:buNone/>
            </a:pPr>
            <a:endParaRPr sz="2400" b="1" i="0" u="none" strike="noStrike" cap="none">
              <a:solidFill>
                <a:schemeClr val="accent1"/>
              </a:solidFill>
              <a:latin typeface="Lato"/>
              <a:ea typeface="Lato"/>
              <a:cs typeface="Lato"/>
              <a:sym typeface="Lato"/>
            </a:endParaRPr>
          </a:p>
          <a:p>
            <a:pPr marL="342900" marR="0" lvl="0" indent="-342900" algn="l" rtl="0">
              <a:lnSpc>
                <a:spcPct val="100000"/>
              </a:lnSpc>
              <a:spcBef>
                <a:spcPts val="0"/>
              </a:spcBef>
              <a:spcAft>
                <a:spcPts val="0"/>
              </a:spcAft>
              <a:buClr>
                <a:schemeClr val="accent1"/>
              </a:buClr>
              <a:buSzPts val="2600"/>
              <a:buFont typeface="Noto Sans Symbols"/>
              <a:buChar char="⮚"/>
            </a:pPr>
            <a:r>
              <a:rPr lang="en-GB" sz="2400" b="1" i="0" u="none" strike="noStrike" cap="none">
                <a:solidFill>
                  <a:schemeClr val="accent1"/>
                </a:solidFill>
                <a:latin typeface="Lato"/>
                <a:ea typeface="Lato"/>
                <a:cs typeface="Lato"/>
                <a:sym typeface="Lato"/>
              </a:rPr>
              <a:t>Operatibilidad </a:t>
            </a:r>
            <a:r>
              <a:rPr lang="en-GB" sz="2400" i="0" u="none" strike="noStrike" cap="none">
                <a:solidFill>
                  <a:schemeClr val="accent1"/>
                </a:solidFill>
                <a:latin typeface="Lato"/>
                <a:ea typeface="Lato"/>
                <a:cs typeface="Lato"/>
                <a:sym typeface="Lato"/>
              </a:rPr>
              <a:t>en múltiples escalas temporales</a:t>
            </a:r>
            <a:endParaRPr>
              <a:solidFill>
                <a:schemeClr val="accent1"/>
              </a:solidFill>
              <a:latin typeface="Lato"/>
              <a:ea typeface="Lato"/>
              <a:cs typeface="Lato"/>
              <a:sym typeface="Lato"/>
            </a:endParaRPr>
          </a:p>
          <a:p>
            <a:pPr marL="342900" marR="0" lvl="0" indent="-177800" algn="l" rtl="0">
              <a:lnSpc>
                <a:spcPct val="100000"/>
              </a:lnSpc>
              <a:spcBef>
                <a:spcPts val="0"/>
              </a:spcBef>
              <a:spcAft>
                <a:spcPts val="0"/>
              </a:spcAft>
              <a:buClr>
                <a:schemeClr val="dk2"/>
              </a:buClr>
              <a:buSzPts val="2600"/>
              <a:buFont typeface="Noto Sans Symbols"/>
              <a:buNone/>
            </a:pPr>
            <a:endParaRPr sz="2400" b="1" i="0" u="none" strike="noStrike" cap="none">
              <a:solidFill>
                <a:schemeClr val="accent1"/>
              </a:solidFill>
              <a:latin typeface="Lato"/>
              <a:ea typeface="Lato"/>
              <a:cs typeface="Lato"/>
              <a:sym typeface="Lato"/>
            </a:endParaRPr>
          </a:p>
          <a:p>
            <a:pPr marL="342900" marR="0" lvl="0" indent="-342900" algn="l" rtl="0">
              <a:lnSpc>
                <a:spcPct val="100000"/>
              </a:lnSpc>
              <a:spcBef>
                <a:spcPts val="0"/>
              </a:spcBef>
              <a:spcAft>
                <a:spcPts val="0"/>
              </a:spcAft>
              <a:buClr>
                <a:schemeClr val="accent1"/>
              </a:buClr>
              <a:buSzPts val="2600"/>
              <a:buFont typeface="Noto Sans Symbols"/>
              <a:buChar char="⮚"/>
            </a:pPr>
            <a:r>
              <a:rPr lang="en-GB" sz="2400" b="1" i="0" u="none" strike="noStrike" cap="none">
                <a:solidFill>
                  <a:schemeClr val="accent1"/>
                </a:solidFill>
                <a:latin typeface="Lato"/>
                <a:ea typeface="Lato"/>
                <a:cs typeface="Lato"/>
                <a:sym typeface="Lato"/>
              </a:rPr>
              <a:t>Calibración </a:t>
            </a:r>
            <a:r>
              <a:rPr lang="en-GB" sz="2400" i="0" u="none" strike="noStrike" cap="none">
                <a:solidFill>
                  <a:schemeClr val="accent1"/>
                </a:solidFill>
                <a:latin typeface="Lato"/>
                <a:ea typeface="Lato"/>
                <a:cs typeface="Lato"/>
                <a:sym typeface="Lato"/>
              </a:rPr>
              <a:t>de los modelos</a:t>
            </a:r>
            <a:endParaRPr>
              <a:solidFill>
                <a:schemeClr val="accent1"/>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47"/>
          <p:cNvSpPr txBox="1">
            <a:spLocks noGrp="1"/>
          </p:cNvSpPr>
          <p:nvPr>
            <p:ph type="title"/>
          </p:nvPr>
        </p:nvSpPr>
        <p:spPr>
          <a:xfrm>
            <a:off x="730000" y="556650"/>
            <a:ext cx="8145600" cy="756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600"/>
              <a:buNone/>
            </a:pPr>
            <a:r>
              <a:rPr lang="en-GB" sz="3600"/>
              <a:t>VERSATILIDAD</a:t>
            </a:r>
            <a:endParaRPr/>
          </a:p>
        </p:txBody>
      </p:sp>
      <p:sp>
        <p:nvSpPr>
          <p:cNvPr id="521" name="Google Shape;521;p47"/>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24</a:t>
            </a:fld>
            <a:endParaRPr/>
          </a:p>
        </p:txBody>
      </p:sp>
      <p:sp>
        <p:nvSpPr>
          <p:cNvPr id="522" name="Google Shape;522;p47"/>
          <p:cNvSpPr txBox="1"/>
          <p:nvPr/>
        </p:nvSpPr>
        <p:spPr>
          <a:xfrm>
            <a:off x="91418" y="-25052"/>
            <a:ext cx="8344800" cy="50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600"/>
              <a:buFont typeface="Raleway"/>
              <a:buNone/>
            </a:pPr>
            <a:r>
              <a:rPr lang="en-GB" sz="2400" b="1" i="0" u="none" strike="noStrike" cap="none">
                <a:solidFill>
                  <a:srgbClr val="7F7F7F"/>
                </a:solidFill>
                <a:latin typeface="Raleway"/>
                <a:ea typeface="Raleway"/>
                <a:cs typeface="Raleway"/>
                <a:sym typeface="Raleway"/>
              </a:rPr>
              <a:t>Mejoras planteadas en Pronos II</a:t>
            </a:r>
            <a:endParaRPr sz="5400" b="1" i="0" u="none" strike="noStrike" cap="none">
              <a:solidFill>
                <a:srgbClr val="7F7F7F"/>
              </a:solidFill>
              <a:latin typeface="Raleway"/>
              <a:ea typeface="Raleway"/>
              <a:cs typeface="Raleway"/>
              <a:sym typeface="Raleway"/>
            </a:endParaRPr>
          </a:p>
        </p:txBody>
      </p:sp>
      <p:sp>
        <p:nvSpPr>
          <p:cNvPr id="523" name="Google Shape;523;p47"/>
          <p:cNvSpPr txBox="1"/>
          <p:nvPr/>
        </p:nvSpPr>
        <p:spPr>
          <a:xfrm>
            <a:off x="347325" y="1598800"/>
            <a:ext cx="8395200" cy="3066000"/>
          </a:xfrm>
          <a:prstGeom prst="rect">
            <a:avLst/>
          </a:prstGeom>
          <a:noFill/>
          <a:ln>
            <a:noFill/>
          </a:ln>
        </p:spPr>
        <p:txBody>
          <a:bodyPr spcFirstLastPara="1" wrap="square" lIns="91425" tIns="91425" rIns="91425" bIns="91425" anchor="t" anchorCtr="0">
            <a:noAutofit/>
          </a:bodyPr>
          <a:lstStyle/>
          <a:p>
            <a:pPr marL="342900" marR="0" lvl="0" indent="-323850" algn="just" rtl="0">
              <a:lnSpc>
                <a:spcPct val="100000"/>
              </a:lnSpc>
              <a:spcBef>
                <a:spcPts val="0"/>
              </a:spcBef>
              <a:spcAft>
                <a:spcPts val="0"/>
              </a:spcAft>
              <a:buClr>
                <a:schemeClr val="accent1"/>
              </a:buClr>
              <a:buSzPts val="2300"/>
              <a:buFont typeface="Lato"/>
              <a:buChar char="⮚"/>
            </a:pPr>
            <a:r>
              <a:rPr lang="en-GB" sz="2300" b="1" i="0" u="none" strike="noStrike" cap="none">
                <a:solidFill>
                  <a:schemeClr val="accent1"/>
                </a:solidFill>
                <a:latin typeface="Lato"/>
                <a:ea typeface="Lato"/>
                <a:cs typeface="Lato"/>
                <a:sym typeface="Lato"/>
              </a:rPr>
              <a:t>Modelo Unificado</a:t>
            </a:r>
            <a:endParaRPr sz="2300">
              <a:solidFill>
                <a:schemeClr val="accent1"/>
              </a:solidFill>
              <a:latin typeface="Lato"/>
              <a:ea typeface="Lato"/>
              <a:cs typeface="Lato"/>
              <a:sym typeface="Lato"/>
            </a:endParaRPr>
          </a:p>
          <a:p>
            <a:pPr marL="342900" marR="0" lvl="0" indent="-177800" algn="just" rtl="0">
              <a:lnSpc>
                <a:spcPct val="100000"/>
              </a:lnSpc>
              <a:spcBef>
                <a:spcPts val="0"/>
              </a:spcBef>
              <a:spcAft>
                <a:spcPts val="0"/>
              </a:spcAft>
              <a:buClr>
                <a:schemeClr val="dk2"/>
              </a:buClr>
              <a:buSzPts val="2600"/>
              <a:buFont typeface="Noto Sans Symbols"/>
              <a:buNone/>
            </a:pPr>
            <a:endParaRPr sz="2300" b="1" i="0" u="none" strike="noStrike" cap="none">
              <a:solidFill>
                <a:schemeClr val="accent1"/>
              </a:solidFill>
              <a:latin typeface="Lato"/>
              <a:ea typeface="Lato"/>
              <a:cs typeface="Lato"/>
              <a:sym typeface="Lato"/>
            </a:endParaRPr>
          </a:p>
          <a:p>
            <a:pPr marL="342900" marR="0" lvl="0" indent="-323850" algn="just" rtl="0">
              <a:lnSpc>
                <a:spcPct val="100000"/>
              </a:lnSpc>
              <a:spcBef>
                <a:spcPts val="0"/>
              </a:spcBef>
              <a:spcAft>
                <a:spcPts val="0"/>
              </a:spcAft>
              <a:buClr>
                <a:schemeClr val="accent1"/>
              </a:buClr>
              <a:buSzPts val="2300"/>
              <a:buFont typeface="Noto Sans Symbols"/>
              <a:buChar char="⮚"/>
            </a:pPr>
            <a:r>
              <a:rPr lang="en-GB" sz="2300" b="1" i="0" u="none" strike="noStrike" cap="none">
                <a:solidFill>
                  <a:schemeClr val="accent1"/>
                </a:solidFill>
                <a:latin typeface="Lato"/>
                <a:ea typeface="Lato"/>
                <a:cs typeface="Lato"/>
                <a:sym typeface="Lato"/>
              </a:rPr>
              <a:t>Distinguir variables Extrínsecas </a:t>
            </a:r>
            <a:r>
              <a:rPr lang="en-GB" sz="2300" i="0" u="none" strike="noStrike" cap="none">
                <a:solidFill>
                  <a:schemeClr val="accent1"/>
                </a:solidFill>
                <a:latin typeface="Lato"/>
                <a:ea typeface="Lato"/>
                <a:cs typeface="Lato"/>
                <a:sym typeface="Lato"/>
              </a:rPr>
              <a:t>(entradas, independientes)</a:t>
            </a:r>
            <a:r>
              <a:rPr lang="en-GB" sz="2300" b="1" i="0" u="none" strike="noStrike" cap="none">
                <a:solidFill>
                  <a:schemeClr val="accent1"/>
                </a:solidFill>
                <a:latin typeface="Lato"/>
                <a:ea typeface="Lato"/>
                <a:cs typeface="Lato"/>
                <a:sym typeface="Lato"/>
              </a:rPr>
              <a:t> de Intrínsecas </a:t>
            </a:r>
            <a:r>
              <a:rPr lang="en-GB" sz="2300" i="0" u="none" strike="noStrike" cap="none">
                <a:solidFill>
                  <a:schemeClr val="accent1"/>
                </a:solidFill>
                <a:latin typeface="Lato"/>
                <a:ea typeface="Lato"/>
                <a:cs typeface="Lato"/>
                <a:sym typeface="Lato"/>
              </a:rPr>
              <a:t>(salidas, interdependientes)</a:t>
            </a:r>
            <a:endParaRPr sz="2300">
              <a:solidFill>
                <a:schemeClr val="accent1"/>
              </a:solidFill>
              <a:latin typeface="Lato"/>
              <a:ea typeface="Lato"/>
              <a:cs typeface="Lato"/>
              <a:sym typeface="Lato"/>
            </a:endParaRPr>
          </a:p>
          <a:p>
            <a:pPr marL="342900" marR="0" lvl="0" indent="-177800" algn="just" rtl="0">
              <a:lnSpc>
                <a:spcPct val="100000"/>
              </a:lnSpc>
              <a:spcBef>
                <a:spcPts val="0"/>
              </a:spcBef>
              <a:spcAft>
                <a:spcPts val="0"/>
              </a:spcAft>
              <a:buClr>
                <a:schemeClr val="dk2"/>
              </a:buClr>
              <a:buSzPts val="2600"/>
              <a:buFont typeface="Noto Sans Symbols"/>
              <a:buNone/>
            </a:pPr>
            <a:endParaRPr sz="2300" b="1" i="0" u="none" strike="noStrike" cap="none">
              <a:solidFill>
                <a:schemeClr val="accent1"/>
              </a:solidFill>
              <a:latin typeface="Lato"/>
              <a:ea typeface="Lato"/>
              <a:cs typeface="Lato"/>
              <a:sym typeface="Lato"/>
            </a:endParaRPr>
          </a:p>
          <a:p>
            <a:pPr marL="342900" marR="0" lvl="0" indent="-323850" algn="just" rtl="0">
              <a:lnSpc>
                <a:spcPct val="100000"/>
              </a:lnSpc>
              <a:spcBef>
                <a:spcPts val="0"/>
              </a:spcBef>
              <a:spcAft>
                <a:spcPts val="0"/>
              </a:spcAft>
              <a:buClr>
                <a:schemeClr val="accent1"/>
              </a:buClr>
              <a:buSzPts val="2300"/>
              <a:buFont typeface="Noto Sans Symbols"/>
              <a:buChar char="⮚"/>
            </a:pPr>
            <a:r>
              <a:rPr lang="en-GB" sz="2300" b="1" i="0" u="none" strike="noStrike" cap="none">
                <a:solidFill>
                  <a:schemeClr val="accent1"/>
                </a:solidFill>
                <a:latin typeface="Lato"/>
                <a:ea typeface="Lato"/>
                <a:cs typeface="Lato"/>
                <a:sym typeface="Lato"/>
              </a:rPr>
              <a:t>De modelo Estático a Dinámico</a:t>
            </a:r>
            <a:r>
              <a:rPr lang="en-GB" sz="2300" i="0" u="none" strike="noStrike" cap="none">
                <a:solidFill>
                  <a:schemeClr val="accent1"/>
                </a:solidFill>
                <a:latin typeface="Lato"/>
                <a:ea typeface="Lato"/>
                <a:cs typeface="Lato"/>
                <a:sym typeface="Lato"/>
              </a:rPr>
              <a:t> (las interrelaciones entre variables dependen de la hora del día o el día del año)</a:t>
            </a:r>
            <a:endParaRPr sz="2300">
              <a:solidFill>
                <a:schemeClr val="accent1"/>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4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25</a:t>
            </a:fld>
            <a:endParaRPr/>
          </a:p>
        </p:txBody>
      </p:sp>
      <p:sp>
        <p:nvSpPr>
          <p:cNvPr id="529" name="Google Shape;529;p48"/>
          <p:cNvSpPr txBox="1"/>
          <p:nvPr/>
        </p:nvSpPr>
        <p:spPr>
          <a:xfrm>
            <a:off x="91418" y="-25052"/>
            <a:ext cx="8344800" cy="50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600"/>
              <a:buFont typeface="Raleway"/>
              <a:buNone/>
            </a:pPr>
            <a:r>
              <a:rPr lang="en-GB" sz="2400" b="1" i="0" u="none" strike="noStrike" cap="none">
                <a:solidFill>
                  <a:srgbClr val="7F7F7F"/>
                </a:solidFill>
                <a:latin typeface="Raleway"/>
                <a:ea typeface="Raleway"/>
                <a:cs typeface="Raleway"/>
                <a:sym typeface="Raleway"/>
              </a:rPr>
              <a:t>Mejoras planteadas en Pronos II</a:t>
            </a:r>
            <a:endParaRPr sz="5400" b="1" i="0" u="none" strike="noStrike" cap="none">
              <a:solidFill>
                <a:srgbClr val="7F7F7F"/>
              </a:solidFill>
              <a:latin typeface="Raleway"/>
              <a:ea typeface="Raleway"/>
              <a:cs typeface="Raleway"/>
              <a:sym typeface="Raleway"/>
            </a:endParaRPr>
          </a:p>
        </p:txBody>
      </p:sp>
      <p:sp>
        <p:nvSpPr>
          <p:cNvPr id="530" name="Google Shape;530;p48"/>
          <p:cNvSpPr txBox="1">
            <a:spLocks noGrp="1"/>
          </p:cNvSpPr>
          <p:nvPr>
            <p:ph type="title"/>
          </p:nvPr>
        </p:nvSpPr>
        <p:spPr>
          <a:xfrm>
            <a:off x="730000" y="556650"/>
            <a:ext cx="8145600" cy="756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600"/>
              <a:buNone/>
            </a:pPr>
            <a:r>
              <a:rPr lang="en-GB" sz="3600"/>
              <a:t>OPERATIBILIDAD</a:t>
            </a:r>
            <a:endParaRPr/>
          </a:p>
        </p:txBody>
      </p:sp>
      <p:sp>
        <p:nvSpPr>
          <p:cNvPr id="531" name="Google Shape;531;p48"/>
          <p:cNvSpPr txBox="1"/>
          <p:nvPr/>
        </p:nvSpPr>
        <p:spPr>
          <a:xfrm>
            <a:off x="177386" y="1598811"/>
            <a:ext cx="8907600" cy="30660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chemeClr val="dk2"/>
              </a:buClr>
              <a:buSzPts val="2600"/>
              <a:buFont typeface="Lato"/>
              <a:buChar char="⮚"/>
            </a:pPr>
            <a:r>
              <a:rPr lang="en-GB" sz="2400" b="1" i="0" u="none" strike="noStrike" cap="none">
                <a:solidFill>
                  <a:schemeClr val="dk2"/>
                </a:solidFill>
                <a:latin typeface="Lato"/>
                <a:ea typeface="Lato"/>
                <a:cs typeface="Lato"/>
                <a:sym typeface="Lato"/>
              </a:rPr>
              <a:t>Jerarquía de modelación según escalas temporales</a:t>
            </a:r>
            <a:endParaRPr>
              <a:solidFill>
                <a:schemeClr val="dk2"/>
              </a:solidFill>
              <a:latin typeface="Lato"/>
              <a:ea typeface="Lato"/>
              <a:cs typeface="Lato"/>
              <a:sym typeface="Lato"/>
            </a:endParaRPr>
          </a:p>
          <a:p>
            <a:pPr marL="342900" marR="0" lvl="0" indent="-177800" algn="l" rtl="0">
              <a:lnSpc>
                <a:spcPct val="100000"/>
              </a:lnSpc>
              <a:spcBef>
                <a:spcPts val="0"/>
              </a:spcBef>
              <a:spcAft>
                <a:spcPts val="0"/>
              </a:spcAft>
              <a:buClr>
                <a:schemeClr val="dk2"/>
              </a:buClr>
              <a:buSzPts val="2600"/>
              <a:buFont typeface="Noto Sans Symbols"/>
              <a:buNone/>
            </a:pPr>
            <a:endParaRPr sz="2400" b="1" i="0" u="none" strike="noStrike" cap="none">
              <a:solidFill>
                <a:schemeClr val="accent1"/>
              </a:solidFill>
              <a:latin typeface="Lato"/>
              <a:ea typeface="Lato"/>
              <a:cs typeface="Lato"/>
              <a:sym typeface="Lato"/>
            </a:endParaRPr>
          </a:p>
          <a:p>
            <a:pPr marL="0" marR="0" lvl="5" indent="0" algn="l" rtl="0">
              <a:lnSpc>
                <a:spcPct val="100000"/>
              </a:lnSpc>
              <a:spcBef>
                <a:spcPts val="0"/>
              </a:spcBef>
              <a:spcAft>
                <a:spcPts val="0"/>
              </a:spcAft>
              <a:buClr>
                <a:schemeClr val="dk2"/>
              </a:buClr>
              <a:buSzPts val="2600"/>
              <a:buFont typeface="Raleway"/>
              <a:buNone/>
            </a:pPr>
            <a:r>
              <a:rPr lang="en-GB" sz="2400" b="1" i="0" u="none" strike="noStrike" cap="none">
                <a:solidFill>
                  <a:schemeClr val="accent1"/>
                </a:solidFill>
                <a:latin typeface="Lato"/>
                <a:ea typeface="Lato"/>
                <a:cs typeface="Lato"/>
                <a:sym typeface="Lato"/>
              </a:rPr>
              <a:t>	∆ iN3.4</a:t>
            </a:r>
            <a:r>
              <a:rPr lang="en-GB" sz="2400" i="0" u="none" strike="noStrike" cap="none">
                <a:solidFill>
                  <a:schemeClr val="accent1"/>
                </a:solidFill>
                <a:latin typeface="Lato"/>
                <a:ea typeface="Lato"/>
                <a:cs typeface="Lato"/>
                <a:sym typeface="Lato"/>
              </a:rPr>
              <a:t> (1h, 1día, 1sem)</a:t>
            </a:r>
            <a:endParaRPr>
              <a:solidFill>
                <a:schemeClr val="accent1"/>
              </a:solidFill>
              <a:latin typeface="Lato"/>
              <a:ea typeface="Lato"/>
              <a:cs typeface="Lato"/>
              <a:sym typeface="Lato"/>
            </a:endParaRPr>
          </a:p>
        </p:txBody>
      </p:sp>
      <p:sp>
        <p:nvSpPr>
          <p:cNvPr id="532" name="Google Shape;532;p48"/>
          <p:cNvSpPr/>
          <p:nvPr/>
        </p:nvSpPr>
        <p:spPr>
          <a:xfrm>
            <a:off x="2353722" y="3076081"/>
            <a:ext cx="5251500" cy="1448100"/>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2400" b="1" i="0" u="none" strike="noStrike" cap="none">
                <a:solidFill>
                  <a:schemeClr val="lt1"/>
                </a:solidFill>
                <a:latin typeface="Arial"/>
                <a:ea typeface="Arial"/>
                <a:cs typeface="Arial"/>
                <a:sym typeface="Arial"/>
              </a:rPr>
              <a:t>∆</a:t>
            </a:r>
            <a:r>
              <a:rPr lang="en-GB" sz="1600" b="1" i="0" u="none" strike="noStrike" cap="none">
                <a:solidFill>
                  <a:schemeClr val="lt1"/>
                </a:solidFill>
                <a:latin typeface="Arial"/>
                <a:ea typeface="Arial"/>
                <a:cs typeface="Arial"/>
                <a:sym typeface="Arial"/>
              </a:rPr>
              <a:t> iN3.4</a:t>
            </a:r>
            <a:endParaRPr/>
          </a:p>
          <a:p>
            <a:pPr marL="0" marR="0" lvl="0" indent="0" algn="ctr" rtl="0">
              <a:lnSpc>
                <a:spcPct val="100000"/>
              </a:lnSpc>
              <a:spcBef>
                <a:spcPts val="600"/>
              </a:spcBef>
              <a:spcAft>
                <a:spcPts val="0"/>
              </a:spcAft>
              <a:buNone/>
            </a:pPr>
            <a:r>
              <a:rPr lang="en-GB" sz="1800" b="1" i="0" u="none" strike="noStrike" cap="none">
                <a:solidFill>
                  <a:schemeClr val="lt1"/>
                </a:solidFill>
                <a:latin typeface="Arial"/>
                <a:ea typeface="Arial"/>
                <a:cs typeface="Arial"/>
                <a:sym typeface="Arial"/>
              </a:rPr>
              <a:t>APORTES HIDROLÓGICOS </a:t>
            </a:r>
            <a:r>
              <a:rPr lang="en-GB" sz="1800" b="0" i="0" u="none" strike="noStrike" cap="none">
                <a:solidFill>
                  <a:schemeClr val="lt1"/>
                </a:solidFill>
                <a:latin typeface="Arial"/>
                <a:ea typeface="Arial"/>
                <a:cs typeface="Arial"/>
                <a:sym typeface="Arial"/>
              </a:rPr>
              <a:t>(1h, 1día, 1sem)</a:t>
            </a:r>
            <a:endParaRPr/>
          </a:p>
          <a:p>
            <a:pPr marL="0" marR="0" lvl="0" indent="0" algn="ctr" rtl="0">
              <a:lnSpc>
                <a:spcPct val="100000"/>
              </a:lnSpc>
              <a:spcBef>
                <a:spcPts val="600"/>
              </a:spcBef>
              <a:spcAft>
                <a:spcPts val="0"/>
              </a:spcAft>
              <a:buNone/>
            </a:pPr>
            <a:r>
              <a:rPr lang="en-GB" sz="1600" b="1" i="0" u="none" strike="noStrike" cap="none">
                <a:solidFill>
                  <a:schemeClr val="lt1"/>
                </a:solidFill>
                <a:latin typeface="Arial"/>
                <a:ea typeface="Arial"/>
                <a:cs typeface="Arial"/>
                <a:sym typeface="Arial"/>
              </a:rPr>
              <a:t> </a:t>
            </a:r>
            <a:r>
              <a:rPr lang="en-GB" sz="2400" b="1" i="0" u="none" strike="noStrike" cap="none">
                <a:solidFill>
                  <a:schemeClr val="lt1"/>
                </a:solidFill>
                <a:latin typeface="Arial"/>
                <a:ea typeface="Arial"/>
                <a:cs typeface="Arial"/>
                <a:sym typeface="Arial"/>
              </a:rPr>
              <a:t>∆</a:t>
            </a:r>
            <a:r>
              <a:rPr lang="en-GB" sz="1600" b="1" i="0" u="none" strike="noStrike" cap="none">
                <a:solidFill>
                  <a:schemeClr val="lt1"/>
                </a:solidFill>
                <a:latin typeface="Arial"/>
                <a:ea typeface="Arial"/>
                <a:cs typeface="Arial"/>
                <a:sym typeface="Arial"/>
              </a:rPr>
              <a:t> B	 </a:t>
            </a:r>
            <a:r>
              <a:rPr lang="en-GB" sz="2400" b="1" i="0" u="none" strike="noStrike" cap="none">
                <a:solidFill>
                  <a:schemeClr val="lt1"/>
                </a:solidFill>
                <a:latin typeface="Arial"/>
                <a:ea typeface="Arial"/>
                <a:cs typeface="Arial"/>
                <a:sym typeface="Arial"/>
              </a:rPr>
              <a:t>∆</a:t>
            </a:r>
            <a:r>
              <a:rPr lang="en-GB" sz="1600" b="1" i="0" u="none" strike="noStrike" cap="none">
                <a:solidFill>
                  <a:schemeClr val="lt1"/>
                </a:solidFill>
                <a:latin typeface="Arial"/>
                <a:ea typeface="Arial"/>
                <a:cs typeface="Arial"/>
                <a:sym typeface="Arial"/>
              </a:rPr>
              <a:t> P	</a:t>
            </a:r>
            <a:r>
              <a:rPr lang="en-GB" sz="2400" b="1" i="0" u="none" strike="noStrike" cap="none">
                <a:solidFill>
                  <a:schemeClr val="lt1"/>
                </a:solidFill>
                <a:latin typeface="Arial"/>
                <a:ea typeface="Arial"/>
                <a:cs typeface="Arial"/>
                <a:sym typeface="Arial"/>
              </a:rPr>
              <a:t> ∆ </a:t>
            </a:r>
            <a:r>
              <a:rPr lang="en-GB" sz="1600" b="1" i="0" u="none" strike="noStrike" cap="none">
                <a:solidFill>
                  <a:schemeClr val="lt1"/>
                </a:solidFill>
                <a:latin typeface="Arial"/>
                <a:ea typeface="Arial"/>
                <a:cs typeface="Arial"/>
                <a:sym typeface="Arial"/>
              </a:rPr>
              <a:t>SG-UY</a:t>
            </a:r>
            <a:endParaRPr/>
          </a:p>
        </p:txBody>
      </p:sp>
      <p:sp>
        <p:nvSpPr>
          <p:cNvPr id="533" name="Google Shape;533;p48"/>
          <p:cNvSpPr/>
          <p:nvPr/>
        </p:nvSpPr>
        <p:spPr>
          <a:xfrm rot="5400000">
            <a:off x="1625472" y="2769955"/>
            <a:ext cx="562800" cy="893700"/>
          </a:xfrm>
          <a:prstGeom prst="bentUpArrow">
            <a:avLst>
              <a:gd name="adj1" fmla="val 12523"/>
              <a:gd name="adj2" fmla="val 16266"/>
              <a:gd name="adj3" fmla="val 25000"/>
            </a:avLst>
          </a:prstGeom>
          <a:solidFill>
            <a:schemeClr val="accent1"/>
          </a:solidFill>
          <a:ln w="25400" cap="flat" cmpd="sng">
            <a:solidFill>
              <a:srgbClr val="2525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4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26</a:t>
            </a:fld>
            <a:endParaRPr/>
          </a:p>
        </p:txBody>
      </p:sp>
      <p:sp>
        <p:nvSpPr>
          <p:cNvPr id="539" name="Google Shape;539;p49"/>
          <p:cNvSpPr txBox="1"/>
          <p:nvPr/>
        </p:nvSpPr>
        <p:spPr>
          <a:xfrm>
            <a:off x="91418" y="-25052"/>
            <a:ext cx="8344800" cy="50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600"/>
              <a:buFont typeface="Raleway"/>
              <a:buNone/>
            </a:pPr>
            <a:r>
              <a:rPr lang="en-GB" sz="2400" b="1" i="0" u="none" strike="noStrike" cap="none">
                <a:solidFill>
                  <a:srgbClr val="7F7F7F"/>
                </a:solidFill>
                <a:latin typeface="Raleway"/>
                <a:ea typeface="Raleway"/>
                <a:cs typeface="Raleway"/>
                <a:sym typeface="Raleway"/>
              </a:rPr>
              <a:t>Mejoras planteadas en Pronos II</a:t>
            </a:r>
            <a:endParaRPr sz="5400" b="1" i="0" u="none" strike="noStrike" cap="none">
              <a:solidFill>
                <a:srgbClr val="7F7F7F"/>
              </a:solidFill>
              <a:latin typeface="Raleway"/>
              <a:ea typeface="Raleway"/>
              <a:cs typeface="Raleway"/>
              <a:sym typeface="Raleway"/>
            </a:endParaRPr>
          </a:p>
        </p:txBody>
      </p:sp>
      <p:sp>
        <p:nvSpPr>
          <p:cNvPr id="540" name="Google Shape;540;p49"/>
          <p:cNvSpPr txBox="1">
            <a:spLocks noGrp="1"/>
          </p:cNvSpPr>
          <p:nvPr>
            <p:ph type="title"/>
          </p:nvPr>
        </p:nvSpPr>
        <p:spPr>
          <a:xfrm>
            <a:off x="730000" y="556650"/>
            <a:ext cx="8145600" cy="756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600"/>
              <a:buNone/>
            </a:pPr>
            <a:r>
              <a:rPr lang="en-GB" sz="3600"/>
              <a:t>OPERATIBILIDAD</a:t>
            </a:r>
            <a:endParaRPr/>
          </a:p>
        </p:txBody>
      </p:sp>
      <p:sp>
        <p:nvSpPr>
          <p:cNvPr id="541" name="Google Shape;541;p49"/>
          <p:cNvSpPr txBox="1"/>
          <p:nvPr/>
        </p:nvSpPr>
        <p:spPr>
          <a:xfrm>
            <a:off x="-168302" y="1391931"/>
            <a:ext cx="8907600" cy="609300"/>
          </a:xfrm>
          <a:prstGeom prst="rect">
            <a:avLst/>
          </a:prstGeom>
          <a:noFill/>
          <a:ln>
            <a:noFill/>
          </a:ln>
        </p:spPr>
        <p:txBody>
          <a:bodyPr spcFirstLastPara="1" wrap="square" lIns="91425" tIns="91425" rIns="91425" bIns="91425" anchor="t" anchorCtr="0">
            <a:noAutofit/>
          </a:bodyPr>
          <a:lstStyle/>
          <a:p>
            <a:pPr marL="0" marR="0" lvl="5" indent="0" algn="l" rtl="0">
              <a:lnSpc>
                <a:spcPct val="100000"/>
              </a:lnSpc>
              <a:spcBef>
                <a:spcPts val="0"/>
              </a:spcBef>
              <a:spcAft>
                <a:spcPts val="0"/>
              </a:spcAft>
              <a:buClr>
                <a:schemeClr val="dk2"/>
              </a:buClr>
              <a:buSzPts val="2600"/>
              <a:buFont typeface="Raleway"/>
              <a:buNone/>
            </a:pPr>
            <a:r>
              <a:rPr lang="en-GB" sz="2400" b="1" i="0" u="none" strike="noStrike" cap="none">
                <a:solidFill>
                  <a:schemeClr val="dk2"/>
                </a:solidFill>
                <a:latin typeface="Raleway"/>
                <a:ea typeface="Raleway"/>
                <a:cs typeface="Raleway"/>
                <a:sym typeface="Raleway"/>
              </a:rPr>
              <a:t>	</a:t>
            </a:r>
            <a:r>
              <a:rPr lang="en-GB" sz="2400" b="1" i="0" u="none" strike="noStrike" cap="none">
                <a:solidFill>
                  <a:schemeClr val="accent1"/>
                </a:solidFill>
                <a:latin typeface="Raleway"/>
                <a:ea typeface="Raleway"/>
                <a:cs typeface="Raleway"/>
                <a:sym typeface="Raleway"/>
              </a:rPr>
              <a:t>∆</a:t>
            </a:r>
            <a:r>
              <a:rPr lang="en-GB" sz="2400" b="1" i="0" u="none" strike="noStrike" cap="none">
                <a:solidFill>
                  <a:schemeClr val="accent1"/>
                </a:solidFill>
                <a:latin typeface="Lato"/>
                <a:ea typeface="Lato"/>
                <a:cs typeface="Lato"/>
                <a:sym typeface="Lato"/>
              </a:rPr>
              <a:t> iN3.4</a:t>
            </a:r>
            <a:r>
              <a:rPr lang="en-GB" sz="2400" i="0" u="none" strike="noStrike" cap="none">
                <a:solidFill>
                  <a:schemeClr val="accent1"/>
                </a:solidFill>
                <a:latin typeface="Lato"/>
                <a:ea typeface="Lato"/>
                <a:cs typeface="Lato"/>
                <a:sym typeface="Lato"/>
              </a:rPr>
              <a:t> (1h, 1día, 1sem)</a:t>
            </a:r>
            <a:endParaRPr>
              <a:solidFill>
                <a:schemeClr val="accent1"/>
              </a:solidFill>
              <a:latin typeface="Lato"/>
              <a:ea typeface="Lato"/>
              <a:cs typeface="Lato"/>
              <a:sym typeface="Lato"/>
            </a:endParaRPr>
          </a:p>
        </p:txBody>
      </p:sp>
      <p:sp>
        <p:nvSpPr>
          <p:cNvPr id="542" name="Google Shape;542;p49"/>
          <p:cNvSpPr/>
          <p:nvPr/>
        </p:nvSpPr>
        <p:spPr>
          <a:xfrm>
            <a:off x="1796161" y="2004450"/>
            <a:ext cx="5251500" cy="1448100"/>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2400" b="1" i="0" u="none" strike="noStrike" cap="none">
                <a:solidFill>
                  <a:schemeClr val="lt1"/>
                </a:solidFill>
                <a:latin typeface="Arial"/>
                <a:ea typeface="Arial"/>
                <a:cs typeface="Arial"/>
                <a:sym typeface="Arial"/>
              </a:rPr>
              <a:t>∆</a:t>
            </a:r>
            <a:r>
              <a:rPr lang="en-GB" sz="1600" b="1" i="0" u="none" strike="noStrike" cap="none">
                <a:solidFill>
                  <a:schemeClr val="lt1"/>
                </a:solidFill>
                <a:latin typeface="Arial"/>
                <a:ea typeface="Arial"/>
                <a:cs typeface="Arial"/>
                <a:sym typeface="Arial"/>
              </a:rPr>
              <a:t> iN3.4</a:t>
            </a:r>
            <a:endParaRPr>
              <a:solidFill>
                <a:schemeClr val="lt1"/>
              </a:solidFill>
            </a:endParaRPr>
          </a:p>
          <a:p>
            <a:pPr marL="0" marR="0" lvl="0" indent="0" algn="ctr" rtl="0">
              <a:lnSpc>
                <a:spcPct val="100000"/>
              </a:lnSpc>
              <a:spcBef>
                <a:spcPts val="600"/>
              </a:spcBef>
              <a:spcAft>
                <a:spcPts val="0"/>
              </a:spcAft>
              <a:buNone/>
            </a:pPr>
            <a:r>
              <a:rPr lang="en-GB" sz="1800" b="1" i="0" u="none" strike="noStrike" cap="none">
                <a:solidFill>
                  <a:schemeClr val="lt1"/>
                </a:solidFill>
                <a:latin typeface="Arial"/>
                <a:ea typeface="Arial"/>
                <a:cs typeface="Arial"/>
                <a:sym typeface="Arial"/>
              </a:rPr>
              <a:t>EÓLICA, SOLAR, TEMPERATURA </a:t>
            </a:r>
            <a:r>
              <a:rPr lang="en-GB" sz="1800" b="0" i="0" u="none" strike="noStrike" cap="none">
                <a:solidFill>
                  <a:schemeClr val="lt1"/>
                </a:solidFill>
                <a:latin typeface="Arial"/>
                <a:ea typeface="Arial"/>
                <a:cs typeface="Arial"/>
                <a:sym typeface="Arial"/>
              </a:rPr>
              <a:t>(1h)</a:t>
            </a:r>
            <a:endParaRPr>
              <a:solidFill>
                <a:schemeClr val="lt1"/>
              </a:solidFill>
            </a:endParaRPr>
          </a:p>
          <a:p>
            <a:pPr marL="0" marR="0" lvl="0" indent="0" algn="ctr" rtl="0">
              <a:lnSpc>
                <a:spcPct val="100000"/>
              </a:lnSpc>
              <a:spcBef>
                <a:spcPts val="600"/>
              </a:spcBef>
              <a:spcAft>
                <a:spcPts val="0"/>
              </a:spcAft>
              <a:buNone/>
            </a:pPr>
            <a:r>
              <a:rPr lang="en-GB" sz="1600" b="1" i="0" u="none" strike="noStrike" cap="none">
                <a:solidFill>
                  <a:schemeClr val="lt1"/>
                </a:solidFill>
                <a:latin typeface="Arial"/>
                <a:ea typeface="Arial"/>
                <a:cs typeface="Arial"/>
                <a:sym typeface="Arial"/>
              </a:rPr>
              <a:t> </a:t>
            </a:r>
            <a:r>
              <a:rPr lang="en-GB" sz="2400" b="1" i="0" u="none" strike="noStrike" cap="none">
                <a:solidFill>
                  <a:schemeClr val="lt1"/>
                </a:solidFill>
                <a:latin typeface="Arial"/>
                <a:ea typeface="Arial"/>
                <a:cs typeface="Arial"/>
                <a:sym typeface="Arial"/>
              </a:rPr>
              <a:t>∆</a:t>
            </a:r>
            <a:r>
              <a:rPr lang="en-GB" sz="1600" b="1" i="0" u="none" strike="noStrike" cap="none">
                <a:solidFill>
                  <a:schemeClr val="lt1"/>
                </a:solidFill>
                <a:latin typeface="Arial"/>
                <a:ea typeface="Arial"/>
                <a:cs typeface="Arial"/>
                <a:sym typeface="Arial"/>
              </a:rPr>
              <a:t> </a:t>
            </a:r>
            <a:r>
              <a:rPr lang="en-GB" sz="1800" b="1" i="0" u="none" strike="noStrike" cap="none">
                <a:solidFill>
                  <a:schemeClr val="lt1"/>
                </a:solidFill>
                <a:latin typeface="Arial"/>
                <a:ea typeface="Arial"/>
                <a:cs typeface="Arial"/>
                <a:sym typeface="Arial"/>
              </a:rPr>
              <a:t>(Vx,Vy)</a:t>
            </a:r>
            <a:r>
              <a:rPr lang="en-GB" sz="1800" b="1" i="0" u="none" strike="noStrike" cap="none" baseline="-25000">
                <a:solidFill>
                  <a:schemeClr val="lt1"/>
                </a:solidFill>
                <a:latin typeface="Arial"/>
                <a:ea typeface="Arial"/>
                <a:cs typeface="Arial"/>
                <a:sym typeface="Arial"/>
              </a:rPr>
              <a:t>i</a:t>
            </a:r>
            <a:r>
              <a:rPr lang="en-GB" sz="1600" b="1" i="0" u="none" strike="noStrike" cap="none">
                <a:solidFill>
                  <a:schemeClr val="lt1"/>
                </a:solidFill>
                <a:latin typeface="Arial"/>
                <a:ea typeface="Arial"/>
                <a:cs typeface="Arial"/>
                <a:sym typeface="Arial"/>
              </a:rPr>
              <a:t>	 </a:t>
            </a:r>
            <a:r>
              <a:rPr lang="en-GB" sz="2400" b="1" i="0" u="none" strike="noStrike" cap="none">
                <a:solidFill>
                  <a:schemeClr val="lt1"/>
                </a:solidFill>
                <a:latin typeface="Arial"/>
                <a:ea typeface="Arial"/>
                <a:cs typeface="Arial"/>
                <a:sym typeface="Arial"/>
              </a:rPr>
              <a:t>∆</a:t>
            </a:r>
            <a:r>
              <a:rPr lang="en-GB" sz="1600" b="1" i="0" u="none" strike="noStrike" cap="none">
                <a:solidFill>
                  <a:schemeClr val="lt1"/>
                </a:solidFill>
                <a:latin typeface="Arial"/>
                <a:ea typeface="Arial"/>
                <a:cs typeface="Arial"/>
                <a:sym typeface="Arial"/>
              </a:rPr>
              <a:t> </a:t>
            </a:r>
            <a:r>
              <a:rPr lang="en-GB" sz="1800" b="1" i="0" u="none" strike="noStrike" cap="none">
                <a:solidFill>
                  <a:schemeClr val="lt1"/>
                </a:solidFill>
                <a:latin typeface="Arial"/>
                <a:ea typeface="Arial"/>
                <a:cs typeface="Arial"/>
                <a:sym typeface="Arial"/>
              </a:rPr>
              <a:t>kT</a:t>
            </a:r>
            <a:r>
              <a:rPr lang="en-GB" sz="1800" b="1" i="0" u="none" strike="noStrike" cap="none" baseline="-25000">
                <a:solidFill>
                  <a:schemeClr val="lt1"/>
                </a:solidFill>
                <a:latin typeface="Arial"/>
                <a:ea typeface="Arial"/>
                <a:cs typeface="Arial"/>
                <a:sym typeface="Arial"/>
              </a:rPr>
              <a:t>i</a:t>
            </a:r>
            <a:r>
              <a:rPr lang="en-GB" sz="1600" b="1" i="0" u="none" strike="noStrike" cap="none">
                <a:solidFill>
                  <a:schemeClr val="lt1"/>
                </a:solidFill>
                <a:latin typeface="Arial"/>
                <a:ea typeface="Arial"/>
                <a:cs typeface="Arial"/>
                <a:sym typeface="Arial"/>
              </a:rPr>
              <a:t>	</a:t>
            </a:r>
            <a:r>
              <a:rPr lang="en-GB" sz="2400" b="1" i="0" u="none" strike="noStrike" cap="none">
                <a:solidFill>
                  <a:schemeClr val="lt1"/>
                </a:solidFill>
                <a:latin typeface="Arial"/>
                <a:ea typeface="Arial"/>
                <a:cs typeface="Arial"/>
                <a:sym typeface="Arial"/>
              </a:rPr>
              <a:t> ∆ </a:t>
            </a:r>
            <a:r>
              <a:rPr lang="en-GB" sz="1800" b="1" i="0" u="none" strike="noStrike" cap="none">
                <a:solidFill>
                  <a:schemeClr val="lt1"/>
                </a:solidFill>
                <a:latin typeface="Arial"/>
                <a:ea typeface="Arial"/>
                <a:cs typeface="Arial"/>
                <a:sym typeface="Arial"/>
              </a:rPr>
              <a:t>T</a:t>
            </a:r>
            <a:r>
              <a:rPr lang="en-GB" sz="1800" b="1" i="0" u="none" strike="noStrike" cap="none" baseline="-25000">
                <a:solidFill>
                  <a:schemeClr val="lt1"/>
                </a:solidFill>
                <a:latin typeface="Arial"/>
                <a:ea typeface="Arial"/>
                <a:cs typeface="Arial"/>
                <a:sym typeface="Arial"/>
              </a:rPr>
              <a:t>i</a:t>
            </a:r>
            <a:endParaRPr sz="1800" b="0" i="0" u="none" strike="noStrike" cap="none">
              <a:solidFill>
                <a:schemeClr val="lt1"/>
              </a:solidFill>
              <a:latin typeface="Arial"/>
              <a:ea typeface="Arial"/>
              <a:cs typeface="Arial"/>
              <a:sym typeface="Arial"/>
            </a:endParaRPr>
          </a:p>
        </p:txBody>
      </p:sp>
      <p:sp>
        <p:nvSpPr>
          <p:cNvPr id="543" name="Google Shape;543;p49"/>
          <p:cNvSpPr/>
          <p:nvPr/>
        </p:nvSpPr>
        <p:spPr>
          <a:xfrm rot="5400000">
            <a:off x="1067911" y="1698324"/>
            <a:ext cx="562800" cy="893700"/>
          </a:xfrm>
          <a:prstGeom prst="bentUpArrow">
            <a:avLst>
              <a:gd name="adj1" fmla="val 12523"/>
              <a:gd name="adj2" fmla="val 16266"/>
              <a:gd name="adj3" fmla="val 25000"/>
            </a:avLst>
          </a:prstGeom>
          <a:solidFill>
            <a:schemeClr val="accent1"/>
          </a:solidFill>
          <a:ln w="25400" cap="flat" cmpd="sng">
            <a:solidFill>
              <a:srgbClr val="2525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44" name="Google Shape;544;p49"/>
          <p:cNvSpPr/>
          <p:nvPr/>
        </p:nvSpPr>
        <p:spPr>
          <a:xfrm>
            <a:off x="913581" y="3596821"/>
            <a:ext cx="5251500" cy="1448100"/>
          </a:xfrm>
          <a:prstGeom prst="roundRect">
            <a:avLst>
              <a:gd name="adj" fmla="val 16667"/>
            </a:avLst>
          </a:prstGeom>
          <a:solidFill>
            <a:srgbClr val="FF6839"/>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r>
              <a:rPr lang="en-GB" sz="2400" b="1" i="0" u="none" strike="noStrike" cap="none">
                <a:solidFill>
                  <a:schemeClr val="lt1"/>
                </a:solidFill>
                <a:latin typeface="Arial"/>
                <a:ea typeface="Arial"/>
                <a:cs typeface="Arial"/>
                <a:sym typeface="Arial"/>
              </a:rPr>
              <a:t>∆</a:t>
            </a:r>
            <a:r>
              <a:rPr lang="en-GB" sz="1600" b="1" i="0" u="none" strike="noStrike" cap="none">
                <a:solidFill>
                  <a:schemeClr val="lt1"/>
                </a:solidFill>
                <a:latin typeface="Arial"/>
                <a:ea typeface="Arial"/>
                <a:cs typeface="Arial"/>
                <a:sym typeface="Arial"/>
              </a:rPr>
              <a:t> T</a:t>
            </a:r>
            <a:r>
              <a:rPr lang="en-GB" sz="1600" b="1" i="0" u="none" strike="noStrike" cap="none" baseline="-25000">
                <a:solidFill>
                  <a:schemeClr val="lt1"/>
                </a:solidFill>
                <a:latin typeface="Arial"/>
                <a:ea typeface="Arial"/>
                <a:cs typeface="Arial"/>
                <a:sym typeface="Arial"/>
              </a:rPr>
              <a:t>i</a:t>
            </a:r>
            <a:endParaRPr sz="1600" b="1" i="0" u="none" strike="noStrike" cap="none">
              <a:solidFill>
                <a:schemeClr val="lt1"/>
              </a:solidFill>
              <a:latin typeface="Arial"/>
              <a:ea typeface="Arial"/>
              <a:cs typeface="Arial"/>
              <a:sym typeface="Arial"/>
            </a:endParaRPr>
          </a:p>
          <a:p>
            <a:pPr marL="0" marR="0" lvl="0" indent="0" algn="ctr" rtl="0">
              <a:lnSpc>
                <a:spcPct val="100000"/>
              </a:lnSpc>
              <a:spcBef>
                <a:spcPts val="600"/>
              </a:spcBef>
              <a:spcAft>
                <a:spcPts val="0"/>
              </a:spcAft>
              <a:buNone/>
            </a:pPr>
            <a:r>
              <a:rPr lang="en-GB" sz="1800" b="1" i="0" u="none" strike="noStrike" cap="none">
                <a:solidFill>
                  <a:schemeClr val="lt1"/>
                </a:solidFill>
                <a:latin typeface="Arial"/>
                <a:ea typeface="Arial"/>
                <a:cs typeface="Arial"/>
                <a:sym typeface="Arial"/>
              </a:rPr>
              <a:t>DEMANDA </a:t>
            </a:r>
            <a:r>
              <a:rPr lang="en-GB" sz="1800" b="0" i="0" u="none" strike="noStrike" cap="none">
                <a:solidFill>
                  <a:schemeClr val="lt1"/>
                </a:solidFill>
                <a:latin typeface="Arial"/>
                <a:ea typeface="Arial"/>
                <a:cs typeface="Arial"/>
                <a:sym typeface="Arial"/>
              </a:rPr>
              <a:t>(1día)</a:t>
            </a:r>
            <a:endParaRPr>
              <a:solidFill>
                <a:schemeClr val="lt1"/>
              </a:solidFill>
            </a:endParaRPr>
          </a:p>
          <a:p>
            <a:pPr marL="0" marR="0" lvl="0" indent="0" algn="ctr" rtl="0">
              <a:lnSpc>
                <a:spcPct val="100000"/>
              </a:lnSpc>
              <a:spcBef>
                <a:spcPts val="600"/>
              </a:spcBef>
              <a:spcAft>
                <a:spcPts val="0"/>
              </a:spcAft>
              <a:buNone/>
            </a:pPr>
            <a:r>
              <a:rPr lang="en-GB" sz="1600" b="1" i="0" u="none" strike="noStrike" cap="none">
                <a:solidFill>
                  <a:schemeClr val="lt1"/>
                </a:solidFill>
                <a:latin typeface="Arial"/>
                <a:ea typeface="Arial"/>
                <a:cs typeface="Arial"/>
                <a:sym typeface="Arial"/>
              </a:rPr>
              <a:t> </a:t>
            </a:r>
            <a:r>
              <a:rPr lang="en-GB" sz="2400" b="1" i="0" u="none" strike="noStrike" cap="none">
                <a:solidFill>
                  <a:schemeClr val="lt1"/>
                </a:solidFill>
                <a:latin typeface="Arial"/>
                <a:ea typeface="Arial"/>
                <a:cs typeface="Arial"/>
                <a:sym typeface="Arial"/>
              </a:rPr>
              <a:t>∆</a:t>
            </a:r>
            <a:r>
              <a:rPr lang="en-GB" sz="1600" b="1" i="0" u="none" strike="noStrike" cap="none">
                <a:solidFill>
                  <a:schemeClr val="lt1"/>
                </a:solidFill>
                <a:latin typeface="Arial"/>
                <a:ea typeface="Arial"/>
                <a:cs typeface="Arial"/>
                <a:sym typeface="Arial"/>
              </a:rPr>
              <a:t> </a:t>
            </a:r>
            <a:r>
              <a:rPr lang="en-GB" sz="1800" b="1" i="0" u="none" strike="noStrike" cap="none">
                <a:solidFill>
                  <a:schemeClr val="lt1"/>
                </a:solidFill>
                <a:latin typeface="Arial"/>
                <a:ea typeface="Arial"/>
                <a:cs typeface="Arial"/>
                <a:sym typeface="Arial"/>
              </a:rPr>
              <a:t>Tmin</a:t>
            </a:r>
            <a:r>
              <a:rPr lang="en-GB" sz="1600" b="1" i="0" u="none" strike="noStrike" cap="none">
                <a:solidFill>
                  <a:schemeClr val="lt1"/>
                </a:solidFill>
                <a:latin typeface="Arial"/>
                <a:ea typeface="Arial"/>
                <a:cs typeface="Arial"/>
                <a:sym typeface="Arial"/>
              </a:rPr>
              <a:t>	 </a:t>
            </a:r>
            <a:r>
              <a:rPr lang="en-GB" sz="2400" b="1" i="0" u="none" strike="noStrike" cap="none">
                <a:solidFill>
                  <a:schemeClr val="lt1"/>
                </a:solidFill>
                <a:latin typeface="Arial"/>
                <a:ea typeface="Arial"/>
                <a:cs typeface="Arial"/>
                <a:sym typeface="Arial"/>
              </a:rPr>
              <a:t>∆</a:t>
            </a:r>
            <a:r>
              <a:rPr lang="en-GB" sz="1800" b="1" i="0" u="none" strike="noStrike" cap="none">
                <a:solidFill>
                  <a:schemeClr val="lt1"/>
                </a:solidFill>
                <a:latin typeface="Arial"/>
                <a:ea typeface="Arial"/>
                <a:cs typeface="Arial"/>
                <a:sym typeface="Arial"/>
              </a:rPr>
              <a:t>Tmax</a:t>
            </a:r>
            <a:r>
              <a:rPr lang="en-GB" sz="1600" b="1" i="0" u="none" strike="noStrike" cap="none">
                <a:solidFill>
                  <a:schemeClr val="lt1"/>
                </a:solidFill>
                <a:latin typeface="Arial"/>
                <a:ea typeface="Arial"/>
                <a:cs typeface="Arial"/>
                <a:sym typeface="Arial"/>
              </a:rPr>
              <a:t>	</a:t>
            </a:r>
            <a:r>
              <a:rPr lang="en-GB" sz="2400" b="1" i="0" u="none" strike="noStrike" cap="none">
                <a:solidFill>
                  <a:schemeClr val="lt1"/>
                </a:solidFill>
                <a:latin typeface="Arial"/>
                <a:ea typeface="Arial"/>
                <a:cs typeface="Arial"/>
                <a:sym typeface="Arial"/>
              </a:rPr>
              <a:t> ∆ </a:t>
            </a:r>
            <a:r>
              <a:rPr lang="en-GB" sz="1800" b="1" i="0" u="none" strike="noStrike" cap="none">
                <a:solidFill>
                  <a:schemeClr val="lt1"/>
                </a:solidFill>
                <a:latin typeface="Arial"/>
                <a:ea typeface="Arial"/>
                <a:cs typeface="Arial"/>
                <a:sym typeface="Arial"/>
              </a:rPr>
              <a:t>iTmax</a:t>
            </a:r>
            <a:endParaRPr sz="1800" b="1" i="0" u="none" strike="noStrike" cap="none">
              <a:solidFill>
                <a:schemeClr val="lt1"/>
              </a:solidFill>
              <a:latin typeface="Arial"/>
              <a:ea typeface="Arial"/>
              <a:cs typeface="Arial"/>
              <a:sym typeface="Arial"/>
            </a:endParaRPr>
          </a:p>
        </p:txBody>
      </p:sp>
      <p:sp>
        <p:nvSpPr>
          <p:cNvPr id="545" name="Google Shape;545;p49"/>
          <p:cNvSpPr/>
          <p:nvPr/>
        </p:nvSpPr>
        <p:spPr>
          <a:xfrm>
            <a:off x="5642517" y="3355304"/>
            <a:ext cx="133800" cy="394500"/>
          </a:xfrm>
          <a:prstGeom prst="downArrow">
            <a:avLst>
              <a:gd name="adj1" fmla="val 50000"/>
              <a:gd name="adj2" fmla="val 50000"/>
            </a:avLst>
          </a:prstGeom>
          <a:solidFill>
            <a:schemeClr val="accent1"/>
          </a:solidFill>
          <a:ln w="25400" cap="flat" cmpd="sng">
            <a:solidFill>
              <a:srgbClr val="2525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5"/>
                                        </p:tgtEl>
                                        <p:attrNameLst>
                                          <p:attrName>style.visibility</p:attrName>
                                        </p:attrNameLst>
                                      </p:cBhvr>
                                      <p:to>
                                        <p:strVal val="visible"/>
                                      </p:to>
                                    </p:set>
                                    <p:animEffect transition="in" filter="fade">
                                      <p:cBhvr>
                                        <p:cTn id="7" dur="500"/>
                                        <p:tgtEl>
                                          <p:spTgt spid="545"/>
                                        </p:tgtEl>
                                      </p:cBhvr>
                                    </p:animEffect>
                                  </p:childTnLst>
                                </p:cTn>
                              </p:par>
                              <p:par>
                                <p:cTn id="8" presetID="10" presetClass="entr" presetSubtype="0" fill="hold" nodeType="withEffect">
                                  <p:stCondLst>
                                    <p:cond delay="0"/>
                                  </p:stCondLst>
                                  <p:childTnLst>
                                    <p:set>
                                      <p:cBhvr>
                                        <p:cTn id="9" dur="1" fill="hold">
                                          <p:stCondLst>
                                            <p:cond delay="0"/>
                                          </p:stCondLst>
                                        </p:cTn>
                                        <p:tgtEl>
                                          <p:spTgt spid="544"/>
                                        </p:tgtEl>
                                        <p:attrNameLst>
                                          <p:attrName>style.visibility</p:attrName>
                                        </p:attrNameLst>
                                      </p:cBhvr>
                                      <p:to>
                                        <p:strVal val="visible"/>
                                      </p:to>
                                    </p:set>
                                    <p:animEffect transition="in" filter="fade">
                                      <p:cBhvr>
                                        <p:cTn id="10" dur="500"/>
                                        <p:tgtEl>
                                          <p:spTgt spid="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5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27</a:t>
            </a:fld>
            <a:endParaRPr/>
          </a:p>
        </p:txBody>
      </p:sp>
      <p:sp>
        <p:nvSpPr>
          <p:cNvPr id="551" name="Google Shape;551;p50"/>
          <p:cNvSpPr txBox="1"/>
          <p:nvPr/>
        </p:nvSpPr>
        <p:spPr>
          <a:xfrm>
            <a:off x="91418" y="-25052"/>
            <a:ext cx="8344800" cy="50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600"/>
              <a:buFont typeface="Raleway"/>
              <a:buNone/>
            </a:pPr>
            <a:r>
              <a:rPr lang="en-GB" sz="2400" b="1" i="0" u="none" strike="noStrike" cap="none">
                <a:solidFill>
                  <a:srgbClr val="7F7F7F"/>
                </a:solidFill>
                <a:latin typeface="Raleway"/>
                <a:ea typeface="Raleway"/>
                <a:cs typeface="Raleway"/>
                <a:sym typeface="Raleway"/>
              </a:rPr>
              <a:t>Mejoras planteadas en Pronos II</a:t>
            </a:r>
            <a:endParaRPr sz="5400" b="1" i="0" u="none" strike="noStrike" cap="none">
              <a:solidFill>
                <a:srgbClr val="7F7F7F"/>
              </a:solidFill>
              <a:latin typeface="Raleway"/>
              <a:ea typeface="Raleway"/>
              <a:cs typeface="Raleway"/>
              <a:sym typeface="Raleway"/>
            </a:endParaRPr>
          </a:p>
        </p:txBody>
      </p:sp>
      <p:sp>
        <p:nvSpPr>
          <p:cNvPr id="552" name="Google Shape;552;p50"/>
          <p:cNvSpPr txBox="1">
            <a:spLocks noGrp="1"/>
          </p:cNvSpPr>
          <p:nvPr>
            <p:ph type="title"/>
          </p:nvPr>
        </p:nvSpPr>
        <p:spPr>
          <a:xfrm>
            <a:off x="730000" y="556650"/>
            <a:ext cx="8145600" cy="756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600"/>
              <a:buNone/>
            </a:pPr>
            <a:r>
              <a:rPr lang="en-GB" sz="3600"/>
              <a:t>CALIBRACIÓN</a:t>
            </a:r>
            <a:endParaRPr/>
          </a:p>
        </p:txBody>
      </p:sp>
      <p:sp>
        <p:nvSpPr>
          <p:cNvPr id="553" name="Google Shape;553;p50"/>
          <p:cNvSpPr txBox="1"/>
          <p:nvPr/>
        </p:nvSpPr>
        <p:spPr>
          <a:xfrm>
            <a:off x="399662" y="1823270"/>
            <a:ext cx="8344800" cy="2763600"/>
          </a:xfrm>
          <a:prstGeom prst="rect">
            <a:avLst/>
          </a:prstGeom>
          <a:noFill/>
          <a:ln>
            <a:noFill/>
          </a:ln>
        </p:spPr>
        <p:txBody>
          <a:bodyPr spcFirstLastPara="1" wrap="square" lIns="91425" tIns="91425" rIns="91425" bIns="91425" anchor="t" anchorCtr="0">
            <a:noAutofit/>
          </a:bodyPr>
          <a:lstStyle/>
          <a:p>
            <a:pPr marL="342900" marR="0" lvl="0" indent="-342900" algn="just" rtl="0">
              <a:lnSpc>
                <a:spcPct val="100000"/>
              </a:lnSpc>
              <a:spcBef>
                <a:spcPts val="0"/>
              </a:spcBef>
              <a:spcAft>
                <a:spcPts val="0"/>
              </a:spcAft>
              <a:buClr>
                <a:schemeClr val="accent1"/>
              </a:buClr>
              <a:buSzPts val="2600"/>
              <a:buFont typeface="Lato"/>
              <a:buChar char="⮚"/>
            </a:pPr>
            <a:r>
              <a:rPr lang="en-GB" sz="2000" i="0" u="none" strike="noStrike" cap="none" dirty="0">
                <a:solidFill>
                  <a:schemeClr val="accent1"/>
                </a:solidFill>
                <a:latin typeface="Lato"/>
                <a:ea typeface="Lato"/>
                <a:cs typeface="Lato"/>
                <a:sym typeface="Lato"/>
              </a:rPr>
              <a:t>Las series que </a:t>
            </a:r>
            <a:r>
              <a:rPr lang="en-GB" sz="2000" i="0" u="none" strike="noStrike" cap="none" dirty="0" err="1">
                <a:solidFill>
                  <a:schemeClr val="accent1"/>
                </a:solidFill>
                <a:latin typeface="Lato"/>
                <a:ea typeface="Lato"/>
                <a:cs typeface="Lato"/>
                <a:sym typeface="Lato"/>
              </a:rPr>
              <a:t>mejor</a:t>
            </a:r>
            <a:r>
              <a:rPr lang="en-GB" sz="2000" i="0" u="none" strike="noStrike" cap="none" dirty="0">
                <a:solidFill>
                  <a:schemeClr val="accent1"/>
                </a:solidFill>
                <a:latin typeface="Lato"/>
                <a:ea typeface="Lato"/>
                <a:cs typeface="Lato"/>
                <a:sym typeface="Lato"/>
              </a:rPr>
              <a:t> </a:t>
            </a:r>
            <a:r>
              <a:rPr lang="en-GB" sz="2000" i="0" u="none" strike="noStrike" cap="none" dirty="0" err="1">
                <a:solidFill>
                  <a:schemeClr val="accent1"/>
                </a:solidFill>
                <a:latin typeface="Lato"/>
                <a:ea typeface="Lato"/>
                <a:cs typeface="Lato"/>
                <a:sym typeface="Lato"/>
              </a:rPr>
              <a:t>capturan</a:t>
            </a:r>
            <a:r>
              <a:rPr lang="en-GB" sz="2000" i="0" u="none" strike="noStrike" cap="none" dirty="0">
                <a:solidFill>
                  <a:schemeClr val="accent1"/>
                </a:solidFill>
                <a:latin typeface="Lato"/>
                <a:ea typeface="Lato"/>
                <a:cs typeface="Lato"/>
                <a:sym typeface="Lato"/>
              </a:rPr>
              <a:t> la (co)-</a:t>
            </a:r>
            <a:r>
              <a:rPr lang="en-GB" sz="2000" i="0" u="none" strike="noStrike" cap="none" dirty="0" err="1">
                <a:solidFill>
                  <a:schemeClr val="accent1"/>
                </a:solidFill>
                <a:latin typeface="Lato"/>
                <a:ea typeface="Lato"/>
                <a:cs typeface="Lato"/>
                <a:sym typeface="Lato"/>
              </a:rPr>
              <a:t>variabilidad</a:t>
            </a:r>
            <a:r>
              <a:rPr lang="en-GB" sz="2000" i="0" u="none" strike="noStrike" cap="none" dirty="0">
                <a:solidFill>
                  <a:schemeClr val="accent1"/>
                </a:solidFill>
                <a:latin typeface="Lato"/>
                <a:ea typeface="Lato"/>
                <a:cs typeface="Lato"/>
                <a:sym typeface="Lato"/>
              </a:rPr>
              <a:t> de </a:t>
            </a:r>
            <a:r>
              <a:rPr lang="en-GB" sz="2000" i="0" u="none" strike="noStrike" cap="none" dirty="0" err="1">
                <a:solidFill>
                  <a:schemeClr val="accent1"/>
                </a:solidFill>
                <a:latin typeface="Lato"/>
                <a:ea typeface="Lato"/>
                <a:cs typeface="Lato"/>
                <a:sym typeface="Lato"/>
              </a:rPr>
              <a:t>los</a:t>
            </a:r>
            <a:r>
              <a:rPr lang="en-GB" sz="2000" i="0" u="none" strike="noStrike" cap="none" dirty="0">
                <a:solidFill>
                  <a:schemeClr val="accent1"/>
                </a:solidFill>
                <a:latin typeface="Lato"/>
                <a:ea typeface="Lato"/>
                <a:cs typeface="Lato"/>
                <a:sym typeface="Lato"/>
              </a:rPr>
              <a:t> </a:t>
            </a:r>
            <a:r>
              <a:rPr lang="en-GB" sz="2000" i="0" u="none" strike="noStrike" cap="none" dirty="0" err="1">
                <a:solidFill>
                  <a:schemeClr val="accent1"/>
                </a:solidFill>
                <a:latin typeface="Lato"/>
                <a:ea typeface="Lato"/>
                <a:cs typeface="Lato"/>
                <a:sym typeface="Lato"/>
              </a:rPr>
              <a:t>diferentes</a:t>
            </a:r>
            <a:r>
              <a:rPr lang="en-GB" sz="2000" i="0" u="none" strike="noStrike" cap="none" dirty="0">
                <a:solidFill>
                  <a:schemeClr val="accent1"/>
                </a:solidFill>
                <a:latin typeface="Lato"/>
                <a:ea typeface="Lato"/>
                <a:cs typeface="Lato"/>
                <a:sym typeface="Lato"/>
              </a:rPr>
              <a:t> </a:t>
            </a:r>
            <a:r>
              <a:rPr lang="en-GB" sz="2000" i="0" u="none" strike="noStrike" cap="none" dirty="0" err="1">
                <a:solidFill>
                  <a:schemeClr val="accent1"/>
                </a:solidFill>
                <a:latin typeface="Lato"/>
                <a:ea typeface="Lato"/>
                <a:cs typeface="Lato"/>
                <a:sym typeface="Lato"/>
              </a:rPr>
              <a:t>recursos</a:t>
            </a:r>
            <a:r>
              <a:rPr lang="en-GB" sz="2000" i="0" u="none" strike="noStrike" cap="none" dirty="0">
                <a:solidFill>
                  <a:schemeClr val="accent1"/>
                </a:solidFill>
                <a:latin typeface="Lato"/>
                <a:ea typeface="Lato"/>
                <a:cs typeface="Lato"/>
                <a:sym typeface="Lato"/>
              </a:rPr>
              <a:t> -las que </a:t>
            </a:r>
            <a:r>
              <a:rPr lang="en-GB" sz="2000" i="0" u="none" strike="noStrike" cap="none" dirty="0" err="1">
                <a:solidFill>
                  <a:schemeClr val="accent1"/>
                </a:solidFill>
                <a:latin typeface="Lato"/>
                <a:ea typeface="Lato"/>
                <a:cs typeface="Lato"/>
                <a:sym typeface="Lato"/>
              </a:rPr>
              <a:t>surgen</a:t>
            </a:r>
            <a:r>
              <a:rPr lang="en-GB" sz="2000" i="0" u="none" strike="noStrike" cap="none" dirty="0">
                <a:solidFill>
                  <a:schemeClr val="accent1"/>
                </a:solidFill>
                <a:latin typeface="Lato"/>
                <a:ea typeface="Lato"/>
                <a:cs typeface="Lato"/>
                <a:sym typeface="Lato"/>
              </a:rPr>
              <a:t> de </a:t>
            </a:r>
            <a:r>
              <a:rPr lang="en-GB" sz="2000" i="0" u="none" strike="noStrike" cap="none" dirty="0" err="1">
                <a:solidFill>
                  <a:schemeClr val="accent1"/>
                </a:solidFill>
                <a:latin typeface="Lato"/>
                <a:ea typeface="Lato"/>
                <a:cs typeface="Lato"/>
                <a:sym typeface="Lato"/>
              </a:rPr>
              <a:t>los</a:t>
            </a:r>
            <a:r>
              <a:rPr lang="en-GB" sz="2000" i="0" u="none" strike="noStrike" cap="none" dirty="0">
                <a:solidFill>
                  <a:schemeClr val="accent1"/>
                </a:solidFill>
                <a:latin typeface="Lato"/>
                <a:ea typeface="Lato"/>
                <a:cs typeface="Lato"/>
                <a:sym typeface="Lato"/>
              </a:rPr>
              <a:t> </a:t>
            </a:r>
            <a:r>
              <a:rPr lang="en-GB" sz="2000" i="0" u="none" strike="noStrike" cap="none" dirty="0" err="1">
                <a:solidFill>
                  <a:schemeClr val="accent1"/>
                </a:solidFill>
                <a:latin typeface="Lato"/>
                <a:ea typeface="Lato"/>
                <a:cs typeface="Lato"/>
                <a:sym typeface="Lato"/>
              </a:rPr>
              <a:t>propios</a:t>
            </a:r>
            <a:r>
              <a:rPr lang="en-GB" sz="2000" i="0" u="none" strike="noStrike" cap="none" dirty="0">
                <a:solidFill>
                  <a:schemeClr val="accent1"/>
                </a:solidFill>
                <a:latin typeface="Lato"/>
                <a:ea typeface="Lato"/>
                <a:cs typeface="Lato"/>
                <a:sym typeface="Lato"/>
              </a:rPr>
              <a:t> </a:t>
            </a:r>
            <a:r>
              <a:rPr lang="en-GB" sz="2000" i="0" u="none" strike="noStrike" cap="none" dirty="0" err="1">
                <a:solidFill>
                  <a:schemeClr val="accent1"/>
                </a:solidFill>
                <a:latin typeface="Lato"/>
                <a:ea typeface="Lato"/>
                <a:cs typeface="Lato"/>
                <a:sym typeface="Lato"/>
              </a:rPr>
              <a:t>parques</a:t>
            </a:r>
            <a:r>
              <a:rPr lang="en-GB" sz="2000" i="0" u="none" strike="noStrike" cap="none" dirty="0">
                <a:solidFill>
                  <a:schemeClr val="accent1"/>
                </a:solidFill>
                <a:latin typeface="Lato"/>
                <a:ea typeface="Lato"/>
                <a:cs typeface="Lato"/>
                <a:sym typeface="Lato"/>
              </a:rPr>
              <a:t>- son </a:t>
            </a:r>
            <a:r>
              <a:rPr lang="en-GB" sz="2000" i="0" u="none" strike="noStrike" cap="none" dirty="0" err="1">
                <a:solidFill>
                  <a:schemeClr val="accent1"/>
                </a:solidFill>
                <a:latin typeface="Lato"/>
                <a:ea typeface="Lato"/>
                <a:cs typeface="Lato"/>
                <a:sym typeface="Lato"/>
              </a:rPr>
              <a:t>muy</a:t>
            </a:r>
            <a:r>
              <a:rPr lang="en-GB" sz="2000" i="0" u="none" strike="noStrike" cap="none" dirty="0">
                <a:solidFill>
                  <a:schemeClr val="accent1"/>
                </a:solidFill>
                <a:latin typeface="Lato"/>
                <a:ea typeface="Lato"/>
                <a:cs typeface="Lato"/>
                <a:sym typeface="Lato"/>
              </a:rPr>
              <a:t> </a:t>
            </a:r>
            <a:r>
              <a:rPr lang="en-GB" sz="2000" i="0" u="none" strike="noStrike" cap="none" dirty="0" err="1">
                <a:solidFill>
                  <a:schemeClr val="accent1"/>
                </a:solidFill>
                <a:latin typeface="Lato"/>
                <a:ea typeface="Lato"/>
                <a:cs typeface="Lato"/>
                <a:sym typeface="Lato"/>
              </a:rPr>
              <a:t>cortas</a:t>
            </a:r>
            <a:r>
              <a:rPr lang="en-GB" sz="2000" i="0" u="none" strike="noStrike" cap="none" dirty="0">
                <a:solidFill>
                  <a:schemeClr val="accent1"/>
                </a:solidFill>
                <a:latin typeface="Lato"/>
                <a:ea typeface="Lato"/>
                <a:cs typeface="Lato"/>
                <a:sym typeface="Lato"/>
              </a:rPr>
              <a:t> (</a:t>
            </a:r>
            <a:r>
              <a:rPr lang="en-GB" sz="2000" i="0" u="none" strike="noStrike" cap="none" dirty="0" err="1">
                <a:solidFill>
                  <a:schemeClr val="accent1"/>
                </a:solidFill>
                <a:latin typeface="Lato"/>
                <a:ea typeface="Lato"/>
                <a:cs typeface="Lato"/>
                <a:sym typeface="Lato"/>
              </a:rPr>
              <a:t>algunos</a:t>
            </a:r>
            <a:r>
              <a:rPr lang="en-GB" sz="2000" i="0" u="none" strike="noStrike" cap="none" dirty="0">
                <a:solidFill>
                  <a:schemeClr val="accent1"/>
                </a:solidFill>
                <a:latin typeface="Lato"/>
                <a:ea typeface="Lato"/>
                <a:cs typeface="Lato"/>
                <a:sym typeface="Lato"/>
              </a:rPr>
              <a:t> </a:t>
            </a:r>
            <a:r>
              <a:rPr lang="en-GB" sz="2000" i="0" u="none" strike="noStrike" cap="none" dirty="0" err="1">
                <a:solidFill>
                  <a:schemeClr val="accent1"/>
                </a:solidFill>
                <a:latin typeface="Lato"/>
                <a:ea typeface="Lato"/>
                <a:cs typeface="Lato"/>
                <a:sym typeface="Lato"/>
              </a:rPr>
              <a:t>años</a:t>
            </a:r>
            <a:r>
              <a:rPr lang="en-GB" sz="2000" i="0" u="none" strike="noStrike" cap="none" dirty="0">
                <a:solidFill>
                  <a:schemeClr val="accent1"/>
                </a:solidFill>
                <a:latin typeface="Lato"/>
                <a:ea typeface="Lato"/>
                <a:cs typeface="Lato"/>
                <a:sym typeface="Lato"/>
              </a:rPr>
              <a:t>) para </a:t>
            </a:r>
            <a:r>
              <a:rPr lang="en-GB" sz="2000" i="0" u="none" strike="noStrike" cap="none" dirty="0" err="1">
                <a:solidFill>
                  <a:schemeClr val="accent1"/>
                </a:solidFill>
                <a:latin typeface="Lato"/>
                <a:ea typeface="Lato"/>
                <a:cs typeface="Lato"/>
                <a:sym typeface="Lato"/>
              </a:rPr>
              <a:t>calibrar</a:t>
            </a:r>
            <a:r>
              <a:rPr lang="en-GB" sz="2000" i="0" u="none" strike="noStrike" cap="none" dirty="0">
                <a:solidFill>
                  <a:schemeClr val="accent1"/>
                </a:solidFill>
                <a:latin typeface="Lato"/>
                <a:ea typeface="Lato"/>
                <a:cs typeface="Lato"/>
                <a:sym typeface="Lato"/>
              </a:rPr>
              <a:t> la </a:t>
            </a:r>
            <a:r>
              <a:rPr lang="en-GB" sz="2000" i="0" u="none" strike="noStrike" cap="none" dirty="0" err="1">
                <a:solidFill>
                  <a:schemeClr val="accent1"/>
                </a:solidFill>
                <a:latin typeface="Lato"/>
                <a:ea typeface="Lato"/>
                <a:cs typeface="Lato"/>
                <a:sym typeface="Lato"/>
              </a:rPr>
              <a:t>dependencia</a:t>
            </a:r>
            <a:r>
              <a:rPr lang="en-GB" sz="2000" i="0" u="none" strike="noStrike" cap="none" dirty="0">
                <a:solidFill>
                  <a:schemeClr val="accent1"/>
                </a:solidFill>
                <a:latin typeface="Lato"/>
                <a:ea typeface="Lato"/>
                <a:cs typeface="Lato"/>
                <a:sym typeface="Lato"/>
              </a:rPr>
              <a:t> con El Niño.</a:t>
            </a:r>
            <a:endParaRPr dirty="0">
              <a:solidFill>
                <a:schemeClr val="accent1"/>
              </a:solidFill>
              <a:latin typeface="Lato"/>
              <a:ea typeface="Lato"/>
              <a:cs typeface="Lato"/>
              <a:sym typeface="Lato"/>
            </a:endParaRPr>
          </a:p>
          <a:p>
            <a:pPr marL="342900" marR="0" lvl="0" indent="-177800" algn="just" rtl="0">
              <a:lnSpc>
                <a:spcPct val="100000"/>
              </a:lnSpc>
              <a:spcBef>
                <a:spcPts val="0"/>
              </a:spcBef>
              <a:spcAft>
                <a:spcPts val="0"/>
              </a:spcAft>
              <a:buClr>
                <a:schemeClr val="dk2"/>
              </a:buClr>
              <a:buSzPts val="2600"/>
              <a:buFont typeface="Noto Sans Symbols"/>
              <a:buNone/>
            </a:pPr>
            <a:endParaRPr sz="2000" i="0" u="none" strike="noStrike" cap="none" dirty="0">
              <a:solidFill>
                <a:schemeClr val="accent1"/>
              </a:solidFill>
              <a:latin typeface="Lato"/>
              <a:ea typeface="Lato"/>
              <a:cs typeface="Lato"/>
              <a:sym typeface="Lato"/>
            </a:endParaRPr>
          </a:p>
          <a:p>
            <a:pPr marL="342900" marR="0" lvl="0" indent="-177800" algn="just" rtl="0">
              <a:lnSpc>
                <a:spcPct val="100000"/>
              </a:lnSpc>
              <a:spcBef>
                <a:spcPts val="0"/>
              </a:spcBef>
              <a:spcAft>
                <a:spcPts val="0"/>
              </a:spcAft>
              <a:buClr>
                <a:schemeClr val="dk2"/>
              </a:buClr>
              <a:buSzPts val="2600"/>
              <a:buFont typeface="Noto Sans Symbols"/>
              <a:buNone/>
            </a:pPr>
            <a:endParaRPr sz="2000" i="0" u="none" strike="noStrike" cap="none" dirty="0">
              <a:solidFill>
                <a:schemeClr val="accent1"/>
              </a:solidFill>
              <a:latin typeface="Lato"/>
              <a:ea typeface="Lato"/>
              <a:cs typeface="Lato"/>
              <a:sym typeface="Lato"/>
            </a:endParaRPr>
          </a:p>
          <a:p>
            <a:pPr marL="342900" marR="0" lvl="0" indent="-342900" algn="just" rtl="0">
              <a:lnSpc>
                <a:spcPct val="100000"/>
              </a:lnSpc>
              <a:spcBef>
                <a:spcPts val="0"/>
              </a:spcBef>
              <a:spcAft>
                <a:spcPts val="0"/>
              </a:spcAft>
              <a:buClr>
                <a:schemeClr val="accent1"/>
              </a:buClr>
              <a:buSzPts val="2600"/>
              <a:buFont typeface="Lato"/>
              <a:buChar char="⮚"/>
            </a:pPr>
            <a:r>
              <a:rPr lang="en-GB" sz="2000" i="0" u="none" strike="noStrike" cap="none" dirty="0">
                <a:solidFill>
                  <a:schemeClr val="accent1"/>
                </a:solidFill>
                <a:latin typeface="Lato"/>
                <a:ea typeface="Lato"/>
                <a:cs typeface="Lato"/>
                <a:sym typeface="Lato"/>
              </a:rPr>
              <a:t>Las series </a:t>
            </a:r>
            <a:r>
              <a:rPr lang="en-GB" sz="2000" i="0" u="none" strike="noStrike" cap="none" dirty="0" err="1">
                <a:solidFill>
                  <a:schemeClr val="accent1"/>
                </a:solidFill>
                <a:latin typeface="Lato"/>
                <a:ea typeface="Lato"/>
                <a:cs typeface="Lato"/>
                <a:sym typeface="Lato"/>
              </a:rPr>
              <a:t>climáticas</a:t>
            </a:r>
            <a:r>
              <a:rPr lang="en-GB" sz="2000" i="0" u="none" strike="noStrike" cap="none" dirty="0">
                <a:solidFill>
                  <a:schemeClr val="accent1"/>
                </a:solidFill>
                <a:latin typeface="Lato"/>
                <a:ea typeface="Lato"/>
                <a:cs typeface="Lato"/>
                <a:sym typeface="Lato"/>
              </a:rPr>
              <a:t> de largo </a:t>
            </a:r>
            <a:r>
              <a:rPr lang="en-GB" sz="2000" i="0" u="none" strike="noStrike" cap="none" dirty="0" err="1">
                <a:solidFill>
                  <a:schemeClr val="accent1"/>
                </a:solidFill>
                <a:latin typeface="Lato"/>
                <a:ea typeface="Lato"/>
                <a:cs typeface="Lato"/>
                <a:sym typeface="Lato"/>
              </a:rPr>
              <a:t>plazo</a:t>
            </a:r>
            <a:r>
              <a:rPr lang="en-GB" sz="2000" i="0" u="none" strike="noStrike" cap="none" dirty="0">
                <a:solidFill>
                  <a:schemeClr val="accent1"/>
                </a:solidFill>
                <a:latin typeface="Lato"/>
                <a:ea typeface="Lato"/>
                <a:cs typeface="Lato"/>
                <a:sym typeface="Lato"/>
              </a:rPr>
              <a:t> </a:t>
            </a:r>
            <a:r>
              <a:rPr lang="en-GB" sz="2000" i="0" u="none" strike="noStrike" cap="none" dirty="0" err="1">
                <a:solidFill>
                  <a:schemeClr val="accent1"/>
                </a:solidFill>
                <a:latin typeface="Lato"/>
                <a:ea typeface="Lato"/>
                <a:cs typeface="Lato"/>
                <a:sym typeface="Lato"/>
              </a:rPr>
              <a:t>disponibles</a:t>
            </a:r>
            <a:r>
              <a:rPr lang="en-GB" sz="2000" i="0" u="none" strike="noStrike" cap="none" dirty="0">
                <a:solidFill>
                  <a:schemeClr val="accent1"/>
                </a:solidFill>
                <a:latin typeface="Lato"/>
                <a:ea typeface="Lato"/>
                <a:cs typeface="Lato"/>
                <a:sym typeface="Lato"/>
              </a:rPr>
              <a:t> no </a:t>
            </a:r>
            <a:r>
              <a:rPr lang="en-GB" sz="2000" i="0" u="none" strike="noStrike" cap="none" dirty="0" err="1">
                <a:solidFill>
                  <a:schemeClr val="accent1"/>
                </a:solidFill>
                <a:latin typeface="Lato"/>
                <a:ea typeface="Lato"/>
                <a:cs typeface="Lato"/>
                <a:sym typeface="Lato"/>
              </a:rPr>
              <a:t>capturan</a:t>
            </a:r>
            <a:r>
              <a:rPr lang="en-GB" sz="2000" i="0" u="none" strike="noStrike" cap="none" dirty="0">
                <a:solidFill>
                  <a:schemeClr val="accent1"/>
                </a:solidFill>
                <a:latin typeface="Lato"/>
                <a:ea typeface="Lato"/>
                <a:cs typeface="Lato"/>
                <a:sym typeface="Lato"/>
              </a:rPr>
              <a:t> con </a:t>
            </a:r>
            <a:r>
              <a:rPr lang="en-GB" sz="2000" i="0" u="none" strike="noStrike" cap="none" dirty="0" err="1">
                <a:solidFill>
                  <a:schemeClr val="accent1"/>
                </a:solidFill>
                <a:latin typeface="Lato"/>
                <a:ea typeface="Lato"/>
                <a:cs typeface="Lato"/>
                <a:sym typeface="Lato"/>
              </a:rPr>
              <a:t>igual</a:t>
            </a:r>
            <a:r>
              <a:rPr lang="en-GB" sz="2000" i="0" u="none" strike="noStrike" cap="none" dirty="0">
                <a:solidFill>
                  <a:schemeClr val="accent1"/>
                </a:solidFill>
                <a:latin typeface="Lato"/>
                <a:ea typeface="Lato"/>
                <a:cs typeface="Lato"/>
                <a:sym typeface="Lato"/>
              </a:rPr>
              <a:t> </a:t>
            </a:r>
            <a:r>
              <a:rPr lang="en-GB" sz="2000" i="0" u="none" strike="noStrike" cap="none" dirty="0" err="1">
                <a:solidFill>
                  <a:schemeClr val="accent1"/>
                </a:solidFill>
                <a:latin typeface="Lato"/>
                <a:ea typeface="Lato"/>
                <a:cs typeface="Lato"/>
                <a:sym typeface="Lato"/>
              </a:rPr>
              <a:t>habilidad</a:t>
            </a:r>
            <a:r>
              <a:rPr lang="en-GB" sz="2000" i="0" u="none" strike="noStrike" cap="none" dirty="0">
                <a:solidFill>
                  <a:schemeClr val="accent1"/>
                </a:solidFill>
                <a:latin typeface="Lato"/>
                <a:ea typeface="Lato"/>
                <a:cs typeface="Lato"/>
                <a:sym typeface="Lato"/>
              </a:rPr>
              <a:t> </a:t>
            </a:r>
            <a:r>
              <a:rPr lang="en-GB" sz="2000" i="0" u="none" strike="noStrike" cap="none" dirty="0" err="1">
                <a:solidFill>
                  <a:schemeClr val="accent1"/>
                </a:solidFill>
                <a:latin typeface="Lato"/>
                <a:ea typeface="Lato"/>
                <a:cs typeface="Lato"/>
                <a:sym typeface="Lato"/>
              </a:rPr>
              <a:t>los</a:t>
            </a:r>
            <a:r>
              <a:rPr lang="en-GB" sz="2000" i="0" u="none" strike="noStrike" cap="none" dirty="0">
                <a:solidFill>
                  <a:schemeClr val="accent1"/>
                </a:solidFill>
                <a:latin typeface="Lato"/>
                <a:ea typeface="Lato"/>
                <a:cs typeface="Lato"/>
                <a:sym typeface="Lato"/>
              </a:rPr>
              <a:t> </a:t>
            </a:r>
            <a:r>
              <a:rPr lang="en-GB" sz="2000" i="0" u="none" strike="noStrike" cap="none" dirty="0" err="1">
                <a:solidFill>
                  <a:schemeClr val="accent1"/>
                </a:solidFill>
                <a:latin typeface="Lato"/>
                <a:ea typeface="Lato"/>
                <a:cs typeface="Lato"/>
                <a:sym typeface="Lato"/>
              </a:rPr>
              <a:t>detalles</a:t>
            </a:r>
            <a:r>
              <a:rPr lang="en-GB" sz="2000" i="0" u="none" strike="noStrike" cap="none" dirty="0">
                <a:solidFill>
                  <a:schemeClr val="accent1"/>
                </a:solidFill>
                <a:latin typeface="Lato"/>
                <a:ea typeface="Lato"/>
                <a:cs typeface="Lato"/>
                <a:sym typeface="Lato"/>
              </a:rPr>
              <a:t> de </a:t>
            </a:r>
            <a:r>
              <a:rPr lang="en-GB" sz="2000" i="0" u="none" strike="noStrike" cap="none" dirty="0" err="1">
                <a:solidFill>
                  <a:schemeClr val="accent1"/>
                </a:solidFill>
                <a:latin typeface="Lato"/>
                <a:ea typeface="Lato"/>
                <a:cs typeface="Lato"/>
                <a:sym typeface="Lato"/>
              </a:rPr>
              <a:t>insolación</a:t>
            </a:r>
            <a:r>
              <a:rPr lang="en-GB" sz="2000" i="0" u="none" strike="noStrike" cap="none" dirty="0">
                <a:solidFill>
                  <a:schemeClr val="accent1"/>
                </a:solidFill>
                <a:latin typeface="Lato"/>
                <a:ea typeface="Lato"/>
                <a:cs typeface="Lato"/>
                <a:sym typeface="Lato"/>
              </a:rPr>
              <a:t> </a:t>
            </a:r>
            <a:r>
              <a:rPr lang="en-GB" sz="2000" i="0" u="none" strike="noStrike" cap="none" dirty="0" err="1">
                <a:solidFill>
                  <a:schemeClr val="accent1"/>
                </a:solidFill>
                <a:latin typeface="Lato"/>
                <a:ea typeface="Lato"/>
                <a:cs typeface="Lato"/>
                <a:sym typeface="Lato"/>
              </a:rPr>
              <a:t>en</a:t>
            </a:r>
            <a:r>
              <a:rPr lang="en-GB" sz="2000" i="0" u="none" strike="noStrike" cap="none" dirty="0">
                <a:solidFill>
                  <a:schemeClr val="accent1"/>
                </a:solidFill>
                <a:latin typeface="Lato"/>
                <a:ea typeface="Lato"/>
                <a:cs typeface="Lato"/>
                <a:sym typeface="Lato"/>
              </a:rPr>
              <a:t> </a:t>
            </a:r>
            <a:r>
              <a:rPr lang="en-GB" sz="2000" i="0" u="none" strike="noStrike" cap="none" dirty="0" err="1">
                <a:solidFill>
                  <a:schemeClr val="accent1"/>
                </a:solidFill>
                <a:latin typeface="Lato"/>
                <a:ea typeface="Lato"/>
                <a:cs typeface="Lato"/>
                <a:sym typeface="Lato"/>
              </a:rPr>
              <a:t>superficie</a:t>
            </a:r>
            <a:r>
              <a:rPr lang="en-GB" sz="2000" i="0" u="none" strike="noStrike" cap="none" dirty="0">
                <a:solidFill>
                  <a:schemeClr val="accent1"/>
                </a:solidFill>
                <a:latin typeface="Lato"/>
                <a:ea typeface="Lato"/>
                <a:cs typeface="Lato"/>
                <a:sym typeface="Lato"/>
              </a:rPr>
              <a:t> y/o </a:t>
            </a:r>
            <a:r>
              <a:rPr lang="en-GB" sz="2000" i="0" u="none" strike="noStrike" cap="none" dirty="0" err="1">
                <a:solidFill>
                  <a:schemeClr val="accent1"/>
                </a:solidFill>
                <a:latin typeface="Lato"/>
                <a:ea typeface="Lato"/>
                <a:cs typeface="Lato"/>
                <a:sym typeface="Lato"/>
              </a:rPr>
              <a:t>viento</a:t>
            </a:r>
            <a:r>
              <a:rPr lang="en-GB" sz="2000" i="0" u="none" strike="noStrike" cap="none" dirty="0">
                <a:solidFill>
                  <a:schemeClr val="accent1"/>
                </a:solidFill>
                <a:latin typeface="Lato"/>
                <a:ea typeface="Lato"/>
                <a:cs typeface="Lato"/>
                <a:sym typeface="Lato"/>
              </a:rPr>
              <a:t> </a:t>
            </a:r>
            <a:r>
              <a:rPr lang="en-GB" sz="2000" i="0" u="none" strike="noStrike" cap="none" dirty="0" err="1">
                <a:solidFill>
                  <a:schemeClr val="accent1"/>
                </a:solidFill>
                <a:latin typeface="Lato"/>
                <a:ea typeface="Lato"/>
                <a:cs typeface="Lato"/>
                <a:sym typeface="Lato"/>
              </a:rPr>
              <a:t>en</a:t>
            </a:r>
            <a:r>
              <a:rPr lang="en-GB" sz="2000" i="0" u="none" strike="noStrike" cap="none" dirty="0">
                <a:solidFill>
                  <a:schemeClr val="accent1"/>
                </a:solidFill>
                <a:latin typeface="Lato"/>
                <a:ea typeface="Lato"/>
                <a:cs typeface="Lato"/>
                <a:sym typeface="Lato"/>
              </a:rPr>
              <a:t> la </a:t>
            </a:r>
            <a:r>
              <a:rPr lang="en-GB" sz="2000" i="0" u="none" strike="noStrike" cap="none" dirty="0" err="1">
                <a:solidFill>
                  <a:schemeClr val="accent1"/>
                </a:solidFill>
                <a:latin typeface="Lato"/>
                <a:ea typeface="Lato"/>
                <a:cs typeface="Lato"/>
                <a:sym typeface="Lato"/>
              </a:rPr>
              <a:t>capa</a:t>
            </a:r>
            <a:r>
              <a:rPr lang="en-GB" sz="2000" i="0" u="none" strike="noStrike" cap="none" dirty="0">
                <a:solidFill>
                  <a:schemeClr val="accent1"/>
                </a:solidFill>
                <a:latin typeface="Lato"/>
                <a:ea typeface="Lato"/>
                <a:cs typeface="Lato"/>
                <a:sym typeface="Lato"/>
              </a:rPr>
              <a:t> </a:t>
            </a:r>
            <a:r>
              <a:rPr lang="en-GB" sz="2000" i="0" u="none" strike="noStrike" cap="none" dirty="0" err="1">
                <a:solidFill>
                  <a:schemeClr val="accent1"/>
                </a:solidFill>
                <a:latin typeface="Lato"/>
                <a:ea typeface="Lato"/>
                <a:cs typeface="Lato"/>
                <a:sym typeface="Lato"/>
              </a:rPr>
              <a:t>límite</a:t>
            </a:r>
            <a:r>
              <a:rPr lang="en-GB" sz="2000" dirty="0">
                <a:solidFill>
                  <a:schemeClr val="accent1"/>
                </a:solidFill>
                <a:latin typeface="Lato"/>
                <a:ea typeface="Lato"/>
                <a:cs typeface="Lato"/>
                <a:sym typeface="Lato"/>
              </a:rPr>
              <a:t> y sus </a:t>
            </a:r>
            <a:r>
              <a:rPr lang="en-GB" sz="2000" dirty="0" err="1">
                <a:solidFill>
                  <a:schemeClr val="accent1"/>
                </a:solidFill>
                <a:latin typeface="Lato"/>
                <a:ea typeface="Lato"/>
                <a:cs typeface="Lato"/>
                <a:sym typeface="Lato"/>
              </a:rPr>
              <a:t>interrelaciones</a:t>
            </a:r>
            <a:r>
              <a:rPr lang="en-GB" sz="2000" dirty="0">
                <a:solidFill>
                  <a:schemeClr val="accent1"/>
                </a:solidFill>
                <a:latin typeface="Lato"/>
                <a:ea typeface="Lato"/>
                <a:cs typeface="Lato"/>
                <a:sym typeface="Lato"/>
              </a:rPr>
              <a:t>,</a:t>
            </a:r>
            <a:r>
              <a:rPr lang="en-GB" sz="2000" i="0" u="none" strike="noStrike" cap="none" dirty="0">
                <a:solidFill>
                  <a:schemeClr val="accent1"/>
                </a:solidFill>
                <a:latin typeface="Lato"/>
                <a:ea typeface="Lato"/>
                <a:cs typeface="Lato"/>
                <a:sym typeface="Lato"/>
              </a:rPr>
              <a:t> </a:t>
            </a:r>
            <a:r>
              <a:rPr lang="en-GB" sz="2000" i="0" u="none" strike="noStrike" cap="none" dirty="0" err="1">
                <a:solidFill>
                  <a:schemeClr val="accent1"/>
                </a:solidFill>
                <a:latin typeface="Lato"/>
                <a:ea typeface="Lato"/>
                <a:cs typeface="Lato"/>
                <a:sym typeface="Lato"/>
              </a:rPr>
              <a:t>pero</a:t>
            </a:r>
            <a:r>
              <a:rPr lang="en-GB" sz="2000" i="0" u="none" strike="noStrike" cap="none" dirty="0">
                <a:solidFill>
                  <a:schemeClr val="accent1"/>
                </a:solidFill>
                <a:latin typeface="Lato"/>
                <a:ea typeface="Lato"/>
                <a:cs typeface="Lato"/>
                <a:sym typeface="Lato"/>
              </a:rPr>
              <a:t> </a:t>
            </a:r>
            <a:r>
              <a:rPr lang="en-GB" sz="2000" i="0" u="none" strike="noStrike" cap="none" dirty="0" err="1">
                <a:solidFill>
                  <a:schemeClr val="accent1"/>
                </a:solidFill>
                <a:latin typeface="Lato"/>
                <a:ea typeface="Lato"/>
                <a:cs typeface="Lato"/>
                <a:sym typeface="Lato"/>
              </a:rPr>
              <a:t>sí</a:t>
            </a:r>
            <a:r>
              <a:rPr lang="en-GB" sz="2000" i="0" u="none" strike="noStrike" cap="none" dirty="0">
                <a:solidFill>
                  <a:schemeClr val="accent1"/>
                </a:solidFill>
                <a:latin typeface="Lato"/>
                <a:ea typeface="Lato"/>
                <a:cs typeface="Lato"/>
                <a:sym typeface="Lato"/>
              </a:rPr>
              <a:t> las </a:t>
            </a:r>
            <a:r>
              <a:rPr lang="en-GB" sz="2000" i="0" u="none" strike="noStrike" cap="none" dirty="0" err="1">
                <a:solidFill>
                  <a:schemeClr val="accent1"/>
                </a:solidFill>
                <a:latin typeface="Lato"/>
                <a:ea typeface="Lato"/>
                <a:cs typeface="Lato"/>
                <a:sym typeface="Lato"/>
              </a:rPr>
              <a:t>relaciones</a:t>
            </a:r>
            <a:r>
              <a:rPr lang="en-GB" sz="2000" i="0" u="none" strike="noStrike" cap="none" dirty="0">
                <a:solidFill>
                  <a:schemeClr val="accent1"/>
                </a:solidFill>
                <a:latin typeface="Lato"/>
                <a:ea typeface="Lato"/>
                <a:cs typeface="Lato"/>
                <a:sym typeface="Lato"/>
              </a:rPr>
              <a:t> con El Niño.</a:t>
            </a:r>
            <a:endParaRPr dirty="0">
              <a:solidFill>
                <a:schemeClr val="accent1"/>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5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28</a:t>
            </a:fld>
            <a:endParaRPr/>
          </a:p>
        </p:txBody>
      </p:sp>
      <p:sp>
        <p:nvSpPr>
          <p:cNvPr id="559" name="Google Shape;559;p51"/>
          <p:cNvSpPr txBox="1"/>
          <p:nvPr/>
        </p:nvSpPr>
        <p:spPr>
          <a:xfrm>
            <a:off x="91418" y="-25052"/>
            <a:ext cx="8344800" cy="50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600"/>
              <a:buFont typeface="Raleway"/>
              <a:buNone/>
            </a:pPr>
            <a:r>
              <a:rPr lang="en-GB" sz="2400" b="1" i="0" u="none" strike="noStrike" cap="none">
                <a:solidFill>
                  <a:srgbClr val="7F7F7F"/>
                </a:solidFill>
                <a:latin typeface="Raleway"/>
                <a:ea typeface="Raleway"/>
                <a:cs typeface="Raleway"/>
                <a:sym typeface="Raleway"/>
              </a:rPr>
              <a:t>Mejoras planteadas en Pronos II</a:t>
            </a:r>
            <a:endParaRPr sz="5400" b="1" i="0" u="none" strike="noStrike" cap="none">
              <a:solidFill>
                <a:srgbClr val="7F7F7F"/>
              </a:solidFill>
              <a:latin typeface="Raleway"/>
              <a:ea typeface="Raleway"/>
              <a:cs typeface="Raleway"/>
              <a:sym typeface="Raleway"/>
            </a:endParaRPr>
          </a:p>
        </p:txBody>
      </p:sp>
      <p:sp>
        <p:nvSpPr>
          <p:cNvPr id="560" name="Google Shape;560;p51"/>
          <p:cNvSpPr txBox="1">
            <a:spLocks noGrp="1"/>
          </p:cNvSpPr>
          <p:nvPr>
            <p:ph type="title"/>
          </p:nvPr>
        </p:nvSpPr>
        <p:spPr>
          <a:xfrm>
            <a:off x="730000" y="556650"/>
            <a:ext cx="8145600" cy="756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600"/>
              <a:buNone/>
            </a:pPr>
            <a:r>
              <a:rPr lang="en-GB" sz="3600"/>
              <a:t>CALIBRACIÓN</a:t>
            </a:r>
            <a:endParaRPr/>
          </a:p>
        </p:txBody>
      </p:sp>
      <p:sp>
        <p:nvSpPr>
          <p:cNvPr id="561" name="Google Shape;561;p51"/>
          <p:cNvSpPr txBox="1"/>
          <p:nvPr/>
        </p:nvSpPr>
        <p:spPr>
          <a:xfrm>
            <a:off x="716655" y="2281733"/>
            <a:ext cx="7710600" cy="245040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10000"/>
              </a:lnSpc>
              <a:spcBef>
                <a:spcPts val="0"/>
              </a:spcBef>
              <a:spcAft>
                <a:spcPts val="0"/>
              </a:spcAft>
              <a:buClr>
                <a:schemeClr val="accent1"/>
              </a:buClr>
              <a:buSzPts val="2000"/>
              <a:buFont typeface="Noto Sans Symbols"/>
              <a:buChar char="∙"/>
            </a:pPr>
            <a:r>
              <a:rPr lang="en-GB" sz="2000" b="1" i="0" u="none" strike="noStrike" cap="none">
                <a:solidFill>
                  <a:schemeClr val="accent1"/>
                </a:solidFill>
                <a:latin typeface="Lato"/>
                <a:ea typeface="Lato"/>
                <a:cs typeface="Lato"/>
                <a:sym typeface="Lato"/>
              </a:rPr>
              <a:t>Largo plazo (2000-2024)</a:t>
            </a:r>
            <a:r>
              <a:rPr lang="en-GB" sz="2000" i="0" u="none" strike="noStrike" cap="none">
                <a:solidFill>
                  <a:schemeClr val="accent1"/>
                </a:solidFill>
                <a:latin typeface="Lato"/>
                <a:ea typeface="Lato"/>
                <a:cs typeface="Lato"/>
                <a:sym typeface="Lato"/>
              </a:rPr>
              <a:t>: Datos de reanálisis de viento y temperatura, estimación satelital de radiación e iN34 para capturar correlaciones con ENSO.</a:t>
            </a:r>
            <a:endParaRPr>
              <a:solidFill>
                <a:schemeClr val="accent1"/>
              </a:solidFill>
              <a:latin typeface="Lato"/>
              <a:ea typeface="Lato"/>
              <a:cs typeface="Lato"/>
              <a:sym typeface="Lato"/>
            </a:endParaRPr>
          </a:p>
          <a:p>
            <a:pPr marL="342900" marR="0" lvl="0" indent="-215900" algn="just" rtl="0">
              <a:lnSpc>
                <a:spcPct val="110000"/>
              </a:lnSpc>
              <a:spcBef>
                <a:spcPts val="600"/>
              </a:spcBef>
              <a:spcAft>
                <a:spcPts val="0"/>
              </a:spcAft>
              <a:buClr>
                <a:srgbClr val="000000"/>
              </a:buClr>
              <a:buSzPts val="2000"/>
              <a:buFont typeface="Noto Sans Symbols"/>
              <a:buNone/>
            </a:pPr>
            <a:endParaRPr sz="1200" i="0" u="none" strike="noStrike" cap="none">
              <a:solidFill>
                <a:schemeClr val="accent1"/>
              </a:solidFill>
              <a:latin typeface="Lato"/>
              <a:ea typeface="Lato"/>
              <a:cs typeface="Lato"/>
              <a:sym typeface="Lato"/>
            </a:endParaRPr>
          </a:p>
          <a:p>
            <a:pPr marL="342900" marR="0" lvl="0" indent="-342900" algn="just" rtl="0">
              <a:lnSpc>
                <a:spcPct val="110000"/>
              </a:lnSpc>
              <a:spcBef>
                <a:spcPts val="600"/>
              </a:spcBef>
              <a:spcAft>
                <a:spcPts val="0"/>
              </a:spcAft>
              <a:buClr>
                <a:schemeClr val="accent1"/>
              </a:buClr>
              <a:buSzPts val="2000"/>
              <a:buFont typeface="Noto Sans Symbols"/>
              <a:buChar char="∙"/>
            </a:pPr>
            <a:r>
              <a:rPr lang="en-GB" sz="2000" b="1" i="0" u="none" strike="noStrike" cap="none">
                <a:solidFill>
                  <a:schemeClr val="accent1"/>
                </a:solidFill>
                <a:latin typeface="Lato"/>
                <a:ea typeface="Lato"/>
                <a:cs typeface="Lato"/>
                <a:sym typeface="Lato"/>
              </a:rPr>
              <a:t>Corto plazo (~3 años)</a:t>
            </a:r>
            <a:r>
              <a:rPr lang="en-GB" sz="2000" i="0" u="none" strike="noStrike" cap="none">
                <a:solidFill>
                  <a:schemeClr val="accent1"/>
                </a:solidFill>
                <a:latin typeface="Lato"/>
                <a:ea typeface="Lato"/>
                <a:cs typeface="Lato"/>
                <a:sym typeface="Lato"/>
              </a:rPr>
              <a:t>: Datos SCADA de viento, radiación y temperatura en parques eólicos y solares del SIN para capturar correlaciones en escala horaria.</a:t>
            </a:r>
            <a:endParaRPr sz="2000" i="0" u="none" strike="noStrike" cap="none">
              <a:solidFill>
                <a:schemeClr val="accent1"/>
              </a:solidFill>
              <a:latin typeface="Lato"/>
              <a:ea typeface="Lato"/>
              <a:cs typeface="Lato"/>
              <a:sym typeface="Lato"/>
            </a:endParaRPr>
          </a:p>
        </p:txBody>
      </p:sp>
      <p:sp>
        <p:nvSpPr>
          <p:cNvPr id="562" name="Google Shape;562;p51"/>
          <p:cNvSpPr txBox="1"/>
          <p:nvPr/>
        </p:nvSpPr>
        <p:spPr>
          <a:xfrm>
            <a:off x="177386" y="1507060"/>
            <a:ext cx="8907600" cy="5808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chemeClr val="dk2"/>
              </a:buClr>
              <a:buSzPts val="2600"/>
              <a:buFont typeface="Lato"/>
              <a:buChar char="⮚"/>
            </a:pPr>
            <a:r>
              <a:rPr lang="en-GB" sz="2400" b="1" i="0" u="none" strike="noStrike" cap="none">
                <a:solidFill>
                  <a:schemeClr val="dk2"/>
                </a:solidFill>
                <a:latin typeface="Lato"/>
                <a:ea typeface="Lato"/>
                <a:cs typeface="Lato"/>
                <a:sym typeface="Lato"/>
              </a:rPr>
              <a:t>Estrategia de calibración multi-escala</a:t>
            </a:r>
            <a:endParaRPr sz="2400" b="1" i="0" u="none" strike="noStrike" cap="none">
              <a:solidFill>
                <a:schemeClr val="dk2"/>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5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29</a:t>
            </a:fld>
            <a:endParaRPr/>
          </a:p>
        </p:txBody>
      </p:sp>
      <p:sp>
        <p:nvSpPr>
          <p:cNvPr id="568" name="Google Shape;568;p52"/>
          <p:cNvSpPr txBox="1">
            <a:spLocks noGrp="1"/>
          </p:cNvSpPr>
          <p:nvPr>
            <p:ph type="title"/>
          </p:nvPr>
        </p:nvSpPr>
        <p:spPr>
          <a:xfrm>
            <a:off x="727800" y="1462800"/>
            <a:ext cx="5915400" cy="69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100"/>
              <a:t>Implementación de modelos CEGH encadenados</a:t>
            </a:r>
            <a:endParaRPr sz="85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9"/>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PRONOS 2 y antecedentes</a:t>
            </a:r>
            <a:endParaRPr/>
          </a:p>
        </p:txBody>
      </p:sp>
      <p:sp>
        <p:nvSpPr>
          <p:cNvPr id="292" name="Google Shape;292;p29"/>
          <p:cNvSpPr txBox="1">
            <a:spLocks noGrp="1"/>
          </p:cNvSpPr>
          <p:nvPr>
            <p:ph type="body" idx="1"/>
          </p:nvPr>
        </p:nvSpPr>
        <p:spPr>
          <a:xfrm>
            <a:off x="729325" y="1469275"/>
            <a:ext cx="8019600" cy="32805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GB" sz="1700" b="1"/>
              <a:t>2017</a:t>
            </a:r>
            <a:r>
              <a:rPr lang="en-GB" sz="1700"/>
              <a:t>: Primer cooperación técnica CAF-ADME  (PRONOS-1) que permitió la implementación de los primeros modelos de incorporación de pronósticos a las herramientas de programación de la operación del despacho energético actualmente utilizadas por ADME.</a:t>
            </a:r>
            <a:endParaRPr sz="1700"/>
          </a:p>
          <a:p>
            <a:pPr marL="457200" lvl="0" indent="0" algn="l" rtl="0">
              <a:spcBef>
                <a:spcPts val="1600"/>
              </a:spcBef>
              <a:spcAft>
                <a:spcPts val="0"/>
              </a:spcAft>
              <a:buNone/>
            </a:pPr>
            <a:endParaRPr sz="1700"/>
          </a:p>
          <a:p>
            <a:pPr marL="457200" lvl="0" indent="-336550" algn="l" rtl="0">
              <a:spcBef>
                <a:spcPts val="1600"/>
              </a:spcBef>
              <a:spcAft>
                <a:spcPts val="0"/>
              </a:spcAft>
              <a:buSzPts val="1700"/>
              <a:buChar char="●"/>
            </a:pPr>
            <a:r>
              <a:rPr lang="en-GB" sz="1700" b="1"/>
              <a:t>2024</a:t>
            </a:r>
            <a:r>
              <a:rPr lang="en-GB" sz="1700"/>
              <a:t>: Cooperación Técnica CAF-ADME (PRONOS-2) para la mejora de los modelos estocásticos usados por ADME para representar la disponibilidad de los recursos hidroeléctricos, eólico, solar y temperatura, en forma conjunta y su relación con los fenómenos El Niño y La Niña.  </a:t>
            </a:r>
            <a:endParaRPr sz="1700"/>
          </a:p>
          <a:p>
            <a:pPr marL="0" lvl="0" indent="0" algn="l" rtl="0">
              <a:spcBef>
                <a:spcPts val="1600"/>
              </a:spcBef>
              <a:spcAft>
                <a:spcPts val="1600"/>
              </a:spcAft>
              <a:buNone/>
            </a:pPr>
            <a:endParaRPr/>
          </a:p>
        </p:txBody>
      </p:sp>
      <p:sp>
        <p:nvSpPr>
          <p:cNvPr id="293" name="Google Shape;293;p2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53"/>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a:t>Modelo estocástico CEGH</a:t>
            </a:r>
            <a:endParaRPr sz="2200"/>
          </a:p>
        </p:txBody>
      </p:sp>
      <p:sp>
        <p:nvSpPr>
          <p:cNvPr id="574" name="Google Shape;574;p53"/>
          <p:cNvSpPr txBox="1">
            <a:spLocks noGrp="1"/>
          </p:cNvSpPr>
          <p:nvPr>
            <p:ph type="body" idx="1"/>
          </p:nvPr>
        </p:nvSpPr>
        <p:spPr>
          <a:xfrm>
            <a:off x="729325" y="1469275"/>
            <a:ext cx="7806900" cy="3382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b="1"/>
              <a:t>CEGH</a:t>
            </a:r>
            <a:r>
              <a:rPr lang="en-GB"/>
              <a:t>: </a:t>
            </a:r>
            <a:r>
              <a:rPr lang="en-GB" b="1"/>
              <a:t>C</a:t>
            </a:r>
            <a:r>
              <a:rPr lang="en-GB"/>
              <a:t>orrelaciones en </a:t>
            </a:r>
            <a:r>
              <a:rPr lang="en-GB" b="1"/>
              <a:t>E</a:t>
            </a:r>
            <a:r>
              <a:rPr lang="en-GB"/>
              <a:t>spacio </a:t>
            </a:r>
            <a:r>
              <a:rPr lang="en-GB" b="1"/>
              <a:t>G</a:t>
            </a:r>
            <a:r>
              <a:rPr lang="en-GB"/>
              <a:t>aussiano con </a:t>
            </a:r>
            <a:r>
              <a:rPr lang="en-GB" b="1"/>
              <a:t>H</a:t>
            </a:r>
            <a:r>
              <a:rPr lang="en-GB"/>
              <a:t>istogramas</a:t>
            </a:r>
            <a:br>
              <a:rPr lang="en-GB"/>
            </a:br>
            <a:endParaRPr/>
          </a:p>
          <a:p>
            <a:pPr marL="0" lvl="0" indent="0" algn="l" rtl="0">
              <a:spcBef>
                <a:spcPts val="0"/>
              </a:spcBef>
              <a:spcAft>
                <a:spcPts val="0"/>
              </a:spcAft>
              <a:buNone/>
            </a:pPr>
            <a:r>
              <a:rPr lang="en-GB"/>
              <a:t>Objetivo: representación de un proceso estocástico que permita su incorporación en el modelado de un sistema dinámico.</a:t>
            </a:r>
            <a:endParaRPr/>
          </a:p>
          <a:p>
            <a:pPr marL="0" lvl="0" indent="0" algn="l" rtl="0">
              <a:spcBef>
                <a:spcPts val="1600"/>
              </a:spcBef>
              <a:spcAft>
                <a:spcPts val="0"/>
              </a:spcAft>
              <a:buNone/>
            </a:pPr>
            <a:r>
              <a:rPr lang="en-GB"/>
              <a:t>Fuentes de aleatoriedad:</a:t>
            </a:r>
            <a:endParaRPr/>
          </a:p>
          <a:p>
            <a:pPr marL="457200" lvl="0" indent="-311150" algn="l" rtl="0">
              <a:spcBef>
                <a:spcPts val="1600"/>
              </a:spcBef>
              <a:spcAft>
                <a:spcPts val="0"/>
              </a:spcAft>
              <a:buSzPts val="1300"/>
              <a:buChar char="●"/>
            </a:pPr>
            <a:r>
              <a:rPr lang="en-GB"/>
              <a:t>Caudales de aportes</a:t>
            </a:r>
            <a:endParaRPr/>
          </a:p>
          <a:p>
            <a:pPr marL="457200" lvl="0" indent="-311150" algn="l" rtl="0">
              <a:spcBef>
                <a:spcPts val="0"/>
              </a:spcBef>
              <a:spcAft>
                <a:spcPts val="0"/>
              </a:spcAft>
              <a:buSzPts val="1300"/>
              <a:buChar char="●"/>
            </a:pPr>
            <a:r>
              <a:rPr lang="en-GB"/>
              <a:t>Velocidad del viento</a:t>
            </a:r>
            <a:endParaRPr/>
          </a:p>
          <a:p>
            <a:pPr marL="457200" lvl="0" indent="-311150" algn="l" rtl="0">
              <a:spcBef>
                <a:spcPts val="0"/>
              </a:spcBef>
              <a:spcAft>
                <a:spcPts val="0"/>
              </a:spcAft>
              <a:buSzPts val="1300"/>
              <a:buChar char="●"/>
            </a:pPr>
            <a:r>
              <a:rPr lang="en-GB"/>
              <a:t>Indice de claridad (radiación solar)</a:t>
            </a:r>
            <a:endParaRPr/>
          </a:p>
          <a:p>
            <a:pPr marL="457200" lvl="0" indent="-311150" algn="l" rtl="0">
              <a:spcBef>
                <a:spcPts val="0"/>
              </a:spcBef>
              <a:spcAft>
                <a:spcPts val="0"/>
              </a:spcAft>
              <a:buSzPts val="1300"/>
              <a:buChar char="●"/>
            </a:pPr>
            <a:r>
              <a:rPr lang="en-GB"/>
              <a:t>Volatilidad de los mercados spot</a:t>
            </a:r>
            <a:endParaRPr/>
          </a:p>
          <a:p>
            <a:pPr marL="457200" lvl="0" indent="-311150" algn="l" rtl="0">
              <a:spcBef>
                <a:spcPts val="0"/>
              </a:spcBef>
              <a:spcAft>
                <a:spcPts val="0"/>
              </a:spcAft>
              <a:buSzPts val="1300"/>
              <a:buChar char="●"/>
            </a:pPr>
            <a:r>
              <a:rPr lang="en-GB"/>
              <a:t>Volatilidad de los precios de combustibles</a:t>
            </a:r>
            <a:endParaRPr/>
          </a:p>
          <a:p>
            <a:pPr marL="457200" lvl="0" indent="-311150" algn="l" rtl="0">
              <a:spcBef>
                <a:spcPts val="0"/>
              </a:spcBef>
              <a:spcAft>
                <a:spcPts val="0"/>
              </a:spcAft>
              <a:buSzPts val="1300"/>
              <a:buChar char="●"/>
            </a:pPr>
            <a:r>
              <a:rPr lang="en-GB"/>
              <a:t>Roturas fortuitas</a:t>
            </a:r>
            <a:endParaRPr/>
          </a:p>
          <a:p>
            <a:pPr marL="457200" lvl="0" indent="-311150" algn="l" rtl="0">
              <a:spcBef>
                <a:spcPts val="0"/>
              </a:spcBef>
              <a:spcAft>
                <a:spcPts val="0"/>
              </a:spcAft>
              <a:buSzPts val="1300"/>
              <a:buChar char="●"/>
            </a:pPr>
            <a:r>
              <a:rPr lang="en-GB"/>
              <a:t>Demanda</a:t>
            </a:r>
            <a:endParaRPr/>
          </a:p>
        </p:txBody>
      </p:sp>
      <p:sp>
        <p:nvSpPr>
          <p:cNvPr id="575" name="Google Shape;575;p5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54"/>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a:t>Modelo estocástico CEGH</a:t>
            </a:r>
            <a:endParaRPr sz="2200"/>
          </a:p>
        </p:txBody>
      </p:sp>
      <p:sp>
        <p:nvSpPr>
          <p:cNvPr id="581" name="Google Shape;581;p54"/>
          <p:cNvSpPr txBox="1">
            <a:spLocks noGrp="1"/>
          </p:cNvSpPr>
          <p:nvPr>
            <p:ph type="body" idx="1"/>
          </p:nvPr>
        </p:nvSpPr>
        <p:spPr>
          <a:xfrm>
            <a:off x="729325" y="1469275"/>
            <a:ext cx="7806900" cy="1959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t>Modelo a partir de la realización histórica de un proceso estocástico</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GB"/>
              <a:t>Con el modelo se generan series sintéticas que reproducen los histogramas de amplitudes de las series y las correlaciones entre las series, consigo mismas  y con sus pasados</a:t>
            </a:r>
            <a:endParaRPr/>
          </a:p>
          <a:p>
            <a:pPr marL="0" lvl="0" indent="0" algn="ctr" rtl="0">
              <a:lnSpc>
                <a:spcPct val="100000"/>
              </a:lnSpc>
              <a:spcBef>
                <a:spcPts val="0"/>
              </a:spcBef>
              <a:spcAft>
                <a:spcPts val="0"/>
              </a:spcAft>
              <a:buNone/>
            </a:pPr>
            <a:endParaRPr/>
          </a:p>
          <a:p>
            <a:pPr marL="0" lvl="0" indent="0" algn="ctr" rtl="0">
              <a:lnSpc>
                <a:spcPct val="100000"/>
              </a:lnSpc>
              <a:spcBef>
                <a:spcPts val="0"/>
              </a:spcBef>
              <a:spcAft>
                <a:spcPts val="0"/>
              </a:spcAft>
              <a:buNone/>
            </a:pPr>
            <a:r>
              <a:rPr lang="en-GB"/>
              <a:t>G( y</a:t>
            </a:r>
            <a:r>
              <a:rPr lang="en-GB" baseline="-25000"/>
              <a:t>k</a:t>
            </a:r>
            <a:r>
              <a:rPr lang="en-GB"/>
              <a:t> , y</a:t>
            </a:r>
            <a:r>
              <a:rPr lang="en-GB" baseline="-25000"/>
              <a:t>k-1</a:t>
            </a:r>
            <a:r>
              <a:rPr lang="en-GB"/>
              <a:t> ,...,y</a:t>
            </a:r>
            <a:r>
              <a:rPr lang="en-GB" baseline="-25000"/>
              <a:t>k-n </a:t>
            </a:r>
            <a:r>
              <a:rPr lang="en-GB"/>
              <a:t>)= x</a:t>
            </a:r>
            <a:r>
              <a:rPr lang="en-GB" baseline="-25000"/>
              <a:t>k</a:t>
            </a:r>
            <a:r>
              <a:rPr lang="en-GB"/>
              <a:t> , x</a:t>
            </a:r>
            <a:r>
              <a:rPr lang="en-GB" baseline="-25000"/>
              <a:t>k-1</a:t>
            </a:r>
            <a:r>
              <a:rPr lang="en-GB"/>
              <a:t> ,...,x</a:t>
            </a:r>
            <a:r>
              <a:rPr lang="en-GB" baseline="-25000"/>
              <a:t>k-n </a:t>
            </a:r>
            <a:r>
              <a:rPr lang="en-GB"/>
              <a:t>, k</a:t>
            </a:r>
            <a:endParaRPr/>
          </a:p>
          <a:p>
            <a:pPr marL="0" lvl="0" indent="0" algn="ctr" rtl="0">
              <a:lnSpc>
                <a:spcPct val="100000"/>
              </a:lnSpc>
              <a:spcBef>
                <a:spcPts val="0"/>
              </a:spcBef>
              <a:spcAft>
                <a:spcPts val="0"/>
              </a:spcAft>
              <a:buNone/>
            </a:pPr>
            <a:endParaRPr/>
          </a:p>
          <a:p>
            <a:pPr marL="0" lvl="0" indent="0" algn="ctr" rtl="0">
              <a:lnSpc>
                <a:spcPct val="100000"/>
              </a:lnSpc>
              <a:spcBef>
                <a:spcPts val="0"/>
              </a:spcBef>
              <a:spcAft>
                <a:spcPts val="0"/>
              </a:spcAft>
              <a:buNone/>
            </a:pPr>
            <a:endParaRPr/>
          </a:p>
          <a:p>
            <a:pPr marL="0" lvl="0" indent="0" algn="ctr" rtl="0">
              <a:lnSpc>
                <a:spcPct val="100000"/>
              </a:lnSpc>
              <a:spcBef>
                <a:spcPts val="0"/>
              </a:spcBef>
              <a:spcAft>
                <a:spcPts val="0"/>
              </a:spcAft>
              <a:buNone/>
            </a:pPr>
            <a:r>
              <a:rPr lang="en-GB"/>
              <a:t>H( . , k )=G</a:t>
            </a:r>
            <a:r>
              <a:rPr lang="en-GB" baseline="30000"/>
              <a:t>-1</a:t>
            </a:r>
            <a:r>
              <a:rPr lang="en-GB" baseline="-25000"/>
              <a:t> </a:t>
            </a:r>
            <a:r>
              <a:rPr lang="en-GB"/>
              <a:t>( . , k)</a:t>
            </a:r>
            <a:endParaRPr/>
          </a:p>
          <a:p>
            <a:pPr marL="0" lvl="0" indent="0" algn="l" rtl="0">
              <a:lnSpc>
                <a:spcPct val="100000"/>
              </a:lnSpc>
              <a:spcBef>
                <a:spcPts val="0"/>
              </a:spcBef>
              <a:spcAft>
                <a:spcPts val="0"/>
              </a:spcAft>
              <a:buNone/>
            </a:pPr>
            <a:endParaRPr/>
          </a:p>
        </p:txBody>
      </p:sp>
      <p:sp>
        <p:nvSpPr>
          <p:cNvPr id="582" name="Google Shape;582;p5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31</a:t>
            </a:fld>
            <a:endParaRPr/>
          </a:p>
        </p:txBody>
      </p:sp>
      <p:sp>
        <p:nvSpPr>
          <p:cNvPr id="583" name="Google Shape;583;p54"/>
          <p:cNvSpPr/>
          <p:nvPr/>
        </p:nvSpPr>
        <p:spPr>
          <a:xfrm>
            <a:off x="3259075" y="2773050"/>
            <a:ext cx="27474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Lato"/>
                <a:ea typeface="Lato"/>
                <a:cs typeface="Lato"/>
                <a:sym typeface="Lato"/>
              </a:rPr>
              <a:t>G tal que X proceso ergódico y gaussiano</a:t>
            </a:r>
            <a:endParaRPr sz="1000">
              <a:latin typeface="Lato"/>
              <a:ea typeface="Lato"/>
              <a:cs typeface="Lato"/>
              <a:sym typeface="Lato"/>
            </a:endParaRPr>
          </a:p>
        </p:txBody>
      </p:sp>
      <p:grpSp>
        <p:nvGrpSpPr>
          <p:cNvPr id="584" name="Google Shape;584;p54"/>
          <p:cNvGrpSpPr/>
          <p:nvPr/>
        </p:nvGrpSpPr>
        <p:grpSpPr>
          <a:xfrm>
            <a:off x="2458475" y="3557025"/>
            <a:ext cx="4342413" cy="1295050"/>
            <a:chOff x="2458475" y="3557025"/>
            <a:chExt cx="4342413" cy="1295050"/>
          </a:xfrm>
        </p:grpSpPr>
        <p:sp>
          <p:nvSpPr>
            <p:cNvPr id="585" name="Google Shape;585;p54"/>
            <p:cNvSpPr/>
            <p:nvPr/>
          </p:nvSpPr>
          <p:spPr>
            <a:xfrm>
              <a:off x="2630850" y="3557025"/>
              <a:ext cx="719400" cy="709500"/>
            </a:xfrm>
            <a:prstGeom prst="ellipse">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latin typeface="Lato"/>
                  <a:ea typeface="Lato"/>
                  <a:cs typeface="Lato"/>
                  <a:sym typeface="Lato"/>
                </a:rPr>
                <a:t>RBG</a:t>
              </a:r>
              <a:endParaRPr sz="1200">
                <a:latin typeface="Lato"/>
                <a:ea typeface="Lato"/>
                <a:cs typeface="Lato"/>
                <a:sym typeface="Lato"/>
              </a:endParaRPr>
            </a:p>
          </p:txBody>
        </p:sp>
        <p:pic>
          <p:nvPicPr>
            <p:cNvPr id="586" name="Google Shape;586;p54"/>
            <p:cNvPicPr preferRelativeResize="0"/>
            <p:nvPr/>
          </p:nvPicPr>
          <p:blipFill rotWithShape="1">
            <a:blip r:embed="rId3">
              <a:alphaModFix/>
            </a:blip>
            <a:srcRect l="7899" t="18756" r="7705" b="15105"/>
            <a:stretch/>
          </p:blipFill>
          <p:spPr>
            <a:xfrm>
              <a:off x="2458475" y="4296100"/>
              <a:ext cx="1064150" cy="555975"/>
            </a:xfrm>
            <a:prstGeom prst="rect">
              <a:avLst/>
            </a:prstGeom>
            <a:noFill/>
            <a:ln>
              <a:noFill/>
            </a:ln>
          </p:spPr>
        </p:pic>
        <p:sp>
          <p:nvSpPr>
            <p:cNvPr id="587" name="Google Shape;587;p54"/>
            <p:cNvSpPr/>
            <p:nvPr/>
          </p:nvSpPr>
          <p:spPr>
            <a:xfrm>
              <a:off x="3968413" y="3645675"/>
              <a:ext cx="798000" cy="5322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Lato"/>
                  <a:ea typeface="Lato"/>
                  <a:cs typeface="Lato"/>
                  <a:sym typeface="Lato"/>
                </a:rPr>
                <a:t>Sistema Lineal</a:t>
              </a:r>
              <a:endParaRPr>
                <a:latin typeface="Lato"/>
                <a:ea typeface="Lato"/>
                <a:cs typeface="Lato"/>
                <a:sym typeface="Lato"/>
              </a:endParaRPr>
            </a:p>
          </p:txBody>
        </p:sp>
        <p:sp>
          <p:nvSpPr>
            <p:cNvPr id="588" name="Google Shape;588;p54"/>
            <p:cNvSpPr/>
            <p:nvPr/>
          </p:nvSpPr>
          <p:spPr>
            <a:xfrm>
              <a:off x="5384600" y="3645675"/>
              <a:ext cx="798000" cy="5322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Lato"/>
                  <a:ea typeface="Lato"/>
                  <a:cs typeface="Lato"/>
                  <a:sym typeface="Lato"/>
                </a:rPr>
                <a:t>H</a:t>
              </a:r>
              <a:endParaRPr>
                <a:latin typeface="Lato"/>
                <a:ea typeface="Lato"/>
                <a:cs typeface="Lato"/>
                <a:sym typeface="Lato"/>
              </a:endParaRPr>
            </a:p>
          </p:txBody>
        </p:sp>
        <p:cxnSp>
          <p:nvCxnSpPr>
            <p:cNvPr id="589" name="Google Shape;589;p54"/>
            <p:cNvCxnSpPr>
              <a:stCxn id="585" idx="6"/>
              <a:endCxn id="587" idx="1"/>
            </p:cNvCxnSpPr>
            <p:nvPr/>
          </p:nvCxnSpPr>
          <p:spPr>
            <a:xfrm>
              <a:off x="3350250" y="3911775"/>
              <a:ext cx="618300" cy="0"/>
            </a:xfrm>
            <a:prstGeom prst="straightConnector1">
              <a:avLst/>
            </a:prstGeom>
            <a:noFill/>
            <a:ln w="9525" cap="flat" cmpd="sng">
              <a:solidFill>
                <a:schemeClr val="dk2"/>
              </a:solidFill>
              <a:prstDash val="solid"/>
              <a:round/>
              <a:headEnd type="none" w="med" len="med"/>
              <a:tailEnd type="triangle" w="med" len="med"/>
            </a:ln>
          </p:spPr>
        </p:cxnSp>
        <p:cxnSp>
          <p:nvCxnSpPr>
            <p:cNvPr id="590" name="Google Shape;590;p54"/>
            <p:cNvCxnSpPr>
              <a:stCxn id="587" idx="3"/>
              <a:endCxn id="588" idx="1"/>
            </p:cNvCxnSpPr>
            <p:nvPr/>
          </p:nvCxnSpPr>
          <p:spPr>
            <a:xfrm>
              <a:off x="4766413" y="3911775"/>
              <a:ext cx="618300" cy="0"/>
            </a:xfrm>
            <a:prstGeom prst="straightConnector1">
              <a:avLst/>
            </a:prstGeom>
            <a:noFill/>
            <a:ln w="9525" cap="flat" cmpd="sng">
              <a:solidFill>
                <a:schemeClr val="dk2"/>
              </a:solidFill>
              <a:prstDash val="solid"/>
              <a:round/>
              <a:headEnd type="none" w="med" len="med"/>
              <a:tailEnd type="triangle" w="med" len="med"/>
            </a:ln>
          </p:spPr>
        </p:cxnSp>
        <p:sp>
          <p:nvSpPr>
            <p:cNvPr id="591" name="Google Shape;591;p54"/>
            <p:cNvSpPr txBox="1"/>
            <p:nvPr/>
          </p:nvSpPr>
          <p:spPr>
            <a:xfrm>
              <a:off x="3470638" y="3951225"/>
              <a:ext cx="377400" cy="31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a:solidFill>
                    <a:schemeClr val="accent1"/>
                  </a:solidFill>
                  <a:latin typeface="Lato"/>
                  <a:ea typeface="Lato"/>
                  <a:cs typeface="Lato"/>
                  <a:sym typeface="Lato"/>
                </a:rPr>
                <a:t>r</a:t>
              </a:r>
              <a:r>
                <a:rPr lang="en-GB" sz="1300" baseline="-25000">
                  <a:solidFill>
                    <a:schemeClr val="accent1"/>
                  </a:solidFill>
                  <a:latin typeface="Lato"/>
                  <a:ea typeface="Lato"/>
                  <a:cs typeface="Lato"/>
                  <a:sym typeface="Lato"/>
                </a:rPr>
                <a:t>k</a:t>
              </a:r>
              <a:endParaRPr sz="1300">
                <a:solidFill>
                  <a:schemeClr val="accent1"/>
                </a:solidFill>
                <a:latin typeface="Lato"/>
                <a:ea typeface="Lato"/>
                <a:cs typeface="Lato"/>
                <a:sym typeface="Lato"/>
              </a:endParaRPr>
            </a:p>
          </p:txBody>
        </p:sp>
        <p:sp>
          <p:nvSpPr>
            <p:cNvPr id="592" name="Google Shape;592;p54"/>
            <p:cNvSpPr txBox="1"/>
            <p:nvPr/>
          </p:nvSpPr>
          <p:spPr>
            <a:xfrm>
              <a:off x="4886813" y="3980800"/>
              <a:ext cx="377400" cy="31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a:solidFill>
                    <a:schemeClr val="accent1"/>
                  </a:solidFill>
                  <a:latin typeface="Lato"/>
                  <a:ea typeface="Lato"/>
                  <a:cs typeface="Lato"/>
                  <a:sym typeface="Lato"/>
                </a:rPr>
                <a:t>x</a:t>
              </a:r>
              <a:r>
                <a:rPr lang="en-GB" sz="1300" baseline="-25000">
                  <a:solidFill>
                    <a:schemeClr val="accent1"/>
                  </a:solidFill>
                  <a:latin typeface="Lato"/>
                  <a:ea typeface="Lato"/>
                  <a:cs typeface="Lato"/>
                  <a:sym typeface="Lato"/>
                </a:rPr>
                <a:t>k</a:t>
              </a:r>
              <a:endParaRPr sz="1300">
                <a:solidFill>
                  <a:schemeClr val="accent1"/>
                </a:solidFill>
                <a:latin typeface="Lato"/>
                <a:ea typeface="Lato"/>
                <a:cs typeface="Lato"/>
                <a:sym typeface="Lato"/>
              </a:endParaRPr>
            </a:p>
          </p:txBody>
        </p:sp>
        <p:sp>
          <p:nvSpPr>
            <p:cNvPr id="593" name="Google Shape;593;p54"/>
            <p:cNvSpPr txBox="1"/>
            <p:nvPr/>
          </p:nvSpPr>
          <p:spPr>
            <a:xfrm>
              <a:off x="6377163" y="3980800"/>
              <a:ext cx="377400" cy="31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a:solidFill>
                    <a:schemeClr val="accent1"/>
                  </a:solidFill>
                  <a:latin typeface="Lato"/>
                  <a:ea typeface="Lato"/>
                  <a:cs typeface="Lato"/>
                  <a:sym typeface="Lato"/>
                </a:rPr>
                <a:t>y</a:t>
              </a:r>
              <a:r>
                <a:rPr lang="en-GB" sz="1300" baseline="-25000">
                  <a:solidFill>
                    <a:schemeClr val="accent1"/>
                  </a:solidFill>
                  <a:latin typeface="Lato"/>
                  <a:ea typeface="Lato"/>
                  <a:cs typeface="Lato"/>
                  <a:sym typeface="Lato"/>
                </a:rPr>
                <a:t>k</a:t>
              </a:r>
              <a:endParaRPr sz="1300">
                <a:solidFill>
                  <a:schemeClr val="accent1"/>
                </a:solidFill>
                <a:latin typeface="Lato"/>
                <a:ea typeface="Lato"/>
                <a:cs typeface="Lato"/>
                <a:sym typeface="Lato"/>
              </a:endParaRPr>
            </a:p>
          </p:txBody>
        </p:sp>
        <p:cxnSp>
          <p:nvCxnSpPr>
            <p:cNvPr id="594" name="Google Shape;594;p54"/>
            <p:cNvCxnSpPr/>
            <p:nvPr/>
          </p:nvCxnSpPr>
          <p:spPr>
            <a:xfrm>
              <a:off x="6182588" y="3911775"/>
              <a:ext cx="618300" cy="0"/>
            </a:xfrm>
            <a:prstGeom prst="straightConnector1">
              <a:avLst/>
            </a:prstGeom>
            <a:noFill/>
            <a:ln w="9525" cap="flat" cmpd="sng">
              <a:solidFill>
                <a:schemeClr val="dk2"/>
              </a:solidFill>
              <a:prstDash val="solid"/>
              <a:round/>
              <a:headEnd type="none" w="med" len="med"/>
              <a:tailEnd type="triangle" w="med" len="med"/>
            </a:ln>
          </p:spPr>
        </p:cxnSp>
      </p:grpSp>
      <p:pic>
        <p:nvPicPr>
          <p:cNvPr id="595" name="Google Shape;595;p54"/>
          <p:cNvPicPr preferRelativeResize="0"/>
          <p:nvPr/>
        </p:nvPicPr>
        <p:blipFill>
          <a:blip r:embed="rId4">
            <a:alphaModFix/>
          </a:blip>
          <a:stretch>
            <a:fillRect/>
          </a:stretch>
        </p:blipFill>
        <p:spPr>
          <a:xfrm>
            <a:off x="6182600" y="2279925"/>
            <a:ext cx="1064150" cy="10641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55"/>
          <p:cNvSpPr/>
          <p:nvPr/>
        </p:nvSpPr>
        <p:spPr>
          <a:xfrm>
            <a:off x="3880550" y="1949100"/>
            <a:ext cx="1605000" cy="3936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01" name="Google Shape;601;p55"/>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a:t>Modelo estocástico CEGH </a:t>
            </a:r>
            <a:endParaRPr sz="2200"/>
          </a:p>
        </p:txBody>
      </p:sp>
      <p:sp>
        <p:nvSpPr>
          <p:cNvPr id="602" name="Google Shape;602;p55"/>
          <p:cNvSpPr txBox="1">
            <a:spLocks noGrp="1"/>
          </p:cNvSpPr>
          <p:nvPr>
            <p:ph type="body" idx="1"/>
          </p:nvPr>
        </p:nvSpPr>
        <p:spPr>
          <a:xfrm>
            <a:off x="729325" y="1469275"/>
            <a:ext cx="7806900" cy="272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Clásico en forma matricial</a:t>
            </a:r>
            <a:endParaRPr b="1"/>
          </a:p>
          <a:p>
            <a:pPr marL="0" lvl="0" indent="0" algn="ctr" rtl="0">
              <a:spcBef>
                <a:spcPts val="1600"/>
              </a:spcBef>
              <a:spcAft>
                <a:spcPts val="0"/>
              </a:spcAft>
              <a:buNone/>
            </a:pPr>
            <a:r>
              <a:rPr lang="en-GB" b="1">
                <a:solidFill>
                  <a:srgbClr val="000000"/>
                </a:solidFill>
              </a:rPr>
              <a:t>X</a:t>
            </a:r>
            <a:r>
              <a:rPr lang="en-GB" b="1" baseline="-25000">
                <a:solidFill>
                  <a:srgbClr val="000000"/>
                </a:solidFill>
              </a:rPr>
              <a:t>k+1</a:t>
            </a:r>
            <a:r>
              <a:rPr lang="en-GB" b="1">
                <a:solidFill>
                  <a:srgbClr val="000000"/>
                </a:solidFill>
              </a:rPr>
              <a:t>= A X</a:t>
            </a:r>
            <a:r>
              <a:rPr lang="en-GB" b="1" baseline="-25000">
                <a:solidFill>
                  <a:srgbClr val="000000"/>
                </a:solidFill>
              </a:rPr>
              <a:t>k</a:t>
            </a:r>
            <a:r>
              <a:rPr lang="en-GB" b="1">
                <a:solidFill>
                  <a:srgbClr val="000000"/>
                </a:solidFill>
              </a:rPr>
              <a:t> + B R</a:t>
            </a:r>
            <a:r>
              <a:rPr lang="en-GB" b="1" baseline="-25000">
                <a:solidFill>
                  <a:srgbClr val="000000"/>
                </a:solidFill>
              </a:rPr>
              <a:t>k</a:t>
            </a:r>
            <a:endParaRPr b="1" baseline="-25000">
              <a:solidFill>
                <a:srgbClr val="000000"/>
              </a:solidFill>
            </a:endParaRPr>
          </a:p>
          <a:p>
            <a:pPr marL="0" lvl="0" indent="0" algn="l" rtl="0">
              <a:spcBef>
                <a:spcPts val="1600"/>
              </a:spcBef>
              <a:spcAft>
                <a:spcPts val="0"/>
              </a:spcAft>
              <a:buNone/>
            </a:pPr>
            <a:br>
              <a:rPr lang="en-GB"/>
            </a:br>
            <a:r>
              <a:rPr lang="en-GB"/>
              <a:t>X</a:t>
            </a:r>
            <a:r>
              <a:rPr lang="en-GB" baseline="-25000"/>
              <a:t>k </a:t>
            </a:r>
            <a:r>
              <a:rPr lang="en-GB"/>
              <a:t>proceso estocástico, salida del filtro lineal, R</a:t>
            </a:r>
            <a:r>
              <a:rPr lang="en-GB" baseline="-25000"/>
              <a:t>k</a:t>
            </a:r>
            <a:r>
              <a:rPr lang="en-GB"/>
              <a:t>ruido blanco gaussiano. A y B matrices identificadas</a:t>
            </a:r>
            <a:endParaRPr/>
          </a:p>
          <a:p>
            <a:pPr marL="0" lvl="0" indent="0" algn="l" rtl="0">
              <a:spcBef>
                <a:spcPts val="1600"/>
              </a:spcBef>
              <a:spcAft>
                <a:spcPts val="0"/>
              </a:spcAft>
              <a:buNone/>
            </a:pPr>
            <a:r>
              <a:rPr lang="en-GB" b="1"/>
              <a:t>La aplicación encargada de realizar la sintetización de modelos CEGH del SimSEE es la aplicación “Analisis Serial”</a:t>
            </a:r>
            <a:endParaRPr b="1"/>
          </a:p>
          <a:p>
            <a:pPr marL="0" lvl="0" indent="0" algn="l" rtl="0">
              <a:spcBef>
                <a:spcPts val="1600"/>
              </a:spcBef>
              <a:spcAft>
                <a:spcPts val="0"/>
              </a:spcAft>
              <a:buNone/>
            </a:pPr>
            <a:endParaRPr b="1"/>
          </a:p>
          <a:p>
            <a:pPr marL="0" lvl="0" indent="0" algn="l" rtl="0">
              <a:lnSpc>
                <a:spcPct val="100000"/>
              </a:lnSpc>
              <a:spcBef>
                <a:spcPts val="1600"/>
              </a:spcBef>
              <a:spcAft>
                <a:spcPts val="0"/>
              </a:spcAft>
              <a:buNone/>
            </a:pPr>
            <a:endParaRPr sz="1400" b="1">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400" b="1">
              <a:solidFill>
                <a:srgbClr val="000000"/>
              </a:solidFill>
              <a:latin typeface="Arial"/>
              <a:ea typeface="Arial"/>
              <a:cs typeface="Arial"/>
              <a:sym typeface="Arial"/>
            </a:endParaRPr>
          </a:p>
          <a:p>
            <a:pPr marL="0" lvl="0" indent="0" algn="l" rtl="0">
              <a:spcBef>
                <a:spcPts val="0"/>
              </a:spcBef>
              <a:spcAft>
                <a:spcPts val="1600"/>
              </a:spcAft>
              <a:buNone/>
            </a:pPr>
            <a:endParaRPr b="1"/>
          </a:p>
        </p:txBody>
      </p:sp>
      <p:sp>
        <p:nvSpPr>
          <p:cNvPr id="603" name="Google Shape;603;p5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32</a:t>
            </a:fld>
            <a:endParaRPr/>
          </a:p>
        </p:txBody>
      </p:sp>
      <p:grpSp>
        <p:nvGrpSpPr>
          <p:cNvPr id="604" name="Google Shape;604;p55"/>
          <p:cNvGrpSpPr/>
          <p:nvPr/>
        </p:nvGrpSpPr>
        <p:grpSpPr>
          <a:xfrm>
            <a:off x="5962008" y="1107710"/>
            <a:ext cx="2977291" cy="726790"/>
            <a:chOff x="2713313" y="2448225"/>
            <a:chExt cx="4465713" cy="1267510"/>
          </a:xfrm>
        </p:grpSpPr>
        <p:sp>
          <p:nvSpPr>
            <p:cNvPr id="605" name="Google Shape;605;p55"/>
            <p:cNvSpPr/>
            <p:nvPr/>
          </p:nvSpPr>
          <p:spPr>
            <a:xfrm>
              <a:off x="2713313" y="2448225"/>
              <a:ext cx="719400" cy="709500"/>
            </a:xfrm>
            <a:prstGeom prst="ellipse">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a:latin typeface="Lato"/>
                  <a:ea typeface="Lato"/>
                  <a:cs typeface="Lato"/>
                  <a:sym typeface="Lato"/>
                </a:rPr>
                <a:t>RBG</a:t>
              </a:r>
              <a:endParaRPr sz="600">
                <a:latin typeface="Lato"/>
                <a:ea typeface="Lato"/>
                <a:cs typeface="Lato"/>
                <a:sym typeface="Lato"/>
              </a:endParaRPr>
            </a:p>
          </p:txBody>
        </p:sp>
        <p:sp>
          <p:nvSpPr>
            <p:cNvPr id="606" name="Google Shape;606;p55"/>
            <p:cNvSpPr/>
            <p:nvPr/>
          </p:nvSpPr>
          <p:spPr>
            <a:xfrm>
              <a:off x="4050875" y="2536875"/>
              <a:ext cx="798000" cy="5322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700">
                  <a:latin typeface="Lato"/>
                  <a:ea typeface="Lato"/>
                  <a:cs typeface="Lato"/>
                  <a:sym typeface="Lato"/>
                </a:rPr>
                <a:t>Sistema Lineal</a:t>
              </a:r>
              <a:endParaRPr sz="700">
                <a:latin typeface="Lato"/>
                <a:ea typeface="Lato"/>
                <a:cs typeface="Lato"/>
                <a:sym typeface="Lato"/>
              </a:endParaRPr>
            </a:p>
          </p:txBody>
        </p:sp>
        <p:sp>
          <p:nvSpPr>
            <p:cNvPr id="607" name="Google Shape;607;p55"/>
            <p:cNvSpPr/>
            <p:nvPr/>
          </p:nvSpPr>
          <p:spPr>
            <a:xfrm>
              <a:off x="5467063" y="2536875"/>
              <a:ext cx="798000" cy="5322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Lato"/>
                  <a:ea typeface="Lato"/>
                  <a:cs typeface="Lato"/>
                  <a:sym typeface="Lato"/>
                </a:rPr>
                <a:t>H</a:t>
              </a:r>
              <a:endParaRPr>
                <a:latin typeface="Lato"/>
                <a:ea typeface="Lato"/>
                <a:cs typeface="Lato"/>
                <a:sym typeface="Lato"/>
              </a:endParaRPr>
            </a:p>
          </p:txBody>
        </p:sp>
        <p:cxnSp>
          <p:nvCxnSpPr>
            <p:cNvPr id="608" name="Google Shape;608;p55"/>
            <p:cNvCxnSpPr>
              <a:stCxn id="605" idx="6"/>
              <a:endCxn id="606" idx="1"/>
            </p:cNvCxnSpPr>
            <p:nvPr/>
          </p:nvCxnSpPr>
          <p:spPr>
            <a:xfrm>
              <a:off x="3432713" y="2802975"/>
              <a:ext cx="618300" cy="0"/>
            </a:xfrm>
            <a:prstGeom prst="straightConnector1">
              <a:avLst/>
            </a:prstGeom>
            <a:noFill/>
            <a:ln w="9525" cap="flat" cmpd="sng">
              <a:solidFill>
                <a:schemeClr val="dk2"/>
              </a:solidFill>
              <a:prstDash val="solid"/>
              <a:round/>
              <a:headEnd type="none" w="med" len="med"/>
              <a:tailEnd type="triangle" w="med" len="med"/>
            </a:ln>
          </p:spPr>
        </p:cxnSp>
        <p:cxnSp>
          <p:nvCxnSpPr>
            <p:cNvPr id="609" name="Google Shape;609;p55"/>
            <p:cNvCxnSpPr>
              <a:stCxn id="606" idx="3"/>
              <a:endCxn id="607" idx="1"/>
            </p:cNvCxnSpPr>
            <p:nvPr/>
          </p:nvCxnSpPr>
          <p:spPr>
            <a:xfrm>
              <a:off x="4848875" y="2802975"/>
              <a:ext cx="618300" cy="0"/>
            </a:xfrm>
            <a:prstGeom prst="straightConnector1">
              <a:avLst/>
            </a:prstGeom>
            <a:noFill/>
            <a:ln w="9525" cap="flat" cmpd="sng">
              <a:solidFill>
                <a:schemeClr val="dk2"/>
              </a:solidFill>
              <a:prstDash val="solid"/>
              <a:round/>
              <a:headEnd type="none" w="med" len="med"/>
              <a:tailEnd type="triangle" w="med" len="med"/>
            </a:ln>
          </p:spPr>
        </p:cxnSp>
        <p:sp>
          <p:nvSpPr>
            <p:cNvPr id="610" name="Google Shape;610;p55"/>
            <p:cNvSpPr txBox="1"/>
            <p:nvPr/>
          </p:nvSpPr>
          <p:spPr>
            <a:xfrm>
              <a:off x="3553113" y="2842435"/>
              <a:ext cx="497700" cy="8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a:solidFill>
                    <a:schemeClr val="accent1"/>
                  </a:solidFill>
                  <a:latin typeface="Lato"/>
                  <a:ea typeface="Lato"/>
                  <a:cs typeface="Lato"/>
                  <a:sym typeface="Lato"/>
                </a:rPr>
                <a:t>r</a:t>
              </a:r>
              <a:r>
                <a:rPr lang="en-GB" sz="1300" baseline="-25000">
                  <a:solidFill>
                    <a:schemeClr val="accent1"/>
                  </a:solidFill>
                  <a:latin typeface="Lato"/>
                  <a:ea typeface="Lato"/>
                  <a:cs typeface="Lato"/>
                  <a:sym typeface="Lato"/>
                </a:rPr>
                <a:t>k</a:t>
              </a:r>
              <a:endParaRPr sz="1300">
                <a:solidFill>
                  <a:schemeClr val="accent1"/>
                </a:solidFill>
                <a:latin typeface="Lato"/>
                <a:ea typeface="Lato"/>
                <a:cs typeface="Lato"/>
                <a:sym typeface="Lato"/>
              </a:endParaRPr>
            </a:p>
          </p:txBody>
        </p:sp>
        <p:sp>
          <p:nvSpPr>
            <p:cNvPr id="611" name="Google Shape;611;p55"/>
            <p:cNvSpPr txBox="1"/>
            <p:nvPr/>
          </p:nvSpPr>
          <p:spPr>
            <a:xfrm>
              <a:off x="4969266" y="2871995"/>
              <a:ext cx="618300" cy="7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a:solidFill>
                    <a:schemeClr val="accent1"/>
                  </a:solidFill>
                  <a:latin typeface="Lato"/>
                  <a:ea typeface="Lato"/>
                  <a:cs typeface="Lato"/>
                  <a:sym typeface="Lato"/>
                </a:rPr>
                <a:t>x</a:t>
              </a:r>
              <a:r>
                <a:rPr lang="en-GB" sz="1300" baseline="-25000">
                  <a:solidFill>
                    <a:schemeClr val="accent1"/>
                  </a:solidFill>
                  <a:latin typeface="Lato"/>
                  <a:ea typeface="Lato"/>
                  <a:cs typeface="Lato"/>
                  <a:sym typeface="Lato"/>
                </a:rPr>
                <a:t>k</a:t>
              </a:r>
              <a:endParaRPr sz="1300">
                <a:solidFill>
                  <a:schemeClr val="accent1"/>
                </a:solidFill>
                <a:latin typeface="Lato"/>
                <a:ea typeface="Lato"/>
                <a:cs typeface="Lato"/>
                <a:sym typeface="Lato"/>
              </a:endParaRPr>
            </a:p>
          </p:txBody>
        </p:sp>
        <p:sp>
          <p:nvSpPr>
            <p:cNvPr id="612" name="Google Shape;612;p55"/>
            <p:cNvSpPr txBox="1"/>
            <p:nvPr/>
          </p:nvSpPr>
          <p:spPr>
            <a:xfrm>
              <a:off x="6459626" y="2871995"/>
              <a:ext cx="719400" cy="68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a:solidFill>
                    <a:schemeClr val="accent1"/>
                  </a:solidFill>
                  <a:latin typeface="Lato"/>
                  <a:ea typeface="Lato"/>
                  <a:cs typeface="Lato"/>
                  <a:sym typeface="Lato"/>
                </a:rPr>
                <a:t>y</a:t>
              </a:r>
              <a:r>
                <a:rPr lang="en-GB" sz="1300" baseline="-25000">
                  <a:solidFill>
                    <a:schemeClr val="accent1"/>
                  </a:solidFill>
                  <a:latin typeface="Lato"/>
                  <a:ea typeface="Lato"/>
                  <a:cs typeface="Lato"/>
                  <a:sym typeface="Lato"/>
                </a:rPr>
                <a:t>k</a:t>
              </a:r>
              <a:endParaRPr sz="1300">
                <a:solidFill>
                  <a:schemeClr val="accent1"/>
                </a:solidFill>
                <a:latin typeface="Lato"/>
                <a:ea typeface="Lato"/>
                <a:cs typeface="Lato"/>
                <a:sym typeface="Lato"/>
              </a:endParaRPr>
            </a:p>
          </p:txBody>
        </p:sp>
        <p:cxnSp>
          <p:nvCxnSpPr>
            <p:cNvPr id="613" name="Google Shape;613;p55"/>
            <p:cNvCxnSpPr/>
            <p:nvPr/>
          </p:nvCxnSpPr>
          <p:spPr>
            <a:xfrm>
              <a:off x="6265050" y="2802975"/>
              <a:ext cx="618300" cy="0"/>
            </a:xfrm>
            <a:prstGeom prst="straightConnector1">
              <a:avLst/>
            </a:prstGeom>
            <a:noFill/>
            <a:ln w="9525" cap="flat" cmpd="sng">
              <a:solidFill>
                <a:schemeClr val="dk2"/>
              </a:solidFill>
              <a:prstDash val="solid"/>
              <a:round/>
              <a:headEnd type="none" w="med" len="med"/>
              <a:tailEnd type="triangle" w="med" len="med"/>
            </a:ln>
          </p:spPr>
        </p:cxn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56"/>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a:t>Modelo estocástico CEGH con entradas y salidas</a:t>
            </a:r>
            <a:endParaRPr sz="2200"/>
          </a:p>
        </p:txBody>
      </p:sp>
      <p:sp>
        <p:nvSpPr>
          <p:cNvPr id="619" name="Google Shape;619;p5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33</a:t>
            </a:fld>
            <a:endParaRPr/>
          </a:p>
        </p:txBody>
      </p:sp>
      <p:pic>
        <p:nvPicPr>
          <p:cNvPr id="620" name="Google Shape;620;p56"/>
          <p:cNvPicPr preferRelativeResize="0"/>
          <p:nvPr/>
        </p:nvPicPr>
        <p:blipFill>
          <a:blip r:embed="rId3">
            <a:alphaModFix/>
          </a:blip>
          <a:stretch>
            <a:fillRect/>
          </a:stretch>
        </p:blipFill>
        <p:spPr>
          <a:xfrm>
            <a:off x="580050" y="2375375"/>
            <a:ext cx="4433699" cy="2223025"/>
          </a:xfrm>
          <a:prstGeom prst="rect">
            <a:avLst/>
          </a:prstGeom>
          <a:noFill/>
          <a:ln>
            <a:noFill/>
          </a:ln>
        </p:spPr>
      </p:pic>
      <p:sp>
        <p:nvSpPr>
          <p:cNvPr id="621" name="Google Shape;621;p56"/>
          <p:cNvSpPr txBox="1"/>
          <p:nvPr/>
        </p:nvSpPr>
        <p:spPr>
          <a:xfrm>
            <a:off x="1058350" y="1411125"/>
            <a:ext cx="7550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a:solidFill>
                  <a:schemeClr val="accent1"/>
                </a:solidFill>
                <a:latin typeface="Lato"/>
                <a:ea typeface="Lato"/>
                <a:cs typeface="Lato"/>
                <a:sym typeface="Lato"/>
              </a:rPr>
              <a:t>El fenómeno de El Niño afecta a los aportes hidráulicos en Uruguay, pero ¿los aportes hidráulicos en Uruguay afectan al fenómeno de El Niño?</a:t>
            </a:r>
            <a:endParaRPr sz="1300">
              <a:solidFill>
                <a:schemeClr val="accent1"/>
              </a:solidFill>
              <a:latin typeface="Lato"/>
              <a:ea typeface="Lato"/>
              <a:cs typeface="Lato"/>
              <a:sym typeface="Lato"/>
            </a:endParaRPr>
          </a:p>
        </p:txBody>
      </p:sp>
      <p:pic>
        <p:nvPicPr>
          <p:cNvPr id="622" name="Google Shape;622;p56"/>
          <p:cNvPicPr preferRelativeResize="0"/>
          <p:nvPr/>
        </p:nvPicPr>
        <p:blipFill rotWithShape="1">
          <a:blip r:embed="rId4">
            <a:alphaModFix/>
          </a:blip>
          <a:srcRect l="43310" r="11228"/>
          <a:stretch/>
        </p:blipFill>
        <p:spPr>
          <a:xfrm>
            <a:off x="6261799" y="2210250"/>
            <a:ext cx="1640424" cy="2448924"/>
          </a:xfrm>
          <a:prstGeom prst="rect">
            <a:avLst/>
          </a:prstGeom>
          <a:noFill/>
          <a:ln>
            <a:noFill/>
          </a:ln>
        </p:spPr>
      </p:pic>
      <p:pic>
        <p:nvPicPr>
          <p:cNvPr id="623" name="Google Shape;623;p56" title="rain-cloud-nature-icon-by-Vexels.png"/>
          <p:cNvPicPr preferRelativeResize="0"/>
          <p:nvPr/>
        </p:nvPicPr>
        <p:blipFill>
          <a:blip r:embed="rId5">
            <a:alphaModFix/>
          </a:blip>
          <a:stretch>
            <a:fillRect/>
          </a:stretch>
        </p:blipFill>
        <p:spPr>
          <a:xfrm>
            <a:off x="152400" y="152400"/>
            <a:ext cx="9525" cy="9525"/>
          </a:xfrm>
          <a:prstGeom prst="rect">
            <a:avLst/>
          </a:prstGeom>
          <a:noFill/>
          <a:ln>
            <a:noFill/>
          </a:ln>
        </p:spPr>
      </p:pic>
      <p:pic>
        <p:nvPicPr>
          <p:cNvPr id="624" name="Google Shape;624;p56" title="rain-cloud-nature-icon-by-Vexels.png"/>
          <p:cNvPicPr preferRelativeResize="0"/>
          <p:nvPr/>
        </p:nvPicPr>
        <p:blipFill>
          <a:blip r:embed="rId5">
            <a:alphaModFix/>
          </a:blip>
          <a:stretch>
            <a:fillRect/>
          </a:stretch>
        </p:blipFill>
        <p:spPr>
          <a:xfrm>
            <a:off x="314325" y="152400"/>
            <a:ext cx="9525" cy="9525"/>
          </a:xfrm>
          <a:prstGeom prst="rect">
            <a:avLst/>
          </a:prstGeom>
          <a:noFill/>
          <a:ln>
            <a:noFill/>
          </a:ln>
        </p:spPr>
      </p:pic>
      <p:pic>
        <p:nvPicPr>
          <p:cNvPr id="625" name="Google Shape;625;p56"/>
          <p:cNvPicPr preferRelativeResize="0"/>
          <p:nvPr/>
        </p:nvPicPr>
        <p:blipFill>
          <a:blip r:embed="rId6">
            <a:alphaModFix/>
          </a:blip>
          <a:stretch>
            <a:fillRect/>
          </a:stretch>
        </p:blipFill>
        <p:spPr>
          <a:xfrm>
            <a:off x="7303250" y="2210250"/>
            <a:ext cx="598975" cy="660950"/>
          </a:xfrm>
          <a:prstGeom prst="rect">
            <a:avLst/>
          </a:prstGeom>
          <a:noFill/>
          <a:ln>
            <a:noFill/>
          </a:ln>
        </p:spPr>
      </p:pic>
      <p:cxnSp>
        <p:nvCxnSpPr>
          <p:cNvPr id="626" name="Google Shape;626;p56"/>
          <p:cNvCxnSpPr/>
          <p:nvPr/>
        </p:nvCxnSpPr>
        <p:spPr>
          <a:xfrm rot="10800000" flipH="1">
            <a:off x="5044725" y="3051525"/>
            <a:ext cx="1023000" cy="176400"/>
          </a:xfrm>
          <a:prstGeom prst="straightConnector1">
            <a:avLst/>
          </a:prstGeom>
          <a:noFill/>
          <a:ln w="9525" cap="flat" cmpd="sng">
            <a:solidFill>
              <a:schemeClr val="dk2"/>
            </a:solidFill>
            <a:prstDash val="solid"/>
            <a:round/>
            <a:headEnd type="none" w="med" len="med"/>
            <a:tailEnd type="triangle" w="med" len="med"/>
          </a:ln>
        </p:spPr>
      </p:cxnSp>
      <p:cxnSp>
        <p:nvCxnSpPr>
          <p:cNvPr id="627" name="Google Shape;627;p56"/>
          <p:cNvCxnSpPr>
            <a:endCxn id="620" idx="3"/>
          </p:cNvCxnSpPr>
          <p:nvPr/>
        </p:nvCxnSpPr>
        <p:spPr>
          <a:xfrm rot="10800000">
            <a:off x="5013749" y="3486887"/>
            <a:ext cx="1018800" cy="2790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57"/>
          <p:cNvSpPr/>
          <p:nvPr/>
        </p:nvSpPr>
        <p:spPr>
          <a:xfrm>
            <a:off x="3589525" y="3448400"/>
            <a:ext cx="2063700" cy="3936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33" name="Google Shape;633;p57"/>
          <p:cNvSpPr/>
          <p:nvPr/>
        </p:nvSpPr>
        <p:spPr>
          <a:xfrm>
            <a:off x="3880550" y="1949100"/>
            <a:ext cx="1605000" cy="3936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34" name="Google Shape;634;p57"/>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a:t>Modelo estocástico CEGH con entradas y salidas</a:t>
            </a:r>
            <a:endParaRPr sz="2200"/>
          </a:p>
        </p:txBody>
      </p:sp>
      <p:sp>
        <p:nvSpPr>
          <p:cNvPr id="635" name="Google Shape;635;p57"/>
          <p:cNvSpPr txBox="1">
            <a:spLocks noGrp="1"/>
          </p:cNvSpPr>
          <p:nvPr>
            <p:ph type="body" idx="1"/>
          </p:nvPr>
        </p:nvSpPr>
        <p:spPr>
          <a:xfrm>
            <a:off x="729325" y="1469275"/>
            <a:ext cx="7806900" cy="62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solidFill>
                  <a:srgbClr val="434343"/>
                </a:solidFill>
              </a:rPr>
              <a:t>Clásico en forma matricial</a:t>
            </a:r>
            <a:endParaRPr sz="1400" b="1">
              <a:solidFill>
                <a:srgbClr val="434343"/>
              </a:solidFill>
            </a:endParaRPr>
          </a:p>
          <a:p>
            <a:pPr marL="0" lvl="0" indent="0" algn="ctr" rtl="0">
              <a:spcBef>
                <a:spcPts val="1600"/>
              </a:spcBef>
              <a:spcAft>
                <a:spcPts val="0"/>
              </a:spcAft>
              <a:buNone/>
            </a:pPr>
            <a:r>
              <a:rPr lang="en-GB" b="1">
                <a:solidFill>
                  <a:srgbClr val="000000"/>
                </a:solidFill>
              </a:rPr>
              <a:t>X</a:t>
            </a:r>
            <a:r>
              <a:rPr lang="en-GB" b="1" baseline="-25000">
                <a:solidFill>
                  <a:srgbClr val="000000"/>
                </a:solidFill>
              </a:rPr>
              <a:t>k+1</a:t>
            </a:r>
            <a:r>
              <a:rPr lang="en-GB" b="1">
                <a:solidFill>
                  <a:srgbClr val="000000"/>
                </a:solidFill>
              </a:rPr>
              <a:t>= A X</a:t>
            </a:r>
            <a:r>
              <a:rPr lang="en-GB" b="1" baseline="-25000">
                <a:solidFill>
                  <a:srgbClr val="000000"/>
                </a:solidFill>
              </a:rPr>
              <a:t>k</a:t>
            </a:r>
            <a:r>
              <a:rPr lang="en-GB" b="1">
                <a:solidFill>
                  <a:srgbClr val="000000"/>
                </a:solidFill>
              </a:rPr>
              <a:t> + B R</a:t>
            </a:r>
            <a:r>
              <a:rPr lang="en-GB" b="1" baseline="-25000">
                <a:solidFill>
                  <a:srgbClr val="000000"/>
                </a:solidFill>
              </a:rPr>
              <a:t>k</a:t>
            </a:r>
            <a:endParaRPr b="1" baseline="-25000">
              <a:solidFill>
                <a:srgbClr val="000000"/>
              </a:solidFill>
            </a:endParaRPr>
          </a:p>
          <a:p>
            <a:pPr marL="0" lvl="0" indent="0" algn="l" rtl="0">
              <a:spcBef>
                <a:spcPts val="1600"/>
              </a:spcBef>
              <a:spcAft>
                <a:spcPts val="0"/>
              </a:spcAft>
              <a:buNone/>
            </a:pPr>
            <a:endParaRPr/>
          </a:p>
          <a:p>
            <a:pPr marL="0" lvl="0" indent="0" algn="l" rtl="0">
              <a:spcBef>
                <a:spcPts val="1600"/>
              </a:spcBef>
              <a:spcAft>
                <a:spcPts val="0"/>
              </a:spcAft>
              <a:buNone/>
            </a:pPr>
            <a:r>
              <a:rPr lang="en-GB"/>
              <a:t>X</a:t>
            </a:r>
            <a:r>
              <a:rPr lang="en-GB" baseline="-25000"/>
              <a:t>k </a:t>
            </a:r>
            <a:r>
              <a:rPr lang="en-GB"/>
              <a:t>proceso estocástico, salida del filtro lineal, R</a:t>
            </a:r>
            <a:r>
              <a:rPr lang="en-GB" baseline="-25000"/>
              <a:t>k</a:t>
            </a:r>
            <a:r>
              <a:rPr lang="en-GB"/>
              <a:t>ruido blanco gaussiano. A y B matrices identificadas</a:t>
            </a:r>
            <a:endParaRPr/>
          </a:p>
          <a:p>
            <a:pPr marL="0" lvl="0" indent="0" algn="l" rtl="0">
              <a:lnSpc>
                <a:spcPct val="100000"/>
              </a:lnSpc>
              <a:spcBef>
                <a:spcPts val="1600"/>
              </a:spcBef>
              <a:spcAft>
                <a:spcPts val="0"/>
              </a:spcAft>
              <a:buNone/>
            </a:pPr>
            <a:r>
              <a:rPr lang="en-GB" sz="1400" b="1">
                <a:solidFill>
                  <a:srgbClr val="434343"/>
                </a:solidFill>
                <a:latin typeface="Arial"/>
                <a:ea typeface="Arial"/>
                <a:cs typeface="Arial"/>
                <a:sym typeface="Arial"/>
              </a:rPr>
              <a:t>Con entradas y salidas</a:t>
            </a:r>
            <a:endParaRPr sz="1400" b="1">
              <a:solidFill>
                <a:srgbClr val="434343"/>
              </a:solidFill>
              <a:latin typeface="Arial"/>
              <a:ea typeface="Arial"/>
              <a:cs typeface="Arial"/>
              <a:sym typeface="Arial"/>
            </a:endParaRPr>
          </a:p>
          <a:p>
            <a:pPr marL="0" lvl="0" indent="0" algn="ctr" rtl="0">
              <a:lnSpc>
                <a:spcPct val="100000"/>
              </a:lnSpc>
              <a:spcBef>
                <a:spcPts val="0"/>
              </a:spcBef>
              <a:spcAft>
                <a:spcPts val="0"/>
              </a:spcAft>
              <a:buNone/>
            </a:pPr>
            <a:r>
              <a:rPr lang="en-GB" sz="1400" b="1">
                <a:solidFill>
                  <a:srgbClr val="000000"/>
                </a:solidFill>
                <a:latin typeface="Arial"/>
                <a:ea typeface="Arial"/>
                <a:cs typeface="Arial"/>
                <a:sym typeface="Arial"/>
              </a:rPr>
              <a:t>X</a:t>
            </a:r>
            <a:r>
              <a:rPr lang="en-GB" sz="1400" b="1" baseline="-25000">
                <a:solidFill>
                  <a:srgbClr val="000000"/>
                </a:solidFill>
                <a:latin typeface="Arial"/>
                <a:ea typeface="Arial"/>
                <a:cs typeface="Arial"/>
                <a:sym typeface="Arial"/>
              </a:rPr>
              <a:t>k+1</a:t>
            </a:r>
            <a:r>
              <a:rPr lang="en-GB" sz="1400" b="1">
                <a:solidFill>
                  <a:srgbClr val="000000"/>
                </a:solidFill>
                <a:latin typeface="Arial"/>
                <a:ea typeface="Arial"/>
                <a:cs typeface="Arial"/>
                <a:sym typeface="Arial"/>
              </a:rPr>
              <a:t>= A X</a:t>
            </a:r>
            <a:r>
              <a:rPr lang="en-GB" sz="1400" b="1" baseline="-25000">
                <a:solidFill>
                  <a:srgbClr val="000000"/>
                </a:solidFill>
                <a:latin typeface="Arial"/>
                <a:ea typeface="Arial"/>
                <a:cs typeface="Arial"/>
                <a:sym typeface="Arial"/>
              </a:rPr>
              <a:t>k</a:t>
            </a:r>
            <a:r>
              <a:rPr lang="en-GB" sz="1400" b="1">
                <a:solidFill>
                  <a:srgbClr val="000000"/>
                </a:solidFill>
                <a:latin typeface="Arial"/>
                <a:ea typeface="Arial"/>
                <a:cs typeface="Arial"/>
                <a:sym typeface="Arial"/>
              </a:rPr>
              <a:t> + C Z</a:t>
            </a:r>
            <a:r>
              <a:rPr lang="en-GB" sz="1400" b="1" baseline="-25000">
                <a:solidFill>
                  <a:srgbClr val="000000"/>
                </a:solidFill>
                <a:latin typeface="Arial"/>
                <a:ea typeface="Arial"/>
                <a:cs typeface="Arial"/>
                <a:sym typeface="Arial"/>
              </a:rPr>
              <a:t>k </a:t>
            </a:r>
            <a:r>
              <a:rPr lang="en-GB" sz="1400" b="1">
                <a:solidFill>
                  <a:srgbClr val="000000"/>
                </a:solidFill>
                <a:latin typeface="Arial"/>
                <a:ea typeface="Arial"/>
                <a:cs typeface="Arial"/>
                <a:sym typeface="Arial"/>
              </a:rPr>
              <a:t>+B R</a:t>
            </a:r>
            <a:r>
              <a:rPr lang="en-GB" sz="1400" b="1" baseline="-25000">
                <a:solidFill>
                  <a:srgbClr val="000000"/>
                </a:solidFill>
                <a:latin typeface="Arial"/>
                <a:ea typeface="Arial"/>
                <a:cs typeface="Arial"/>
                <a:sym typeface="Arial"/>
              </a:rPr>
              <a:t>k</a:t>
            </a:r>
            <a:endParaRPr sz="1400" b="1" baseline="-250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400" b="1">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GB">
                <a:solidFill>
                  <a:srgbClr val="434343"/>
                </a:solidFill>
                <a:latin typeface="Arial"/>
                <a:ea typeface="Arial"/>
                <a:cs typeface="Arial"/>
                <a:sym typeface="Arial"/>
              </a:rPr>
              <a:t>Con Z</a:t>
            </a:r>
            <a:r>
              <a:rPr lang="en-GB" baseline="-25000">
                <a:solidFill>
                  <a:srgbClr val="434343"/>
                </a:solidFill>
                <a:latin typeface="Arial"/>
                <a:ea typeface="Arial"/>
                <a:cs typeface="Arial"/>
                <a:sym typeface="Arial"/>
              </a:rPr>
              <a:t>k </a:t>
            </a:r>
            <a:r>
              <a:rPr lang="en-GB">
                <a:solidFill>
                  <a:srgbClr val="434343"/>
                </a:solidFill>
                <a:latin typeface="Arial"/>
                <a:ea typeface="Arial"/>
                <a:cs typeface="Arial"/>
                <a:sym typeface="Arial"/>
              </a:rPr>
              <a:t>entradas conocidas, gaussianas. A, B y C, matrices que mejor modelan la relación entre las entradas y salidas.</a:t>
            </a:r>
            <a:endParaRPr>
              <a:solidFill>
                <a:srgbClr val="434343"/>
              </a:solidFill>
              <a:latin typeface="Arial"/>
              <a:ea typeface="Arial"/>
              <a:cs typeface="Arial"/>
              <a:sym typeface="Arial"/>
            </a:endParaRPr>
          </a:p>
          <a:p>
            <a:pPr marL="0" lvl="0" indent="0" algn="l" rtl="0">
              <a:lnSpc>
                <a:spcPct val="100000"/>
              </a:lnSpc>
              <a:spcBef>
                <a:spcPts val="0"/>
              </a:spcBef>
              <a:spcAft>
                <a:spcPts val="0"/>
              </a:spcAft>
              <a:buNone/>
            </a:pPr>
            <a:endParaRPr>
              <a:solidFill>
                <a:srgbClr val="434343"/>
              </a:solidFill>
              <a:latin typeface="Arial"/>
              <a:ea typeface="Arial"/>
              <a:cs typeface="Arial"/>
              <a:sym typeface="Arial"/>
            </a:endParaRPr>
          </a:p>
          <a:p>
            <a:pPr marL="0" lvl="0" indent="0" algn="l" rtl="0">
              <a:lnSpc>
                <a:spcPct val="100000"/>
              </a:lnSpc>
              <a:spcBef>
                <a:spcPts val="0"/>
              </a:spcBef>
              <a:spcAft>
                <a:spcPts val="0"/>
              </a:spcAft>
              <a:buNone/>
            </a:pPr>
            <a:r>
              <a:rPr lang="en-GB">
                <a:solidFill>
                  <a:srgbClr val="434343"/>
                </a:solidFill>
                <a:latin typeface="Arial"/>
                <a:ea typeface="Arial"/>
                <a:cs typeface="Arial"/>
                <a:sym typeface="Arial"/>
              </a:rPr>
              <a:t>El modelo se identifica para minimizar la varianza de R</a:t>
            </a:r>
            <a:r>
              <a:rPr lang="en-GB" baseline="-25000">
                <a:solidFill>
                  <a:srgbClr val="434343"/>
                </a:solidFill>
                <a:latin typeface="Arial"/>
                <a:ea typeface="Arial"/>
                <a:cs typeface="Arial"/>
                <a:sym typeface="Arial"/>
              </a:rPr>
              <a:t>k</a:t>
            </a:r>
            <a:r>
              <a:rPr lang="en-GB">
                <a:solidFill>
                  <a:srgbClr val="434343"/>
                </a:solidFill>
                <a:latin typeface="Arial"/>
                <a:ea typeface="Arial"/>
                <a:cs typeface="Arial"/>
                <a:sym typeface="Arial"/>
              </a:rPr>
              <a:t>.</a:t>
            </a:r>
            <a:endParaRPr>
              <a:solidFill>
                <a:srgbClr val="434343"/>
              </a:solidFill>
              <a:latin typeface="Arial"/>
              <a:ea typeface="Arial"/>
              <a:cs typeface="Arial"/>
              <a:sym typeface="Arial"/>
            </a:endParaRPr>
          </a:p>
          <a:p>
            <a:pPr marL="0" lvl="0" indent="0" algn="l" rtl="0">
              <a:lnSpc>
                <a:spcPct val="100000"/>
              </a:lnSpc>
              <a:spcBef>
                <a:spcPts val="0"/>
              </a:spcBef>
              <a:spcAft>
                <a:spcPts val="0"/>
              </a:spcAft>
              <a:buNone/>
            </a:pPr>
            <a:endParaRPr sz="1400" b="1">
              <a:solidFill>
                <a:srgbClr val="000000"/>
              </a:solidFill>
              <a:latin typeface="Arial"/>
              <a:ea typeface="Arial"/>
              <a:cs typeface="Arial"/>
              <a:sym typeface="Arial"/>
            </a:endParaRPr>
          </a:p>
          <a:p>
            <a:pPr marL="0" lvl="0" indent="0" algn="l" rtl="0">
              <a:spcBef>
                <a:spcPts val="0"/>
              </a:spcBef>
              <a:spcAft>
                <a:spcPts val="1600"/>
              </a:spcAft>
              <a:buNone/>
            </a:pPr>
            <a:endParaRPr b="1"/>
          </a:p>
        </p:txBody>
      </p:sp>
      <p:sp>
        <p:nvSpPr>
          <p:cNvPr id="636" name="Google Shape;636;p5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34</a:t>
            </a:fld>
            <a:endParaRPr/>
          </a:p>
        </p:txBody>
      </p:sp>
      <p:grpSp>
        <p:nvGrpSpPr>
          <p:cNvPr id="637" name="Google Shape;637;p57"/>
          <p:cNvGrpSpPr/>
          <p:nvPr/>
        </p:nvGrpSpPr>
        <p:grpSpPr>
          <a:xfrm>
            <a:off x="5962008" y="1107710"/>
            <a:ext cx="2977291" cy="726790"/>
            <a:chOff x="2713313" y="2448225"/>
            <a:chExt cx="4465713" cy="1267510"/>
          </a:xfrm>
        </p:grpSpPr>
        <p:sp>
          <p:nvSpPr>
            <p:cNvPr id="638" name="Google Shape;638;p57"/>
            <p:cNvSpPr/>
            <p:nvPr/>
          </p:nvSpPr>
          <p:spPr>
            <a:xfrm>
              <a:off x="2713313" y="2448225"/>
              <a:ext cx="719400" cy="709500"/>
            </a:xfrm>
            <a:prstGeom prst="ellipse">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a:latin typeface="Lato"/>
                  <a:ea typeface="Lato"/>
                  <a:cs typeface="Lato"/>
                  <a:sym typeface="Lato"/>
                </a:rPr>
                <a:t>RBG</a:t>
              </a:r>
              <a:endParaRPr sz="600">
                <a:latin typeface="Lato"/>
                <a:ea typeface="Lato"/>
                <a:cs typeface="Lato"/>
                <a:sym typeface="Lato"/>
              </a:endParaRPr>
            </a:p>
          </p:txBody>
        </p:sp>
        <p:sp>
          <p:nvSpPr>
            <p:cNvPr id="639" name="Google Shape;639;p57"/>
            <p:cNvSpPr/>
            <p:nvPr/>
          </p:nvSpPr>
          <p:spPr>
            <a:xfrm>
              <a:off x="4050875" y="2536875"/>
              <a:ext cx="798000" cy="5322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700">
                  <a:latin typeface="Lato"/>
                  <a:ea typeface="Lato"/>
                  <a:cs typeface="Lato"/>
                  <a:sym typeface="Lato"/>
                </a:rPr>
                <a:t>Sistema Lineal</a:t>
              </a:r>
              <a:endParaRPr sz="700">
                <a:latin typeface="Lato"/>
                <a:ea typeface="Lato"/>
                <a:cs typeface="Lato"/>
                <a:sym typeface="Lato"/>
              </a:endParaRPr>
            </a:p>
          </p:txBody>
        </p:sp>
        <p:sp>
          <p:nvSpPr>
            <p:cNvPr id="640" name="Google Shape;640;p57"/>
            <p:cNvSpPr/>
            <p:nvPr/>
          </p:nvSpPr>
          <p:spPr>
            <a:xfrm>
              <a:off x="5467063" y="2536875"/>
              <a:ext cx="798000" cy="5322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Lato"/>
                  <a:ea typeface="Lato"/>
                  <a:cs typeface="Lato"/>
                  <a:sym typeface="Lato"/>
                </a:rPr>
                <a:t>H</a:t>
              </a:r>
              <a:endParaRPr>
                <a:latin typeface="Lato"/>
                <a:ea typeface="Lato"/>
                <a:cs typeface="Lato"/>
                <a:sym typeface="Lato"/>
              </a:endParaRPr>
            </a:p>
          </p:txBody>
        </p:sp>
        <p:cxnSp>
          <p:nvCxnSpPr>
            <p:cNvPr id="641" name="Google Shape;641;p57"/>
            <p:cNvCxnSpPr>
              <a:stCxn id="638" idx="6"/>
              <a:endCxn id="639" idx="1"/>
            </p:cNvCxnSpPr>
            <p:nvPr/>
          </p:nvCxnSpPr>
          <p:spPr>
            <a:xfrm>
              <a:off x="3432713" y="2802975"/>
              <a:ext cx="618300" cy="0"/>
            </a:xfrm>
            <a:prstGeom prst="straightConnector1">
              <a:avLst/>
            </a:prstGeom>
            <a:noFill/>
            <a:ln w="9525" cap="flat" cmpd="sng">
              <a:solidFill>
                <a:schemeClr val="dk2"/>
              </a:solidFill>
              <a:prstDash val="solid"/>
              <a:round/>
              <a:headEnd type="none" w="med" len="med"/>
              <a:tailEnd type="triangle" w="med" len="med"/>
            </a:ln>
          </p:spPr>
        </p:cxnSp>
        <p:cxnSp>
          <p:nvCxnSpPr>
            <p:cNvPr id="642" name="Google Shape;642;p57"/>
            <p:cNvCxnSpPr>
              <a:stCxn id="639" idx="3"/>
              <a:endCxn id="640" idx="1"/>
            </p:cNvCxnSpPr>
            <p:nvPr/>
          </p:nvCxnSpPr>
          <p:spPr>
            <a:xfrm>
              <a:off x="4848875" y="2802975"/>
              <a:ext cx="618300" cy="0"/>
            </a:xfrm>
            <a:prstGeom prst="straightConnector1">
              <a:avLst/>
            </a:prstGeom>
            <a:noFill/>
            <a:ln w="9525" cap="flat" cmpd="sng">
              <a:solidFill>
                <a:schemeClr val="dk2"/>
              </a:solidFill>
              <a:prstDash val="solid"/>
              <a:round/>
              <a:headEnd type="none" w="med" len="med"/>
              <a:tailEnd type="triangle" w="med" len="med"/>
            </a:ln>
          </p:spPr>
        </p:cxnSp>
        <p:sp>
          <p:nvSpPr>
            <p:cNvPr id="643" name="Google Shape;643;p57"/>
            <p:cNvSpPr txBox="1"/>
            <p:nvPr/>
          </p:nvSpPr>
          <p:spPr>
            <a:xfrm>
              <a:off x="3553113" y="2842435"/>
              <a:ext cx="497700" cy="8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a:solidFill>
                    <a:schemeClr val="accent1"/>
                  </a:solidFill>
                  <a:latin typeface="Lato"/>
                  <a:ea typeface="Lato"/>
                  <a:cs typeface="Lato"/>
                  <a:sym typeface="Lato"/>
                </a:rPr>
                <a:t>r</a:t>
              </a:r>
              <a:r>
                <a:rPr lang="en-GB" sz="1300" baseline="-25000">
                  <a:solidFill>
                    <a:schemeClr val="accent1"/>
                  </a:solidFill>
                  <a:latin typeface="Lato"/>
                  <a:ea typeface="Lato"/>
                  <a:cs typeface="Lato"/>
                  <a:sym typeface="Lato"/>
                </a:rPr>
                <a:t>k</a:t>
              </a:r>
              <a:endParaRPr sz="1300">
                <a:solidFill>
                  <a:schemeClr val="accent1"/>
                </a:solidFill>
                <a:latin typeface="Lato"/>
                <a:ea typeface="Lato"/>
                <a:cs typeface="Lato"/>
                <a:sym typeface="Lato"/>
              </a:endParaRPr>
            </a:p>
          </p:txBody>
        </p:sp>
        <p:sp>
          <p:nvSpPr>
            <p:cNvPr id="644" name="Google Shape;644;p57"/>
            <p:cNvSpPr txBox="1"/>
            <p:nvPr/>
          </p:nvSpPr>
          <p:spPr>
            <a:xfrm>
              <a:off x="4969268" y="2871995"/>
              <a:ext cx="798000" cy="7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a:solidFill>
                    <a:schemeClr val="accent1"/>
                  </a:solidFill>
                  <a:latin typeface="Lato"/>
                  <a:ea typeface="Lato"/>
                  <a:cs typeface="Lato"/>
                  <a:sym typeface="Lato"/>
                </a:rPr>
                <a:t>x</a:t>
              </a:r>
              <a:r>
                <a:rPr lang="en-GB" sz="1300" baseline="-25000">
                  <a:solidFill>
                    <a:schemeClr val="accent1"/>
                  </a:solidFill>
                  <a:latin typeface="Lato"/>
                  <a:ea typeface="Lato"/>
                  <a:cs typeface="Lato"/>
                  <a:sym typeface="Lato"/>
                </a:rPr>
                <a:t>k</a:t>
              </a:r>
              <a:endParaRPr sz="1300">
                <a:solidFill>
                  <a:schemeClr val="accent1"/>
                </a:solidFill>
                <a:latin typeface="Lato"/>
                <a:ea typeface="Lato"/>
                <a:cs typeface="Lato"/>
                <a:sym typeface="Lato"/>
              </a:endParaRPr>
            </a:p>
          </p:txBody>
        </p:sp>
        <p:sp>
          <p:nvSpPr>
            <p:cNvPr id="645" name="Google Shape;645;p57"/>
            <p:cNvSpPr txBox="1"/>
            <p:nvPr/>
          </p:nvSpPr>
          <p:spPr>
            <a:xfrm>
              <a:off x="6459626" y="2871995"/>
              <a:ext cx="719400" cy="68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a:solidFill>
                    <a:schemeClr val="accent1"/>
                  </a:solidFill>
                  <a:latin typeface="Lato"/>
                  <a:ea typeface="Lato"/>
                  <a:cs typeface="Lato"/>
                  <a:sym typeface="Lato"/>
                </a:rPr>
                <a:t>y</a:t>
              </a:r>
              <a:r>
                <a:rPr lang="en-GB" sz="1300" baseline="-25000">
                  <a:solidFill>
                    <a:schemeClr val="accent1"/>
                  </a:solidFill>
                  <a:latin typeface="Lato"/>
                  <a:ea typeface="Lato"/>
                  <a:cs typeface="Lato"/>
                  <a:sym typeface="Lato"/>
                </a:rPr>
                <a:t>k</a:t>
              </a:r>
              <a:endParaRPr sz="1300">
                <a:solidFill>
                  <a:schemeClr val="accent1"/>
                </a:solidFill>
                <a:latin typeface="Lato"/>
                <a:ea typeface="Lato"/>
                <a:cs typeface="Lato"/>
                <a:sym typeface="Lato"/>
              </a:endParaRPr>
            </a:p>
          </p:txBody>
        </p:sp>
        <p:cxnSp>
          <p:nvCxnSpPr>
            <p:cNvPr id="646" name="Google Shape;646;p57"/>
            <p:cNvCxnSpPr/>
            <p:nvPr/>
          </p:nvCxnSpPr>
          <p:spPr>
            <a:xfrm>
              <a:off x="6265050" y="2802975"/>
              <a:ext cx="618300" cy="0"/>
            </a:xfrm>
            <a:prstGeom prst="straightConnector1">
              <a:avLst/>
            </a:prstGeom>
            <a:noFill/>
            <a:ln w="9525" cap="flat" cmpd="sng">
              <a:solidFill>
                <a:schemeClr val="dk2"/>
              </a:solidFill>
              <a:prstDash val="solid"/>
              <a:round/>
              <a:headEnd type="none" w="med" len="med"/>
              <a:tailEnd type="triangle" w="med" len="med"/>
            </a:ln>
          </p:spPr>
        </p:cxn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58"/>
          <p:cNvSpPr/>
          <p:nvPr/>
        </p:nvSpPr>
        <p:spPr>
          <a:xfrm>
            <a:off x="3600925" y="4356250"/>
            <a:ext cx="2063700" cy="3936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52" name="Google Shape;652;p58"/>
          <p:cNvSpPr txBox="1">
            <a:spLocks noGrp="1"/>
          </p:cNvSpPr>
          <p:nvPr>
            <p:ph type="body" idx="1"/>
          </p:nvPr>
        </p:nvSpPr>
        <p:spPr>
          <a:xfrm>
            <a:off x="729325" y="1469275"/>
            <a:ext cx="7806900" cy="236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solidFill>
                  <a:srgbClr val="434343"/>
                </a:solidFill>
              </a:rPr>
              <a:t>Estático:</a:t>
            </a:r>
            <a:endParaRPr sz="1400" b="1">
              <a:solidFill>
                <a:srgbClr val="434343"/>
              </a:solidFill>
            </a:endParaRPr>
          </a:p>
          <a:p>
            <a:pPr marL="0" lvl="0" indent="0" algn="l" rtl="0">
              <a:spcBef>
                <a:spcPts val="1600"/>
              </a:spcBef>
              <a:spcAft>
                <a:spcPts val="0"/>
              </a:spcAft>
              <a:buNone/>
            </a:pPr>
            <a:r>
              <a:rPr lang="en-GB" sz="1400">
                <a:solidFill>
                  <a:srgbClr val="434343"/>
                </a:solidFill>
              </a:rPr>
              <a:t>Una única identificación del modelo lineal, es decir matrices A, B y C únicas para cualquier momento.</a:t>
            </a:r>
            <a:endParaRPr sz="1400">
              <a:solidFill>
                <a:srgbClr val="434343"/>
              </a:solidFill>
            </a:endParaRPr>
          </a:p>
          <a:p>
            <a:pPr marL="0" lvl="0" indent="0" algn="l" rtl="0">
              <a:spcBef>
                <a:spcPts val="1600"/>
              </a:spcBef>
              <a:spcAft>
                <a:spcPts val="0"/>
              </a:spcAft>
              <a:buNone/>
            </a:pPr>
            <a:r>
              <a:rPr lang="en-GB" sz="1400" b="1">
                <a:solidFill>
                  <a:srgbClr val="434343"/>
                </a:solidFill>
              </a:rPr>
              <a:t>Dinámico:</a:t>
            </a:r>
            <a:endParaRPr sz="1400" b="1">
              <a:solidFill>
                <a:srgbClr val="434343"/>
              </a:solidFill>
            </a:endParaRPr>
          </a:p>
          <a:p>
            <a:pPr marL="0" lvl="0" indent="0" algn="l" rtl="0">
              <a:spcBef>
                <a:spcPts val="1600"/>
              </a:spcBef>
              <a:spcAft>
                <a:spcPts val="0"/>
              </a:spcAft>
              <a:buNone/>
            </a:pPr>
            <a:r>
              <a:rPr lang="en-GB" sz="1400"/>
              <a:t>Un sistema lineal para cada paso del ciclo principal. Matrices A, B y C variables. Por ejemplo, para un ciclo principal de 52 muestras de series semanales, se identificarán 52 sistemas lineales.</a:t>
            </a:r>
            <a:endParaRPr sz="1500" b="1">
              <a:solidFill>
                <a:srgbClr val="434343"/>
              </a:solidFill>
            </a:endParaRPr>
          </a:p>
          <a:p>
            <a:pPr marL="0" lvl="0" indent="0" algn="l" rtl="0">
              <a:lnSpc>
                <a:spcPct val="100000"/>
              </a:lnSpc>
              <a:spcBef>
                <a:spcPts val="1600"/>
              </a:spcBef>
              <a:spcAft>
                <a:spcPts val="0"/>
              </a:spcAft>
              <a:buNone/>
            </a:pP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a:p>
            <a:pPr marL="0" lvl="0" indent="0" algn="ctr" rtl="0">
              <a:lnSpc>
                <a:spcPct val="100000"/>
              </a:lnSpc>
              <a:spcBef>
                <a:spcPts val="0"/>
              </a:spcBef>
              <a:spcAft>
                <a:spcPts val="0"/>
              </a:spcAft>
              <a:buNone/>
            </a:pPr>
            <a:r>
              <a:rPr lang="en-GB" sz="1400" b="1">
                <a:solidFill>
                  <a:srgbClr val="000000"/>
                </a:solidFill>
                <a:latin typeface="Arial"/>
                <a:ea typeface="Arial"/>
                <a:cs typeface="Arial"/>
                <a:sym typeface="Arial"/>
              </a:rPr>
              <a:t>X</a:t>
            </a:r>
            <a:r>
              <a:rPr lang="en-GB" sz="1400" b="1" baseline="-25000">
                <a:solidFill>
                  <a:srgbClr val="000000"/>
                </a:solidFill>
                <a:latin typeface="Arial"/>
                <a:ea typeface="Arial"/>
                <a:cs typeface="Arial"/>
                <a:sym typeface="Arial"/>
              </a:rPr>
              <a:t>k+1</a:t>
            </a:r>
            <a:r>
              <a:rPr lang="en-GB" sz="1400" b="1">
                <a:solidFill>
                  <a:srgbClr val="000000"/>
                </a:solidFill>
                <a:latin typeface="Arial"/>
                <a:ea typeface="Arial"/>
                <a:cs typeface="Arial"/>
                <a:sym typeface="Arial"/>
              </a:rPr>
              <a:t>= A X</a:t>
            </a:r>
            <a:r>
              <a:rPr lang="en-GB" sz="1400" b="1" baseline="-25000">
                <a:solidFill>
                  <a:srgbClr val="000000"/>
                </a:solidFill>
                <a:latin typeface="Arial"/>
                <a:ea typeface="Arial"/>
                <a:cs typeface="Arial"/>
                <a:sym typeface="Arial"/>
              </a:rPr>
              <a:t>k</a:t>
            </a:r>
            <a:r>
              <a:rPr lang="en-GB" sz="1400" b="1">
                <a:solidFill>
                  <a:srgbClr val="000000"/>
                </a:solidFill>
                <a:latin typeface="Arial"/>
                <a:ea typeface="Arial"/>
                <a:cs typeface="Arial"/>
                <a:sym typeface="Arial"/>
              </a:rPr>
              <a:t> + C Z</a:t>
            </a:r>
            <a:r>
              <a:rPr lang="en-GB" sz="1400" b="1" baseline="-25000">
                <a:solidFill>
                  <a:srgbClr val="000000"/>
                </a:solidFill>
                <a:latin typeface="Arial"/>
                <a:ea typeface="Arial"/>
                <a:cs typeface="Arial"/>
                <a:sym typeface="Arial"/>
              </a:rPr>
              <a:t>k </a:t>
            </a:r>
            <a:r>
              <a:rPr lang="en-GB" sz="1400" b="1">
                <a:solidFill>
                  <a:srgbClr val="000000"/>
                </a:solidFill>
                <a:latin typeface="Arial"/>
                <a:ea typeface="Arial"/>
                <a:cs typeface="Arial"/>
                <a:sym typeface="Arial"/>
              </a:rPr>
              <a:t>+B R</a:t>
            </a:r>
            <a:r>
              <a:rPr lang="en-GB" sz="1400" b="1" baseline="-25000">
                <a:solidFill>
                  <a:srgbClr val="000000"/>
                </a:solidFill>
                <a:latin typeface="Arial"/>
                <a:ea typeface="Arial"/>
                <a:cs typeface="Arial"/>
                <a:sym typeface="Arial"/>
              </a:rPr>
              <a:t>k</a:t>
            </a:r>
            <a:endParaRPr sz="1400" b="1" baseline="-250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400" b="1">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434343"/>
              </a:solidFill>
              <a:latin typeface="Arial"/>
              <a:ea typeface="Arial"/>
              <a:cs typeface="Arial"/>
              <a:sym typeface="Arial"/>
            </a:endParaRPr>
          </a:p>
          <a:p>
            <a:pPr marL="0" lvl="0" indent="0" algn="l" rtl="0">
              <a:lnSpc>
                <a:spcPct val="100000"/>
              </a:lnSpc>
              <a:spcBef>
                <a:spcPts val="0"/>
              </a:spcBef>
              <a:spcAft>
                <a:spcPts val="0"/>
              </a:spcAft>
              <a:buNone/>
            </a:pPr>
            <a:endParaRPr sz="1400" b="1">
              <a:solidFill>
                <a:srgbClr val="000000"/>
              </a:solidFill>
              <a:latin typeface="Arial"/>
              <a:ea typeface="Arial"/>
              <a:cs typeface="Arial"/>
              <a:sym typeface="Arial"/>
            </a:endParaRPr>
          </a:p>
          <a:p>
            <a:pPr marL="0" lvl="0" indent="0" algn="l" rtl="0">
              <a:spcBef>
                <a:spcPts val="0"/>
              </a:spcBef>
              <a:spcAft>
                <a:spcPts val="1600"/>
              </a:spcAft>
              <a:buNone/>
            </a:pPr>
            <a:endParaRPr b="1"/>
          </a:p>
        </p:txBody>
      </p:sp>
      <p:sp>
        <p:nvSpPr>
          <p:cNvPr id="653" name="Google Shape;653;p58"/>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a:t>Modelo estocástico CEGH estático y dinámico</a:t>
            </a:r>
            <a:endParaRPr sz="2200"/>
          </a:p>
        </p:txBody>
      </p:sp>
      <p:sp>
        <p:nvSpPr>
          <p:cNvPr id="654" name="Google Shape;654;p5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35</a:t>
            </a:fld>
            <a:endParaRPr/>
          </a:p>
        </p:txBody>
      </p:sp>
      <p:grpSp>
        <p:nvGrpSpPr>
          <p:cNvPr id="655" name="Google Shape;655;p58"/>
          <p:cNvGrpSpPr/>
          <p:nvPr/>
        </p:nvGrpSpPr>
        <p:grpSpPr>
          <a:xfrm>
            <a:off x="5962008" y="1107710"/>
            <a:ext cx="2977291" cy="726790"/>
            <a:chOff x="2713313" y="2448225"/>
            <a:chExt cx="4465713" cy="1267510"/>
          </a:xfrm>
        </p:grpSpPr>
        <p:sp>
          <p:nvSpPr>
            <p:cNvPr id="656" name="Google Shape;656;p58"/>
            <p:cNvSpPr/>
            <p:nvPr/>
          </p:nvSpPr>
          <p:spPr>
            <a:xfrm>
              <a:off x="2713313" y="2448225"/>
              <a:ext cx="719400" cy="709500"/>
            </a:xfrm>
            <a:prstGeom prst="ellipse">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a:latin typeface="Lato"/>
                  <a:ea typeface="Lato"/>
                  <a:cs typeface="Lato"/>
                  <a:sym typeface="Lato"/>
                </a:rPr>
                <a:t>RBG</a:t>
              </a:r>
              <a:endParaRPr sz="600">
                <a:latin typeface="Lato"/>
                <a:ea typeface="Lato"/>
                <a:cs typeface="Lato"/>
                <a:sym typeface="Lato"/>
              </a:endParaRPr>
            </a:p>
          </p:txBody>
        </p:sp>
        <p:sp>
          <p:nvSpPr>
            <p:cNvPr id="657" name="Google Shape;657;p58"/>
            <p:cNvSpPr/>
            <p:nvPr/>
          </p:nvSpPr>
          <p:spPr>
            <a:xfrm>
              <a:off x="4050875" y="2536875"/>
              <a:ext cx="798000" cy="5322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700">
                  <a:latin typeface="Lato"/>
                  <a:ea typeface="Lato"/>
                  <a:cs typeface="Lato"/>
                  <a:sym typeface="Lato"/>
                </a:rPr>
                <a:t>Sistema Lineal</a:t>
              </a:r>
              <a:endParaRPr sz="700">
                <a:latin typeface="Lato"/>
                <a:ea typeface="Lato"/>
                <a:cs typeface="Lato"/>
                <a:sym typeface="Lato"/>
              </a:endParaRPr>
            </a:p>
          </p:txBody>
        </p:sp>
        <p:sp>
          <p:nvSpPr>
            <p:cNvPr id="658" name="Google Shape;658;p58"/>
            <p:cNvSpPr/>
            <p:nvPr/>
          </p:nvSpPr>
          <p:spPr>
            <a:xfrm>
              <a:off x="5467063" y="2536875"/>
              <a:ext cx="798000" cy="5322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Lato"/>
                  <a:ea typeface="Lato"/>
                  <a:cs typeface="Lato"/>
                  <a:sym typeface="Lato"/>
                </a:rPr>
                <a:t>H</a:t>
              </a:r>
              <a:endParaRPr>
                <a:latin typeface="Lato"/>
                <a:ea typeface="Lato"/>
                <a:cs typeface="Lato"/>
                <a:sym typeface="Lato"/>
              </a:endParaRPr>
            </a:p>
          </p:txBody>
        </p:sp>
        <p:cxnSp>
          <p:nvCxnSpPr>
            <p:cNvPr id="659" name="Google Shape;659;p58"/>
            <p:cNvCxnSpPr>
              <a:stCxn id="656" idx="6"/>
              <a:endCxn id="657" idx="1"/>
            </p:cNvCxnSpPr>
            <p:nvPr/>
          </p:nvCxnSpPr>
          <p:spPr>
            <a:xfrm>
              <a:off x="3432713" y="2802975"/>
              <a:ext cx="618300" cy="0"/>
            </a:xfrm>
            <a:prstGeom prst="straightConnector1">
              <a:avLst/>
            </a:prstGeom>
            <a:noFill/>
            <a:ln w="9525" cap="flat" cmpd="sng">
              <a:solidFill>
                <a:schemeClr val="dk2"/>
              </a:solidFill>
              <a:prstDash val="solid"/>
              <a:round/>
              <a:headEnd type="none" w="med" len="med"/>
              <a:tailEnd type="triangle" w="med" len="med"/>
            </a:ln>
          </p:spPr>
        </p:cxnSp>
        <p:cxnSp>
          <p:nvCxnSpPr>
            <p:cNvPr id="660" name="Google Shape;660;p58"/>
            <p:cNvCxnSpPr>
              <a:stCxn id="657" idx="3"/>
              <a:endCxn id="658" idx="1"/>
            </p:cNvCxnSpPr>
            <p:nvPr/>
          </p:nvCxnSpPr>
          <p:spPr>
            <a:xfrm>
              <a:off x="4848875" y="2802975"/>
              <a:ext cx="618300" cy="0"/>
            </a:xfrm>
            <a:prstGeom prst="straightConnector1">
              <a:avLst/>
            </a:prstGeom>
            <a:noFill/>
            <a:ln w="9525" cap="flat" cmpd="sng">
              <a:solidFill>
                <a:schemeClr val="dk2"/>
              </a:solidFill>
              <a:prstDash val="solid"/>
              <a:round/>
              <a:headEnd type="none" w="med" len="med"/>
              <a:tailEnd type="triangle" w="med" len="med"/>
            </a:ln>
          </p:spPr>
        </p:cxnSp>
        <p:sp>
          <p:nvSpPr>
            <p:cNvPr id="661" name="Google Shape;661;p58"/>
            <p:cNvSpPr txBox="1"/>
            <p:nvPr/>
          </p:nvSpPr>
          <p:spPr>
            <a:xfrm>
              <a:off x="3553113" y="2842435"/>
              <a:ext cx="497700" cy="8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a:solidFill>
                    <a:schemeClr val="accent1"/>
                  </a:solidFill>
                  <a:latin typeface="Lato"/>
                  <a:ea typeface="Lato"/>
                  <a:cs typeface="Lato"/>
                  <a:sym typeface="Lato"/>
                </a:rPr>
                <a:t>r</a:t>
              </a:r>
              <a:r>
                <a:rPr lang="en-GB" sz="1300" baseline="-25000">
                  <a:solidFill>
                    <a:schemeClr val="accent1"/>
                  </a:solidFill>
                  <a:latin typeface="Lato"/>
                  <a:ea typeface="Lato"/>
                  <a:cs typeface="Lato"/>
                  <a:sym typeface="Lato"/>
                </a:rPr>
                <a:t>k</a:t>
              </a:r>
              <a:endParaRPr sz="1300">
                <a:solidFill>
                  <a:schemeClr val="accent1"/>
                </a:solidFill>
                <a:latin typeface="Lato"/>
                <a:ea typeface="Lato"/>
                <a:cs typeface="Lato"/>
                <a:sym typeface="Lato"/>
              </a:endParaRPr>
            </a:p>
          </p:txBody>
        </p:sp>
        <p:sp>
          <p:nvSpPr>
            <p:cNvPr id="662" name="Google Shape;662;p58"/>
            <p:cNvSpPr txBox="1"/>
            <p:nvPr/>
          </p:nvSpPr>
          <p:spPr>
            <a:xfrm>
              <a:off x="4969268" y="2871995"/>
              <a:ext cx="798000" cy="7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a:solidFill>
                    <a:schemeClr val="accent1"/>
                  </a:solidFill>
                  <a:latin typeface="Lato"/>
                  <a:ea typeface="Lato"/>
                  <a:cs typeface="Lato"/>
                  <a:sym typeface="Lato"/>
                </a:rPr>
                <a:t>x</a:t>
              </a:r>
              <a:r>
                <a:rPr lang="en-GB" sz="1300" baseline="-25000">
                  <a:solidFill>
                    <a:schemeClr val="accent1"/>
                  </a:solidFill>
                  <a:latin typeface="Lato"/>
                  <a:ea typeface="Lato"/>
                  <a:cs typeface="Lato"/>
                  <a:sym typeface="Lato"/>
                </a:rPr>
                <a:t>k</a:t>
              </a:r>
              <a:endParaRPr sz="1300">
                <a:solidFill>
                  <a:schemeClr val="accent1"/>
                </a:solidFill>
                <a:latin typeface="Lato"/>
                <a:ea typeface="Lato"/>
                <a:cs typeface="Lato"/>
                <a:sym typeface="Lato"/>
              </a:endParaRPr>
            </a:p>
          </p:txBody>
        </p:sp>
        <p:sp>
          <p:nvSpPr>
            <p:cNvPr id="663" name="Google Shape;663;p58"/>
            <p:cNvSpPr txBox="1"/>
            <p:nvPr/>
          </p:nvSpPr>
          <p:spPr>
            <a:xfrm>
              <a:off x="6459626" y="2871995"/>
              <a:ext cx="719400" cy="68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a:solidFill>
                    <a:schemeClr val="accent1"/>
                  </a:solidFill>
                  <a:latin typeface="Lato"/>
                  <a:ea typeface="Lato"/>
                  <a:cs typeface="Lato"/>
                  <a:sym typeface="Lato"/>
                </a:rPr>
                <a:t>y</a:t>
              </a:r>
              <a:r>
                <a:rPr lang="en-GB" sz="1300" baseline="-25000">
                  <a:solidFill>
                    <a:schemeClr val="accent1"/>
                  </a:solidFill>
                  <a:latin typeface="Lato"/>
                  <a:ea typeface="Lato"/>
                  <a:cs typeface="Lato"/>
                  <a:sym typeface="Lato"/>
                </a:rPr>
                <a:t>k</a:t>
              </a:r>
              <a:endParaRPr sz="1300">
                <a:solidFill>
                  <a:schemeClr val="accent1"/>
                </a:solidFill>
                <a:latin typeface="Lato"/>
                <a:ea typeface="Lato"/>
                <a:cs typeface="Lato"/>
                <a:sym typeface="Lato"/>
              </a:endParaRPr>
            </a:p>
          </p:txBody>
        </p:sp>
        <p:cxnSp>
          <p:nvCxnSpPr>
            <p:cNvPr id="664" name="Google Shape;664;p58"/>
            <p:cNvCxnSpPr/>
            <p:nvPr/>
          </p:nvCxnSpPr>
          <p:spPr>
            <a:xfrm>
              <a:off x="6265050" y="2802975"/>
              <a:ext cx="618300" cy="0"/>
            </a:xfrm>
            <a:prstGeom prst="straightConnector1">
              <a:avLst/>
            </a:prstGeom>
            <a:noFill/>
            <a:ln w="9525" cap="flat" cmpd="sng">
              <a:solidFill>
                <a:schemeClr val="dk2"/>
              </a:solidFill>
              <a:prstDash val="solid"/>
              <a:round/>
              <a:headEnd type="none" w="med" len="med"/>
              <a:tailEnd type="triangle" w="med" len="med"/>
            </a:ln>
          </p:spPr>
        </p:cxn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5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36</a:t>
            </a:fld>
            <a:endParaRPr/>
          </a:p>
        </p:txBody>
      </p:sp>
      <p:sp>
        <p:nvSpPr>
          <p:cNvPr id="670" name="Google Shape;670;p59"/>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Incorporación en SimSEE: Análisis Serial</a:t>
            </a:r>
            <a:endParaRPr/>
          </a:p>
        </p:txBody>
      </p:sp>
      <p:sp>
        <p:nvSpPr>
          <p:cNvPr id="671" name="Google Shape;671;p59"/>
          <p:cNvSpPr txBox="1">
            <a:spLocks noGrp="1"/>
          </p:cNvSpPr>
          <p:nvPr>
            <p:ph type="body" idx="1"/>
          </p:nvPr>
        </p:nvSpPr>
        <p:spPr>
          <a:xfrm>
            <a:off x="4506100" y="1441200"/>
            <a:ext cx="37743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En el encabezado la fila </a:t>
            </a:r>
            <a:r>
              <a:rPr lang="en-GB" b="1"/>
              <a:t>yyyx</a:t>
            </a:r>
            <a:r>
              <a:rPr lang="en-GB"/>
              <a:t> indica que Bonete, Palmar y Salto son salidas y iN34 entrada.</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672" name="Google Shape;672;p59"/>
          <p:cNvSpPr txBox="1"/>
          <p:nvPr/>
        </p:nvSpPr>
        <p:spPr>
          <a:xfrm>
            <a:off x="740825" y="3986400"/>
            <a:ext cx="33690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a:solidFill>
                  <a:schemeClr val="accent1"/>
                </a:solidFill>
                <a:latin typeface="Lato"/>
                <a:ea typeface="Lato"/>
                <a:cs typeface="Lato"/>
                <a:sym typeface="Lato"/>
              </a:rPr>
              <a:t>Archivo de entrada al Analisis Serial</a:t>
            </a:r>
            <a:endParaRPr sz="1300">
              <a:solidFill>
                <a:schemeClr val="accent1"/>
              </a:solidFill>
              <a:latin typeface="Lato"/>
              <a:ea typeface="Lato"/>
              <a:cs typeface="Lato"/>
              <a:sym typeface="Lato"/>
            </a:endParaRPr>
          </a:p>
        </p:txBody>
      </p:sp>
      <p:pic>
        <p:nvPicPr>
          <p:cNvPr id="673" name="Google Shape;673;p59"/>
          <p:cNvPicPr preferRelativeResize="0"/>
          <p:nvPr/>
        </p:nvPicPr>
        <p:blipFill>
          <a:blip r:embed="rId3">
            <a:alphaModFix/>
          </a:blip>
          <a:stretch>
            <a:fillRect/>
          </a:stretch>
        </p:blipFill>
        <p:spPr>
          <a:xfrm>
            <a:off x="4306296" y="2489900"/>
            <a:ext cx="4068050" cy="1091925"/>
          </a:xfrm>
          <a:prstGeom prst="rect">
            <a:avLst/>
          </a:prstGeom>
          <a:noFill/>
          <a:ln>
            <a:noFill/>
          </a:ln>
        </p:spPr>
      </p:pic>
      <p:cxnSp>
        <p:nvCxnSpPr>
          <p:cNvPr id="674" name="Google Shape;674;p59"/>
          <p:cNvCxnSpPr/>
          <p:nvPr/>
        </p:nvCxnSpPr>
        <p:spPr>
          <a:xfrm rot="10800000">
            <a:off x="6843850" y="3210275"/>
            <a:ext cx="705600" cy="0"/>
          </a:xfrm>
          <a:prstGeom prst="straightConnector1">
            <a:avLst/>
          </a:prstGeom>
          <a:noFill/>
          <a:ln w="9525" cap="flat" cmpd="sng">
            <a:solidFill>
              <a:schemeClr val="dk2"/>
            </a:solidFill>
            <a:prstDash val="solid"/>
            <a:round/>
            <a:headEnd type="none" w="med" len="med"/>
            <a:tailEnd type="triangle" w="med" len="med"/>
          </a:ln>
        </p:spPr>
      </p:cxnSp>
      <p:cxnSp>
        <p:nvCxnSpPr>
          <p:cNvPr id="675" name="Google Shape;675;p59"/>
          <p:cNvCxnSpPr/>
          <p:nvPr/>
        </p:nvCxnSpPr>
        <p:spPr>
          <a:xfrm rot="10800000">
            <a:off x="7022700" y="3539075"/>
            <a:ext cx="705600" cy="0"/>
          </a:xfrm>
          <a:prstGeom prst="straightConnector1">
            <a:avLst/>
          </a:prstGeom>
          <a:noFill/>
          <a:ln w="9525" cap="flat" cmpd="sng">
            <a:solidFill>
              <a:schemeClr val="dk2"/>
            </a:solidFill>
            <a:prstDash val="solid"/>
            <a:round/>
            <a:headEnd type="none" w="med" len="med"/>
            <a:tailEnd type="triangle" w="med" len="med"/>
          </a:ln>
        </p:spPr>
      </p:cxnSp>
      <p:sp>
        <p:nvSpPr>
          <p:cNvPr id="676" name="Google Shape;676;p59"/>
          <p:cNvSpPr txBox="1"/>
          <p:nvPr/>
        </p:nvSpPr>
        <p:spPr>
          <a:xfrm>
            <a:off x="7728300" y="3016250"/>
            <a:ext cx="1076100" cy="2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a:solidFill>
                  <a:schemeClr val="accent1"/>
                </a:solidFill>
                <a:latin typeface="Lato"/>
                <a:ea typeface="Lato"/>
                <a:cs typeface="Lato"/>
                <a:sym typeface="Lato"/>
              </a:rPr>
              <a:t>Clásico</a:t>
            </a:r>
            <a:endParaRPr sz="1300">
              <a:solidFill>
                <a:schemeClr val="accent1"/>
              </a:solidFill>
              <a:latin typeface="Lato"/>
              <a:ea typeface="Lato"/>
              <a:cs typeface="Lato"/>
              <a:sym typeface="Lato"/>
            </a:endParaRPr>
          </a:p>
        </p:txBody>
      </p:sp>
      <p:sp>
        <p:nvSpPr>
          <p:cNvPr id="677" name="Google Shape;677;p59"/>
          <p:cNvSpPr txBox="1"/>
          <p:nvPr/>
        </p:nvSpPr>
        <p:spPr>
          <a:xfrm>
            <a:off x="7799700" y="3349500"/>
            <a:ext cx="1344300" cy="8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a:solidFill>
                  <a:schemeClr val="accent1"/>
                </a:solidFill>
                <a:latin typeface="Lato"/>
                <a:ea typeface="Lato"/>
                <a:cs typeface="Lato"/>
                <a:sym typeface="Lato"/>
              </a:rPr>
              <a:t>Modelo con entradas y salidas</a:t>
            </a:r>
            <a:endParaRPr sz="1300">
              <a:solidFill>
                <a:schemeClr val="accent1"/>
              </a:solidFill>
              <a:latin typeface="Lato"/>
              <a:ea typeface="Lato"/>
              <a:cs typeface="Lato"/>
              <a:sym typeface="Lato"/>
            </a:endParaRPr>
          </a:p>
        </p:txBody>
      </p:sp>
      <p:pic>
        <p:nvPicPr>
          <p:cNvPr id="678" name="Google Shape;678;p59"/>
          <p:cNvPicPr preferRelativeResize="0"/>
          <p:nvPr/>
        </p:nvPicPr>
        <p:blipFill>
          <a:blip r:embed="rId4">
            <a:alphaModFix/>
          </a:blip>
          <a:stretch>
            <a:fillRect/>
          </a:stretch>
        </p:blipFill>
        <p:spPr>
          <a:xfrm>
            <a:off x="430675" y="1531500"/>
            <a:ext cx="3679138" cy="22366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0"/>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a:t>Incorporación en SimSEE: Fuente sintetizador</a:t>
            </a:r>
            <a:endParaRPr sz="2200"/>
          </a:p>
        </p:txBody>
      </p:sp>
      <p:sp>
        <p:nvSpPr>
          <p:cNvPr id="684" name="Google Shape;684;p6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37</a:t>
            </a:fld>
            <a:endParaRPr/>
          </a:p>
        </p:txBody>
      </p:sp>
      <p:pic>
        <p:nvPicPr>
          <p:cNvPr id="685" name="Google Shape;685;p60"/>
          <p:cNvPicPr preferRelativeResize="0"/>
          <p:nvPr/>
        </p:nvPicPr>
        <p:blipFill>
          <a:blip r:embed="rId3">
            <a:alphaModFix/>
          </a:blip>
          <a:stretch>
            <a:fillRect/>
          </a:stretch>
        </p:blipFill>
        <p:spPr>
          <a:xfrm>
            <a:off x="1392650" y="1313250"/>
            <a:ext cx="6225099" cy="36353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61"/>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a:t>Incorporación en SimSEE: Fuente sintetizador</a:t>
            </a:r>
            <a:endParaRPr sz="2200"/>
          </a:p>
        </p:txBody>
      </p:sp>
      <p:sp>
        <p:nvSpPr>
          <p:cNvPr id="691" name="Google Shape;691;p6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38</a:t>
            </a:fld>
            <a:endParaRPr/>
          </a:p>
        </p:txBody>
      </p:sp>
      <p:pic>
        <p:nvPicPr>
          <p:cNvPr id="692" name="Google Shape;692;p61"/>
          <p:cNvPicPr preferRelativeResize="0"/>
          <p:nvPr/>
        </p:nvPicPr>
        <p:blipFill>
          <a:blip r:embed="rId3">
            <a:alphaModFix amt="40000"/>
          </a:blip>
          <a:stretch>
            <a:fillRect/>
          </a:stretch>
        </p:blipFill>
        <p:spPr>
          <a:xfrm>
            <a:off x="1392650" y="1313250"/>
            <a:ext cx="6225099" cy="3635350"/>
          </a:xfrm>
          <a:prstGeom prst="rect">
            <a:avLst/>
          </a:prstGeom>
          <a:noFill/>
          <a:ln>
            <a:noFill/>
          </a:ln>
        </p:spPr>
      </p:pic>
      <p:pic>
        <p:nvPicPr>
          <p:cNvPr id="693" name="Google Shape;693;p61"/>
          <p:cNvPicPr preferRelativeResize="0"/>
          <p:nvPr/>
        </p:nvPicPr>
        <p:blipFill rotWithShape="1">
          <a:blip r:embed="rId3">
            <a:alphaModFix/>
          </a:blip>
          <a:srcRect l="59424" t="11911" r="8370" b="68444"/>
          <a:stretch/>
        </p:blipFill>
        <p:spPr>
          <a:xfrm>
            <a:off x="3775500" y="1587050"/>
            <a:ext cx="4504900" cy="1613975"/>
          </a:xfrm>
          <a:prstGeom prst="rect">
            <a:avLst/>
          </a:prstGeom>
          <a:noFill/>
          <a:ln w="38100" cap="flat" cmpd="sng">
            <a:solidFill>
              <a:schemeClr val="dk1"/>
            </a:solidFill>
            <a:prstDash val="solid"/>
            <a:round/>
            <a:headEnd type="none" w="sm" len="sm"/>
            <a:tailEnd type="none" w="sm" len="sm"/>
          </a:ln>
        </p:spPr>
      </p:pic>
      <p:pic>
        <p:nvPicPr>
          <p:cNvPr id="694" name="Google Shape;694;p61"/>
          <p:cNvPicPr preferRelativeResize="0"/>
          <p:nvPr/>
        </p:nvPicPr>
        <p:blipFill rotWithShape="1">
          <a:blip r:embed="rId3">
            <a:alphaModFix/>
          </a:blip>
          <a:srcRect t="46050" r="35421" b="29932"/>
          <a:stretch/>
        </p:blipFill>
        <p:spPr>
          <a:xfrm>
            <a:off x="360951" y="3474825"/>
            <a:ext cx="6456450" cy="1402300"/>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62"/>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a:t>Incorporación en SimSEE: modelos encadenados</a:t>
            </a:r>
            <a:endParaRPr sz="2200"/>
          </a:p>
        </p:txBody>
      </p:sp>
      <p:sp>
        <p:nvSpPr>
          <p:cNvPr id="700" name="Google Shape;700;p6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39</a:t>
            </a:fld>
            <a:endParaRPr/>
          </a:p>
        </p:txBody>
      </p:sp>
      <p:sp>
        <p:nvSpPr>
          <p:cNvPr id="701" name="Google Shape;701;p62"/>
          <p:cNvSpPr/>
          <p:nvPr/>
        </p:nvSpPr>
        <p:spPr>
          <a:xfrm>
            <a:off x="487300" y="1632875"/>
            <a:ext cx="3299700" cy="993000"/>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l" rtl="0">
              <a:lnSpc>
                <a:spcPct val="100000"/>
              </a:lnSpc>
              <a:spcBef>
                <a:spcPts val="600"/>
              </a:spcBef>
              <a:spcAft>
                <a:spcPts val="0"/>
              </a:spcAft>
              <a:buNone/>
            </a:pPr>
            <a:r>
              <a:rPr lang="en-GB" sz="1200" b="1" i="0" u="none" strike="noStrike" cap="none">
                <a:solidFill>
                  <a:schemeClr val="lt1"/>
                </a:solidFill>
                <a:latin typeface="Arial"/>
                <a:ea typeface="Arial"/>
                <a:cs typeface="Arial"/>
                <a:sym typeface="Arial"/>
              </a:rPr>
              <a:t>APORTES HIDROLÓGICOS</a:t>
            </a:r>
            <a:r>
              <a:rPr lang="en-GB" sz="1200" b="1">
                <a:solidFill>
                  <a:schemeClr val="lt1"/>
                </a:solidFill>
              </a:rPr>
              <a:t> + iN34</a:t>
            </a:r>
            <a:endParaRPr sz="800"/>
          </a:p>
          <a:p>
            <a:pPr marL="0" marR="0" lvl="0" indent="0" algn="ctr" rtl="0">
              <a:lnSpc>
                <a:spcPct val="100000"/>
              </a:lnSpc>
              <a:spcBef>
                <a:spcPts val="600"/>
              </a:spcBef>
              <a:spcAft>
                <a:spcPts val="0"/>
              </a:spcAft>
              <a:buNone/>
            </a:pPr>
            <a:r>
              <a:rPr lang="en-GB" sz="1600" b="1" i="0" u="none" strike="noStrike" cap="none">
                <a:solidFill>
                  <a:schemeClr val="lt1"/>
                </a:solidFill>
                <a:latin typeface="Arial"/>
                <a:ea typeface="Arial"/>
                <a:cs typeface="Arial"/>
                <a:sym typeface="Arial"/>
              </a:rPr>
              <a:t> </a:t>
            </a:r>
            <a:r>
              <a:rPr lang="en-GB" sz="1200" b="1" i="0" u="none" strike="noStrike" cap="none">
                <a:solidFill>
                  <a:schemeClr val="lt1"/>
                </a:solidFill>
                <a:latin typeface="Arial"/>
                <a:ea typeface="Arial"/>
                <a:cs typeface="Arial"/>
                <a:sym typeface="Arial"/>
              </a:rPr>
              <a:t>∆ B	 ∆ P	 ∆ SG-UY </a:t>
            </a:r>
            <a:r>
              <a:rPr lang="en-GB" sz="1200" b="1">
                <a:solidFill>
                  <a:schemeClr val="lt1"/>
                </a:solidFill>
              </a:rPr>
              <a:t>∆ iN3.4</a:t>
            </a:r>
            <a:endParaRPr sz="1200"/>
          </a:p>
        </p:txBody>
      </p:sp>
      <p:sp>
        <p:nvSpPr>
          <p:cNvPr id="702" name="Google Shape;702;p62"/>
          <p:cNvSpPr/>
          <p:nvPr/>
        </p:nvSpPr>
        <p:spPr>
          <a:xfrm>
            <a:off x="487300" y="2891500"/>
            <a:ext cx="3882600" cy="645900"/>
          </a:xfrm>
          <a:prstGeom prst="roundRect">
            <a:avLst>
              <a:gd name="adj" fmla="val 16667"/>
            </a:avLst>
          </a:prstGeom>
          <a:solidFill>
            <a:srgbClr val="FF6839"/>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l" rtl="0">
              <a:lnSpc>
                <a:spcPct val="100000"/>
              </a:lnSpc>
              <a:spcBef>
                <a:spcPts val="600"/>
              </a:spcBef>
              <a:spcAft>
                <a:spcPts val="0"/>
              </a:spcAft>
              <a:buNone/>
            </a:pPr>
            <a:r>
              <a:rPr lang="en-GB" sz="1200" b="1" i="0" u="none" strike="noStrike" cap="none">
                <a:solidFill>
                  <a:schemeClr val="lt1"/>
                </a:solidFill>
                <a:latin typeface="Arial"/>
                <a:ea typeface="Arial"/>
                <a:cs typeface="Arial"/>
                <a:sym typeface="Arial"/>
              </a:rPr>
              <a:t>DEMANDA </a:t>
            </a:r>
            <a:r>
              <a:rPr lang="en-GB" sz="1200">
                <a:solidFill>
                  <a:schemeClr val="lt1"/>
                </a:solidFill>
              </a:rPr>
              <a:t>+ Temp</a:t>
            </a:r>
            <a:endParaRPr sz="1200">
              <a:solidFill>
                <a:schemeClr val="lt1"/>
              </a:solidFill>
            </a:endParaRPr>
          </a:p>
          <a:p>
            <a:pPr marL="0" marR="0" lvl="0" indent="0" algn="ctr" rtl="0">
              <a:lnSpc>
                <a:spcPct val="100000"/>
              </a:lnSpc>
              <a:spcBef>
                <a:spcPts val="600"/>
              </a:spcBef>
              <a:spcAft>
                <a:spcPts val="0"/>
              </a:spcAft>
              <a:buNone/>
            </a:pPr>
            <a:r>
              <a:rPr lang="en-GB" sz="1200" b="1" i="0" u="none" strike="noStrike" cap="none">
                <a:solidFill>
                  <a:schemeClr val="lt1"/>
                </a:solidFill>
                <a:latin typeface="Arial"/>
                <a:ea typeface="Arial"/>
                <a:cs typeface="Arial"/>
                <a:sym typeface="Arial"/>
              </a:rPr>
              <a:t> </a:t>
            </a:r>
            <a:r>
              <a:rPr lang="en-GB" sz="1200" b="1">
                <a:solidFill>
                  <a:schemeClr val="lt1"/>
                </a:solidFill>
              </a:rPr>
              <a:t>∆ DV ∆ DL1 ∆ DL2 ∆ DP </a:t>
            </a:r>
            <a:r>
              <a:rPr lang="en-GB" sz="1200" b="1" i="0" u="none" strike="noStrike" cap="none">
                <a:solidFill>
                  <a:schemeClr val="lt1"/>
                </a:solidFill>
                <a:latin typeface="Arial"/>
                <a:ea typeface="Arial"/>
                <a:cs typeface="Arial"/>
                <a:sym typeface="Arial"/>
              </a:rPr>
              <a:t>∆ Tmin	 ∆Tmax</a:t>
            </a:r>
            <a:r>
              <a:rPr lang="en-GB" sz="1200" b="1">
                <a:solidFill>
                  <a:schemeClr val="lt1"/>
                </a:solidFill>
              </a:rPr>
              <a:t> </a:t>
            </a:r>
            <a:r>
              <a:rPr lang="en-GB" sz="1200" b="1" i="0" u="none" strike="noStrike" cap="none">
                <a:solidFill>
                  <a:schemeClr val="lt1"/>
                </a:solidFill>
                <a:latin typeface="Arial"/>
                <a:ea typeface="Arial"/>
                <a:cs typeface="Arial"/>
                <a:sym typeface="Arial"/>
              </a:rPr>
              <a:t> ∆ iTmax</a:t>
            </a:r>
            <a:endParaRPr sz="1200" b="1" i="0" u="none" strike="noStrike" cap="none">
              <a:solidFill>
                <a:schemeClr val="lt1"/>
              </a:solidFill>
              <a:latin typeface="Arial"/>
              <a:ea typeface="Arial"/>
              <a:cs typeface="Arial"/>
              <a:sym typeface="Arial"/>
            </a:endParaRPr>
          </a:p>
        </p:txBody>
      </p:sp>
      <p:sp>
        <p:nvSpPr>
          <p:cNvPr id="703" name="Google Shape;703;p62"/>
          <p:cNvSpPr/>
          <p:nvPr/>
        </p:nvSpPr>
        <p:spPr>
          <a:xfrm>
            <a:off x="487300" y="3893075"/>
            <a:ext cx="1292400" cy="756600"/>
          </a:xfrm>
          <a:prstGeom prst="roundRect">
            <a:avLst>
              <a:gd name="adj" fmla="val 16667"/>
            </a:avLst>
          </a:prstGeom>
          <a:solidFill>
            <a:srgbClr val="6AA84F"/>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l" rtl="0">
              <a:lnSpc>
                <a:spcPct val="100000"/>
              </a:lnSpc>
              <a:spcBef>
                <a:spcPts val="600"/>
              </a:spcBef>
              <a:spcAft>
                <a:spcPts val="0"/>
              </a:spcAft>
              <a:buNone/>
            </a:pPr>
            <a:r>
              <a:rPr lang="en-GB" sz="1200" b="1" i="0" u="none" strike="noStrike" cap="none">
                <a:solidFill>
                  <a:schemeClr val="lt1"/>
                </a:solidFill>
                <a:latin typeface="Arial"/>
                <a:ea typeface="Arial"/>
                <a:cs typeface="Arial"/>
                <a:sym typeface="Arial"/>
              </a:rPr>
              <a:t>EÓLICA</a:t>
            </a:r>
            <a:endParaRPr sz="1200" b="1">
              <a:solidFill>
                <a:schemeClr val="lt1"/>
              </a:solidFill>
            </a:endParaRPr>
          </a:p>
          <a:p>
            <a:pPr marL="0" marR="0" lvl="0" indent="0" algn="ctr" rtl="0">
              <a:lnSpc>
                <a:spcPct val="100000"/>
              </a:lnSpc>
              <a:spcBef>
                <a:spcPts val="600"/>
              </a:spcBef>
              <a:spcAft>
                <a:spcPts val="0"/>
              </a:spcAft>
              <a:buNone/>
            </a:pPr>
            <a:r>
              <a:rPr lang="en-GB" sz="1200" b="1" i="0" u="none" strike="noStrike" cap="none">
                <a:solidFill>
                  <a:schemeClr val="lt1"/>
                </a:solidFill>
                <a:latin typeface="Arial"/>
                <a:ea typeface="Arial"/>
                <a:cs typeface="Arial"/>
                <a:sym typeface="Arial"/>
              </a:rPr>
              <a:t> ∆ (Vx,Vy)</a:t>
            </a:r>
            <a:r>
              <a:rPr lang="en-GB" sz="1200" b="1" i="0" u="none" strike="noStrike" cap="none" baseline="-25000">
                <a:solidFill>
                  <a:schemeClr val="lt1"/>
                </a:solidFill>
                <a:latin typeface="Arial"/>
                <a:ea typeface="Arial"/>
                <a:cs typeface="Arial"/>
                <a:sym typeface="Arial"/>
              </a:rPr>
              <a:t>i</a:t>
            </a:r>
            <a:endParaRPr sz="1200" b="0" i="0" u="none" strike="noStrike" cap="none">
              <a:solidFill>
                <a:schemeClr val="lt1"/>
              </a:solidFill>
              <a:latin typeface="Arial"/>
              <a:ea typeface="Arial"/>
              <a:cs typeface="Arial"/>
              <a:sym typeface="Arial"/>
            </a:endParaRPr>
          </a:p>
        </p:txBody>
      </p:sp>
      <p:sp>
        <p:nvSpPr>
          <p:cNvPr id="704" name="Google Shape;704;p62"/>
          <p:cNvSpPr/>
          <p:nvPr/>
        </p:nvSpPr>
        <p:spPr>
          <a:xfrm>
            <a:off x="1941350" y="3893075"/>
            <a:ext cx="1292400" cy="756600"/>
          </a:xfrm>
          <a:prstGeom prst="roundRect">
            <a:avLst>
              <a:gd name="adj" fmla="val 16667"/>
            </a:avLst>
          </a:prstGeom>
          <a:solidFill>
            <a:srgbClr val="F1C232"/>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l" rtl="0">
              <a:lnSpc>
                <a:spcPct val="100000"/>
              </a:lnSpc>
              <a:spcBef>
                <a:spcPts val="600"/>
              </a:spcBef>
              <a:spcAft>
                <a:spcPts val="0"/>
              </a:spcAft>
              <a:buNone/>
            </a:pPr>
            <a:r>
              <a:rPr lang="en-GB" sz="1200" b="1" i="0" u="none" strike="noStrike" cap="none">
                <a:solidFill>
                  <a:schemeClr val="lt1"/>
                </a:solidFill>
                <a:latin typeface="Arial"/>
                <a:ea typeface="Arial"/>
                <a:cs typeface="Arial"/>
                <a:sym typeface="Arial"/>
              </a:rPr>
              <a:t>SOLAR</a:t>
            </a:r>
            <a:endParaRPr sz="1200">
              <a:solidFill>
                <a:schemeClr val="lt1"/>
              </a:solidFill>
            </a:endParaRPr>
          </a:p>
          <a:p>
            <a:pPr marL="0" marR="0" lvl="0" indent="0" algn="ctr" rtl="0">
              <a:lnSpc>
                <a:spcPct val="100000"/>
              </a:lnSpc>
              <a:spcBef>
                <a:spcPts val="600"/>
              </a:spcBef>
              <a:spcAft>
                <a:spcPts val="0"/>
              </a:spcAft>
              <a:buNone/>
            </a:pPr>
            <a:r>
              <a:rPr lang="en-GB" sz="1200" b="1" i="0" u="none" strike="noStrike" cap="none">
                <a:solidFill>
                  <a:schemeClr val="lt1"/>
                </a:solidFill>
                <a:latin typeface="Arial"/>
                <a:ea typeface="Arial"/>
                <a:cs typeface="Arial"/>
                <a:sym typeface="Arial"/>
              </a:rPr>
              <a:t> ∆ kT</a:t>
            </a:r>
            <a:r>
              <a:rPr lang="en-GB" sz="1200" b="1" i="0" u="none" strike="noStrike" cap="none" baseline="-25000">
                <a:solidFill>
                  <a:schemeClr val="lt1"/>
                </a:solidFill>
                <a:latin typeface="Arial"/>
                <a:ea typeface="Arial"/>
                <a:cs typeface="Arial"/>
                <a:sym typeface="Arial"/>
              </a:rPr>
              <a:t>i</a:t>
            </a:r>
            <a:endParaRPr sz="1200" b="0" i="0" u="none" strike="noStrike" cap="none">
              <a:solidFill>
                <a:schemeClr val="lt1"/>
              </a:solidFill>
              <a:latin typeface="Arial"/>
              <a:ea typeface="Arial"/>
              <a:cs typeface="Arial"/>
              <a:sym typeface="Arial"/>
            </a:endParaRPr>
          </a:p>
        </p:txBody>
      </p:sp>
      <p:cxnSp>
        <p:nvCxnSpPr>
          <p:cNvPr id="705" name="Google Shape;705;p62"/>
          <p:cNvCxnSpPr/>
          <p:nvPr/>
        </p:nvCxnSpPr>
        <p:spPr>
          <a:xfrm>
            <a:off x="4600925" y="1605975"/>
            <a:ext cx="0" cy="2875500"/>
          </a:xfrm>
          <a:prstGeom prst="straightConnector1">
            <a:avLst/>
          </a:prstGeom>
          <a:noFill/>
          <a:ln w="9525" cap="flat" cmpd="sng">
            <a:solidFill>
              <a:schemeClr val="dk2"/>
            </a:solidFill>
            <a:prstDash val="dash"/>
            <a:round/>
            <a:headEnd type="none" w="med" len="med"/>
            <a:tailEnd type="none" w="med" len="med"/>
          </a:ln>
        </p:spPr>
      </p:cxnSp>
      <p:sp>
        <p:nvSpPr>
          <p:cNvPr id="706" name="Google Shape;706;p62"/>
          <p:cNvSpPr/>
          <p:nvPr/>
        </p:nvSpPr>
        <p:spPr>
          <a:xfrm>
            <a:off x="4980700" y="1598650"/>
            <a:ext cx="911400" cy="710400"/>
          </a:xfrm>
          <a:prstGeom prst="roundRect">
            <a:avLst>
              <a:gd name="adj" fmla="val 16667"/>
            </a:avLst>
          </a:prstGeom>
          <a:solidFill>
            <a:srgbClr val="B4A7D6"/>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l" rtl="0">
              <a:lnSpc>
                <a:spcPct val="100000"/>
              </a:lnSpc>
              <a:spcBef>
                <a:spcPts val="600"/>
              </a:spcBef>
              <a:spcAft>
                <a:spcPts val="0"/>
              </a:spcAft>
              <a:buNone/>
            </a:pPr>
            <a:r>
              <a:rPr lang="en-GB" sz="1200" b="1">
                <a:solidFill>
                  <a:schemeClr val="lt1"/>
                </a:solidFill>
              </a:rPr>
              <a:t>iN34</a:t>
            </a:r>
            <a:endParaRPr sz="800"/>
          </a:p>
          <a:p>
            <a:pPr marL="0" marR="0" lvl="0" indent="0" algn="ctr" rtl="0">
              <a:lnSpc>
                <a:spcPct val="100000"/>
              </a:lnSpc>
              <a:spcBef>
                <a:spcPts val="600"/>
              </a:spcBef>
              <a:spcAft>
                <a:spcPts val="0"/>
              </a:spcAft>
              <a:buNone/>
            </a:pPr>
            <a:r>
              <a:rPr lang="en-GB" sz="1200" b="1">
                <a:solidFill>
                  <a:schemeClr val="lt1"/>
                </a:solidFill>
              </a:rPr>
              <a:t>∆ iN3.4</a:t>
            </a:r>
            <a:endParaRPr sz="1200"/>
          </a:p>
        </p:txBody>
      </p:sp>
      <p:sp>
        <p:nvSpPr>
          <p:cNvPr id="707" name="Google Shape;707;p62"/>
          <p:cNvSpPr/>
          <p:nvPr/>
        </p:nvSpPr>
        <p:spPr>
          <a:xfrm>
            <a:off x="6478300" y="1457350"/>
            <a:ext cx="2484900" cy="993000"/>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l" rtl="0">
              <a:lnSpc>
                <a:spcPct val="100000"/>
              </a:lnSpc>
              <a:spcBef>
                <a:spcPts val="600"/>
              </a:spcBef>
              <a:spcAft>
                <a:spcPts val="0"/>
              </a:spcAft>
              <a:buNone/>
            </a:pPr>
            <a:r>
              <a:rPr lang="en-GB" sz="1200" b="1" i="0" u="none" strike="noStrike" cap="none">
                <a:solidFill>
                  <a:schemeClr val="lt1"/>
                </a:solidFill>
                <a:latin typeface="Arial"/>
                <a:ea typeface="Arial"/>
                <a:cs typeface="Arial"/>
                <a:sym typeface="Arial"/>
              </a:rPr>
              <a:t>APORTES HIDROLÓGICOS</a:t>
            </a:r>
            <a:endParaRPr sz="800"/>
          </a:p>
          <a:p>
            <a:pPr marL="0" marR="0" lvl="0" indent="0" algn="ctr" rtl="0">
              <a:lnSpc>
                <a:spcPct val="100000"/>
              </a:lnSpc>
              <a:spcBef>
                <a:spcPts val="600"/>
              </a:spcBef>
              <a:spcAft>
                <a:spcPts val="0"/>
              </a:spcAft>
              <a:buNone/>
            </a:pPr>
            <a:r>
              <a:rPr lang="en-GB" sz="1600" b="1" i="0" u="none" strike="noStrike" cap="none">
                <a:solidFill>
                  <a:schemeClr val="lt1"/>
                </a:solidFill>
                <a:latin typeface="Arial"/>
                <a:ea typeface="Arial"/>
                <a:cs typeface="Arial"/>
                <a:sym typeface="Arial"/>
              </a:rPr>
              <a:t> </a:t>
            </a:r>
            <a:r>
              <a:rPr lang="en-GB" sz="1200" b="1" i="0" u="none" strike="noStrike" cap="none">
                <a:solidFill>
                  <a:schemeClr val="lt1"/>
                </a:solidFill>
                <a:latin typeface="Arial"/>
                <a:ea typeface="Arial"/>
                <a:cs typeface="Arial"/>
                <a:sym typeface="Arial"/>
              </a:rPr>
              <a:t>∆ B	 ∆ P	 ∆ SG-UY</a:t>
            </a:r>
            <a:endParaRPr sz="1200"/>
          </a:p>
        </p:txBody>
      </p:sp>
      <p:sp>
        <p:nvSpPr>
          <p:cNvPr id="708" name="Google Shape;708;p62"/>
          <p:cNvSpPr/>
          <p:nvPr/>
        </p:nvSpPr>
        <p:spPr>
          <a:xfrm>
            <a:off x="5778579" y="2772588"/>
            <a:ext cx="3184500" cy="1240500"/>
          </a:xfrm>
          <a:prstGeom prst="roundRect">
            <a:avLst>
              <a:gd name="adj" fmla="val 16667"/>
            </a:avLst>
          </a:prstGeom>
          <a:gradFill>
            <a:gsLst>
              <a:gs pos="0">
                <a:srgbClr val="6AA84F">
                  <a:alpha val="19430"/>
                </a:srgbClr>
              </a:gs>
              <a:gs pos="55000">
                <a:srgbClr val="6AA84F">
                  <a:alpha val="19430"/>
                </a:srgbClr>
              </a:gs>
              <a:gs pos="63000">
                <a:srgbClr val="CC0000">
                  <a:alpha val="19430"/>
                </a:srgbClr>
              </a:gs>
              <a:gs pos="85000">
                <a:srgbClr val="F1C232">
                  <a:alpha val="19430"/>
                </a:srgbClr>
              </a:gs>
              <a:gs pos="100000">
                <a:srgbClr val="F1C232">
                  <a:alpha val="19430"/>
                </a:srgbClr>
              </a:gs>
            </a:gsLst>
            <a:path path="circle">
              <a:fillToRect r="100000" b="100000"/>
            </a:path>
            <a:tileRect l="-100000" t="-100000"/>
          </a:gra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l" rtl="0">
              <a:lnSpc>
                <a:spcPct val="100000"/>
              </a:lnSpc>
              <a:spcBef>
                <a:spcPts val="600"/>
              </a:spcBef>
              <a:spcAft>
                <a:spcPts val="0"/>
              </a:spcAft>
              <a:buNone/>
            </a:pPr>
            <a:r>
              <a:rPr lang="en-GB" sz="1200" b="1" i="0" u="none" strike="noStrike" cap="none">
                <a:solidFill>
                  <a:schemeClr val="lt1"/>
                </a:solidFill>
                <a:latin typeface="Arial"/>
                <a:ea typeface="Arial"/>
                <a:cs typeface="Arial"/>
                <a:sym typeface="Arial"/>
              </a:rPr>
              <a:t>EÓLICA, SOLAR, TEMPERATURA</a:t>
            </a:r>
            <a:endParaRPr sz="1200">
              <a:solidFill>
                <a:schemeClr val="lt1"/>
              </a:solidFill>
            </a:endParaRPr>
          </a:p>
          <a:p>
            <a:pPr marL="0" marR="0" lvl="0" indent="0" algn="ctr" rtl="0">
              <a:lnSpc>
                <a:spcPct val="100000"/>
              </a:lnSpc>
              <a:spcBef>
                <a:spcPts val="600"/>
              </a:spcBef>
              <a:spcAft>
                <a:spcPts val="0"/>
              </a:spcAft>
              <a:buNone/>
            </a:pPr>
            <a:r>
              <a:rPr lang="en-GB" sz="1200" b="1" i="0" u="none" strike="noStrike" cap="none">
                <a:solidFill>
                  <a:schemeClr val="lt1"/>
                </a:solidFill>
                <a:latin typeface="Arial"/>
                <a:ea typeface="Arial"/>
                <a:cs typeface="Arial"/>
                <a:sym typeface="Arial"/>
              </a:rPr>
              <a:t> ∆ (Vx,Vy)</a:t>
            </a:r>
            <a:r>
              <a:rPr lang="en-GB" sz="1200" b="1" i="0" u="none" strike="noStrike" cap="none" baseline="-25000">
                <a:solidFill>
                  <a:schemeClr val="lt1"/>
                </a:solidFill>
                <a:latin typeface="Arial"/>
                <a:ea typeface="Arial"/>
                <a:cs typeface="Arial"/>
                <a:sym typeface="Arial"/>
              </a:rPr>
              <a:t>i</a:t>
            </a:r>
            <a:r>
              <a:rPr lang="en-GB" sz="1200" b="1" i="0" u="none" strike="noStrike" cap="none">
                <a:solidFill>
                  <a:schemeClr val="lt1"/>
                </a:solidFill>
                <a:latin typeface="Arial"/>
                <a:ea typeface="Arial"/>
                <a:cs typeface="Arial"/>
                <a:sym typeface="Arial"/>
              </a:rPr>
              <a:t>	 ∆ kT</a:t>
            </a:r>
            <a:r>
              <a:rPr lang="en-GB" sz="1200" b="1" i="0" u="none" strike="noStrike" cap="none" baseline="-25000">
                <a:solidFill>
                  <a:schemeClr val="lt1"/>
                </a:solidFill>
                <a:latin typeface="Arial"/>
                <a:ea typeface="Arial"/>
                <a:cs typeface="Arial"/>
                <a:sym typeface="Arial"/>
              </a:rPr>
              <a:t>i</a:t>
            </a:r>
            <a:r>
              <a:rPr lang="en-GB" sz="1200" b="1" i="0" u="none" strike="noStrike" cap="none">
                <a:solidFill>
                  <a:schemeClr val="lt1"/>
                </a:solidFill>
                <a:latin typeface="Arial"/>
                <a:ea typeface="Arial"/>
                <a:cs typeface="Arial"/>
                <a:sym typeface="Arial"/>
              </a:rPr>
              <a:t>	 ∆ T</a:t>
            </a:r>
            <a:r>
              <a:rPr lang="en-GB" sz="1200" b="1" i="0" u="none" strike="noStrike" cap="none" baseline="-25000">
                <a:solidFill>
                  <a:schemeClr val="lt1"/>
                </a:solidFill>
                <a:latin typeface="Arial"/>
                <a:ea typeface="Arial"/>
                <a:cs typeface="Arial"/>
                <a:sym typeface="Arial"/>
              </a:rPr>
              <a:t>i</a:t>
            </a:r>
            <a:endParaRPr sz="1200" b="0" i="0" u="none" strike="noStrike" cap="none">
              <a:solidFill>
                <a:schemeClr val="lt1"/>
              </a:solidFill>
              <a:latin typeface="Arial"/>
              <a:ea typeface="Arial"/>
              <a:cs typeface="Arial"/>
              <a:sym typeface="Arial"/>
            </a:endParaRPr>
          </a:p>
        </p:txBody>
      </p:sp>
      <p:sp>
        <p:nvSpPr>
          <p:cNvPr id="709" name="Google Shape;709;p62"/>
          <p:cNvSpPr/>
          <p:nvPr/>
        </p:nvSpPr>
        <p:spPr>
          <a:xfrm>
            <a:off x="6329075" y="4335350"/>
            <a:ext cx="2083500" cy="645900"/>
          </a:xfrm>
          <a:prstGeom prst="roundRect">
            <a:avLst>
              <a:gd name="adj" fmla="val 16667"/>
            </a:avLst>
          </a:prstGeom>
          <a:solidFill>
            <a:srgbClr val="FF6839"/>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l" rtl="0">
              <a:lnSpc>
                <a:spcPct val="100000"/>
              </a:lnSpc>
              <a:spcBef>
                <a:spcPts val="600"/>
              </a:spcBef>
              <a:spcAft>
                <a:spcPts val="0"/>
              </a:spcAft>
              <a:buNone/>
            </a:pPr>
            <a:r>
              <a:rPr lang="en-GB" sz="1200" b="1" i="0" u="none" strike="noStrike" cap="none">
                <a:solidFill>
                  <a:schemeClr val="lt1"/>
                </a:solidFill>
                <a:latin typeface="Arial"/>
                <a:ea typeface="Arial"/>
                <a:cs typeface="Arial"/>
                <a:sym typeface="Arial"/>
              </a:rPr>
              <a:t>DEMANDA</a:t>
            </a:r>
            <a:endParaRPr sz="1200">
              <a:solidFill>
                <a:schemeClr val="lt1"/>
              </a:solidFill>
            </a:endParaRPr>
          </a:p>
          <a:p>
            <a:pPr marL="0" marR="0" lvl="0" indent="0" algn="ctr" rtl="0">
              <a:lnSpc>
                <a:spcPct val="100000"/>
              </a:lnSpc>
              <a:spcBef>
                <a:spcPts val="600"/>
              </a:spcBef>
              <a:spcAft>
                <a:spcPts val="0"/>
              </a:spcAft>
              <a:buNone/>
            </a:pPr>
            <a:r>
              <a:rPr lang="en-GB" sz="1200" b="1" i="0" u="none" strike="noStrike" cap="none">
                <a:solidFill>
                  <a:schemeClr val="lt1"/>
                </a:solidFill>
                <a:latin typeface="Arial"/>
                <a:ea typeface="Arial"/>
                <a:cs typeface="Arial"/>
                <a:sym typeface="Arial"/>
              </a:rPr>
              <a:t> </a:t>
            </a:r>
            <a:r>
              <a:rPr lang="en-GB" sz="1200" b="1">
                <a:solidFill>
                  <a:schemeClr val="lt1"/>
                </a:solidFill>
              </a:rPr>
              <a:t>∆ DV ∆ DL1 ∆ DL2 ∆ DP </a:t>
            </a:r>
            <a:endParaRPr sz="1200" b="1" i="0" u="none" strike="noStrike" cap="none">
              <a:solidFill>
                <a:schemeClr val="lt1"/>
              </a:solidFill>
              <a:latin typeface="Arial"/>
              <a:ea typeface="Arial"/>
              <a:cs typeface="Arial"/>
              <a:sym typeface="Arial"/>
            </a:endParaRPr>
          </a:p>
        </p:txBody>
      </p:sp>
      <p:cxnSp>
        <p:nvCxnSpPr>
          <p:cNvPr id="710" name="Google Shape;710;p62"/>
          <p:cNvCxnSpPr>
            <a:stCxn id="706" idx="3"/>
            <a:endCxn id="707" idx="1"/>
          </p:cNvCxnSpPr>
          <p:nvPr/>
        </p:nvCxnSpPr>
        <p:spPr>
          <a:xfrm>
            <a:off x="5892100" y="1953850"/>
            <a:ext cx="586200" cy="0"/>
          </a:xfrm>
          <a:prstGeom prst="straightConnector1">
            <a:avLst/>
          </a:prstGeom>
          <a:noFill/>
          <a:ln w="9525" cap="flat" cmpd="sng">
            <a:solidFill>
              <a:schemeClr val="dk2"/>
            </a:solidFill>
            <a:prstDash val="solid"/>
            <a:round/>
            <a:headEnd type="none" w="med" len="med"/>
            <a:tailEnd type="triangle" w="med" len="med"/>
          </a:ln>
        </p:spPr>
      </p:cxnSp>
      <p:cxnSp>
        <p:nvCxnSpPr>
          <p:cNvPr id="711" name="Google Shape;711;p62"/>
          <p:cNvCxnSpPr>
            <a:stCxn id="706" idx="2"/>
            <a:endCxn id="708" idx="1"/>
          </p:cNvCxnSpPr>
          <p:nvPr/>
        </p:nvCxnSpPr>
        <p:spPr>
          <a:xfrm>
            <a:off x="5436400" y="2309050"/>
            <a:ext cx="342300" cy="1083900"/>
          </a:xfrm>
          <a:prstGeom prst="straightConnector1">
            <a:avLst/>
          </a:prstGeom>
          <a:noFill/>
          <a:ln w="9525" cap="flat" cmpd="sng">
            <a:solidFill>
              <a:schemeClr val="dk2"/>
            </a:solidFill>
            <a:prstDash val="solid"/>
            <a:round/>
            <a:headEnd type="none" w="med" len="med"/>
            <a:tailEnd type="triangle" w="med" len="med"/>
          </a:ln>
        </p:spPr>
      </p:cxnSp>
      <p:cxnSp>
        <p:nvCxnSpPr>
          <p:cNvPr id="712" name="Google Shape;712;p62"/>
          <p:cNvCxnSpPr>
            <a:stCxn id="708" idx="2"/>
            <a:endCxn id="709" idx="0"/>
          </p:cNvCxnSpPr>
          <p:nvPr/>
        </p:nvCxnSpPr>
        <p:spPr>
          <a:xfrm>
            <a:off x="7370829" y="4013088"/>
            <a:ext cx="0" cy="322200"/>
          </a:xfrm>
          <a:prstGeom prst="straightConnector1">
            <a:avLst/>
          </a:prstGeom>
          <a:noFill/>
          <a:ln w="9525" cap="flat" cmpd="sng">
            <a:solidFill>
              <a:schemeClr val="dk2"/>
            </a:solidFill>
            <a:prstDash val="solid"/>
            <a:round/>
            <a:headEnd type="none" w="med" len="med"/>
            <a:tailEnd type="triangle" w="med" len="med"/>
          </a:ln>
        </p:spPr>
      </p:cxnSp>
      <p:sp>
        <p:nvSpPr>
          <p:cNvPr id="713" name="Google Shape;713;p62"/>
          <p:cNvSpPr txBox="1"/>
          <p:nvPr/>
        </p:nvSpPr>
        <p:spPr>
          <a:xfrm>
            <a:off x="564275" y="1242475"/>
            <a:ext cx="1801200" cy="27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b="1">
                <a:solidFill>
                  <a:schemeClr val="accent1"/>
                </a:solidFill>
                <a:latin typeface="Lato"/>
                <a:ea typeface="Lato"/>
                <a:cs typeface="Lato"/>
                <a:sym typeface="Lato"/>
              </a:rPr>
              <a:t>ACTUAL</a:t>
            </a:r>
            <a:endParaRPr sz="1300" b="1">
              <a:solidFill>
                <a:schemeClr val="accent1"/>
              </a:solidFill>
              <a:latin typeface="Lato"/>
              <a:ea typeface="Lato"/>
              <a:cs typeface="Lato"/>
              <a:sym typeface="Lato"/>
            </a:endParaRPr>
          </a:p>
        </p:txBody>
      </p:sp>
      <p:sp>
        <p:nvSpPr>
          <p:cNvPr id="714" name="Google Shape;714;p62"/>
          <p:cNvSpPr txBox="1"/>
          <p:nvPr/>
        </p:nvSpPr>
        <p:spPr>
          <a:xfrm>
            <a:off x="4992275" y="1237050"/>
            <a:ext cx="1801200" cy="27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b="1">
                <a:solidFill>
                  <a:schemeClr val="accent1"/>
                </a:solidFill>
                <a:latin typeface="Lato"/>
                <a:ea typeface="Lato"/>
                <a:cs typeface="Lato"/>
                <a:sym typeface="Lato"/>
              </a:rPr>
              <a:t>PRONOS 2</a:t>
            </a:r>
            <a:endParaRPr sz="1300" b="1">
              <a:solidFill>
                <a:schemeClr val="accent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a:t>
            </a:fld>
            <a:endParaRPr/>
          </a:p>
        </p:txBody>
      </p:sp>
      <p:sp>
        <p:nvSpPr>
          <p:cNvPr id="299" name="Google Shape;299;p30"/>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Importancia pronósticos ERNC sistema actual</a:t>
            </a:r>
            <a:endParaRPr/>
          </a:p>
        </p:txBody>
      </p:sp>
      <p:pic>
        <p:nvPicPr>
          <p:cNvPr id="300" name="Google Shape;300;p30"/>
          <p:cNvPicPr preferRelativeResize="0"/>
          <p:nvPr/>
        </p:nvPicPr>
        <p:blipFill>
          <a:blip r:embed="rId3">
            <a:alphaModFix/>
          </a:blip>
          <a:stretch>
            <a:fillRect/>
          </a:stretch>
        </p:blipFill>
        <p:spPr>
          <a:xfrm>
            <a:off x="4148400" y="1313250"/>
            <a:ext cx="4819650" cy="3448050"/>
          </a:xfrm>
          <a:prstGeom prst="rect">
            <a:avLst/>
          </a:prstGeom>
          <a:noFill/>
          <a:ln>
            <a:noFill/>
          </a:ln>
        </p:spPr>
      </p:pic>
      <p:sp>
        <p:nvSpPr>
          <p:cNvPr id="301" name="Google Shape;301;p30"/>
          <p:cNvSpPr txBox="1"/>
          <p:nvPr/>
        </p:nvSpPr>
        <p:spPr>
          <a:xfrm>
            <a:off x="4824075" y="4673800"/>
            <a:ext cx="3468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a:solidFill>
                  <a:schemeClr val="accent1"/>
                </a:solidFill>
                <a:latin typeface="Lato"/>
                <a:ea typeface="Lato"/>
                <a:cs typeface="Lato"/>
                <a:sym typeface="Lato"/>
              </a:rPr>
              <a:t>Fuente: Informe Anual ADME 2023</a:t>
            </a:r>
            <a:endParaRPr sz="1300">
              <a:solidFill>
                <a:schemeClr val="accent1"/>
              </a:solidFill>
              <a:latin typeface="Lato"/>
              <a:ea typeface="Lato"/>
              <a:cs typeface="Lato"/>
              <a:sym typeface="Lato"/>
            </a:endParaRPr>
          </a:p>
        </p:txBody>
      </p:sp>
      <p:graphicFrame>
        <p:nvGraphicFramePr>
          <p:cNvPr id="302" name="Google Shape;302;p30"/>
          <p:cNvGraphicFramePr/>
          <p:nvPr/>
        </p:nvGraphicFramePr>
        <p:xfrm>
          <a:off x="341400" y="1583850"/>
          <a:ext cx="3407850" cy="2544900"/>
        </p:xfrm>
        <a:graphic>
          <a:graphicData uri="http://schemas.openxmlformats.org/drawingml/2006/table">
            <a:tbl>
              <a:tblPr>
                <a:noFill/>
                <a:tableStyleId>{E04A789A-4D34-4C30-B6B9-E84842C5C841}</a:tableStyleId>
              </a:tblPr>
              <a:tblGrid>
                <a:gridCol w="1344600">
                  <a:extLst>
                    <a:ext uri="{9D8B030D-6E8A-4147-A177-3AD203B41FA5}">
                      <a16:colId xmlns:a16="http://schemas.microsoft.com/office/drawing/2014/main" val="20000"/>
                    </a:ext>
                  </a:extLst>
                </a:gridCol>
                <a:gridCol w="2063250">
                  <a:extLst>
                    <a:ext uri="{9D8B030D-6E8A-4147-A177-3AD203B41FA5}">
                      <a16:colId xmlns:a16="http://schemas.microsoft.com/office/drawing/2014/main" val="20001"/>
                    </a:ext>
                  </a:extLst>
                </a:gridCol>
              </a:tblGrid>
              <a:tr h="0">
                <a:tc>
                  <a:txBody>
                    <a:bodyPr/>
                    <a:lstStyle/>
                    <a:p>
                      <a:pPr marL="0" lvl="0" indent="0" algn="ctr" rtl="0">
                        <a:spcBef>
                          <a:spcPts val="0"/>
                        </a:spcBef>
                        <a:spcAft>
                          <a:spcPts val="0"/>
                        </a:spcAft>
                        <a:buNone/>
                      </a:pPr>
                      <a:r>
                        <a:rPr lang="en-GB" sz="1100" b="1">
                          <a:solidFill>
                            <a:srgbClr val="FFFFFF"/>
                          </a:solidFill>
                        </a:rPr>
                        <a:t>Fuente</a:t>
                      </a:r>
                      <a:endParaRPr sz="1100" b="1">
                        <a:solidFill>
                          <a:srgbClr val="FFFFFF"/>
                        </a:solidFill>
                      </a:endParaRPr>
                    </a:p>
                  </a:txBody>
                  <a:tcPr marL="91425" marR="91425" marT="91425" marB="91425">
                    <a:lnL w="8650" cap="flat" cmpd="sng">
                      <a:solidFill>
                        <a:srgbClr val="95B3D7"/>
                      </a:solidFill>
                      <a:prstDash val="solid"/>
                      <a:round/>
                      <a:headEnd type="none" w="sm" len="sm"/>
                      <a:tailEnd type="none" w="sm" len="sm"/>
                    </a:lnL>
                    <a:lnT w="8650" cap="flat" cmpd="sng">
                      <a:solidFill>
                        <a:srgbClr val="95B3D7"/>
                      </a:solidFill>
                      <a:prstDash val="solid"/>
                      <a:round/>
                      <a:headEnd type="none" w="sm" len="sm"/>
                      <a:tailEnd type="none" w="sm" len="sm"/>
                    </a:lnT>
                    <a:lnB w="8650" cap="flat" cmpd="sng">
                      <a:solidFill>
                        <a:srgbClr val="95B3D7"/>
                      </a:solidFill>
                      <a:prstDash val="solid"/>
                      <a:round/>
                      <a:headEnd type="none" w="sm" len="sm"/>
                      <a:tailEnd type="none" w="sm" len="sm"/>
                    </a:lnB>
                    <a:solidFill>
                      <a:srgbClr val="4F81BD"/>
                    </a:solidFill>
                  </a:tcPr>
                </a:tc>
                <a:tc>
                  <a:txBody>
                    <a:bodyPr/>
                    <a:lstStyle/>
                    <a:p>
                      <a:pPr marL="0" lvl="0" indent="0" algn="ctr" rtl="0">
                        <a:spcBef>
                          <a:spcPts val="0"/>
                        </a:spcBef>
                        <a:spcAft>
                          <a:spcPts val="0"/>
                        </a:spcAft>
                        <a:buNone/>
                      </a:pPr>
                      <a:r>
                        <a:rPr lang="en-GB" sz="1100" b="1">
                          <a:solidFill>
                            <a:srgbClr val="FFFFFF"/>
                          </a:solidFill>
                        </a:rPr>
                        <a:t>Potencia Instalada [MW]</a:t>
                      </a:r>
                      <a:endParaRPr sz="1100" b="1">
                        <a:solidFill>
                          <a:srgbClr val="FFFFFF"/>
                        </a:solidFill>
                      </a:endParaRPr>
                    </a:p>
                  </a:txBody>
                  <a:tcPr marL="91425" marR="91425" marT="91425" marB="91425">
                    <a:lnR w="8650" cap="flat" cmpd="sng">
                      <a:solidFill>
                        <a:srgbClr val="95B3D7"/>
                      </a:solidFill>
                      <a:prstDash val="solid"/>
                      <a:round/>
                      <a:headEnd type="none" w="sm" len="sm"/>
                      <a:tailEnd type="none" w="sm" len="sm"/>
                    </a:lnR>
                    <a:lnT w="8650" cap="flat" cmpd="sng">
                      <a:solidFill>
                        <a:srgbClr val="95B3D7"/>
                      </a:solidFill>
                      <a:prstDash val="solid"/>
                      <a:round/>
                      <a:headEnd type="none" w="sm" len="sm"/>
                      <a:tailEnd type="none" w="sm" len="sm"/>
                    </a:lnT>
                    <a:lnB w="8650" cap="flat" cmpd="sng">
                      <a:solidFill>
                        <a:srgbClr val="95B3D7"/>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n-GB"/>
                        <a:t>Hidroeléctrica</a:t>
                      </a:r>
                      <a:endParaRPr/>
                    </a:p>
                  </a:txBody>
                  <a:tcPr marL="91425" marR="91425" marT="91425" marB="91425">
                    <a:lnL w="8650" cap="flat" cmpd="sng">
                      <a:solidFill>
                        <a:srgbClr val="95B3D7"/>
                      </a:solidFill>
                      <a:prstDash val="solid"/>
                      <a:round/>
                      <a:headEnd type="none" w="sm" len="sm"/>
                      <a:tailEnd type="none" w="sm" len="sm"/>
                    </a:lnL>
                    <a:lnT w="8650" cap="flat" cmpd="sng">
                      <a:solidFill>
                        <a:srgbClr val="95B3D7"/>
                      </a:solidFill>
                      <a:prstDash val="solid"/>
                      <a:round/>
                      <a:headEnd type="none" w="sm" len="sm"/>
                      <a:tailEnd type="none" w="sm" len="sm"/>
                    </a:lnT>
                    <a:lnB w="8650" cap="flat" cmpd="sng">
                      <a:solidFill>
                        <a:srgbClr val="95B3D7"/>
                      </a:solidFill>
                      <a:prstDash val="solid"/>
                      <a:round/>
                      <a:headEnd type="none" w="sm" len="sm"/>
                      <a:tailEnd type="none" w="sm" len="sm"/>
                    </a:lnB>
                    <a:solidFill>
                      <a:srgbClr val="DCE6F1"/>
                    </a:solidFill>
                  </a:tcPr>
                </a:tc>
                <a:tc>
                  <a:txBody>
                    <a:bodyPr/>
                    <a:lstStyle/>
                    <a:p>
                      <a:pPr marL="0" lvl="0" indent="0" algn="ctr" rtl="0">
                        <a:spcBef>
                          <a:spcPts val="0"/>
                        </a:spcBef>
                        <a:spcAft>
                          <a:spcPts val="0"/>
                        </a:spcAft>
                        <a:buNone/>
                      </a:pPr>
                      <a:r>
                        <a:rPr lang="en-GB"/>
                        <a:t>1538</a:t>
                      </a:r>
                      <a:endParaRPr/>
                    </a:p>
                  </a:txBody>
                  <a:tcPr marL="91425" marR="91425" marT="91425" marB="91425">
                    <a:lnR w="8650" cap="flat" cmpd="sng">
                      <a:solidFill>
                        <a:srgbClr val="95B3D7"/>
                      </a:solidFill>
                      <a:prstDash val="solid"/>
                      <a:round/>
                      <a:headEnd type="none" w="sm" len="sm"/>
                      <a:tailEnd type="none" w="sm" len="sm"/>
                    </a:lnR>
                    <a:lnT w="8650" cap="flat" cmpd="sng">
                      <a:solidFill>
                        <a:srgbClr val="95B3D7"/>
                      </a:solidFill>
                      <a:prstDash val="solid"/>
                      <a:round/>
                      <a:headEnd type="none" w="sm" len="sm"/>
                      <a:tailEnd type="none" w="sm" len="sm"/>
                    </a:lnT>
                    <a:lnB w="8650" cap="flat" cmpd="sng">
                      <a:solidFill>
                        <a:srgbClr val="95B3D7"/>
                      </a:solidFill>
                      <a:prstDash val="solid"/>
                      <a:round/>
                      <a:headEnd type="none" w="sm" len="sm"/>
                      <a:tailEnd type="none" w="sm" len="sm"/>
                    </a:lnB>
                    <a:solidFill>
                      <a:srgbClr val="DCE6F1"/>
                    </a:solidFill>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GB"/>
                        <a:t>Térmica</a:t>
                      </a:r>
                      <a:endParaRPr/>
                    </a:p>
                  </a:txBody>
                  <a:tcPr marL="91425" marR="91425" marT="91425" marB="91425">
                    <a:lnL w="8650" cap="flat" cmpd="sng">
                      <a:solidFill>
                        <a:srgbClr val="95B3D7"/>
                      </a:solidFill>
                      <a:prstDash val="solid"/>
                      <a:round/>
                      <a:headEnd type="none" w="sm" len="sm"/>
                      <a:tailEnd type="none" w="sm" len="sm"/>
                    </a:lnL>
                    <a:lnT w="8650" cap="flat" cmpd="sng">
                      <a:solidFill>
                        <a:srgbClr val="95B3D7"/>
                      </a:solidFill>
                      <a:prstDash val="solid"/>
                      <a:round/>
                      <a:headEnd type="none" w="sm" len="sm"/>
                      <a:tailEnd type="none" w="sm" len="sm"/>
                    </a:lnT>
                    <a:lnB w="8650" cap="flat" cmpd="sng">
                      <a:solidFill>
                        <a:srgbClr val="95B3D7"/>
                      </a:solidFill>
                      <a:prstDash val="solid"/>
                      <a:round/>
                      <a:headEnd type="none" w="sm" len="sm"/>
                      <a:tailEnd type="none" w="sm" len="sm"/>
                    </a:lnB>
                  </a:tcPr>
                </a:tc>
                <a:tc>
                  <a:txBody>
                    <a:bodyPr/>
                    <a:lstStyle/>
                    <a:p>
                      <a:pPr marL="0" lvl="0" indent="0" algn="ctr" rtl="0">
                        <a:spcBef>
                          <a:spcPts val="0"/>
                        </a:spcBef>
                        <a:spcAft>
                          <a:spcPts val="0"/>
                        </a:spcAft>
                        <a:buNone/>
                      </a:pPr>
                      <a:r>
                        <a:rPr lang="en-GB"/>
                        <a:t>1134</a:t>
                      </a:r>
                      <a:endParaRPr/>
                    </a:p>
                  </a:txBody>
                  <a:tcPr marL="91425" marR="91425" marT="91425" marB="91425">
                    <a:lnR w="8650" cap="flat" cmpd="sng">
                      <a:solidFill>
                        <a:srgbClr val="95B3D7"/>
                      </a:solidFill>
                      <a:prstDash val="solid"/>
                      <a:round/>
                      <a:headEnd type="none" w="sm" len="sm"/>
                      <a:tailEnd type="none" w="sm" len="sm"/>
                    </a:lnR>
                    <a:lnT w="8650" cap="flat" cmpd="sng">
                      <a:solidFill>
                        <a:srgbClr val="95B3D7"/>
                      </a:solidFill>
                      <a:prstDash val="solid"/>
                      <a:round/>
                      <a:headEnd type="none" w="sm" len="sm"/>
                      <a:tailEnd type="none" w="sm" len="sm"/>
                    </a:lnT>
                    <a:lnB w="8650" cap="flat" cmpd="sng">
                      <a:solidFill>
                        <a:srgbClr val="95B3D7"/>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GB"/>
                        <a:t>Biomasa</a:t>
                      </a:r>
                      <a:endParaRPr/>
                    </a:p>
                  </a:txBody>
                  <a:tcPr marL="91425" marR="91425" marT="91425" marB="91425">
                    <a:lnL w="8650" cap="flat" cmpd="sng">
                      <a:solidFill>
                        <a:srgbClr val="95B3D7"/>
                      </a:solidFill>
                      <a:prstDash val="solid"/>
                      <a:round/>
                      <a:headEnd type="none" w="sm" len="sm"/>
                      <a:tailEnd type="none" w="sm" len="sm"/>
                    </a:lnL>
                    <a:lnT w="8650" cap="flat" cmpd="sng">
                      <a:solidFill>
                        <a:srgbClr val="95B3D7"/>
                      </a:solidFill>
                      <a:prstDash val="solid"/>
                      <a:round/>
                      <a:headEnd type="none" w="sm" len="sm"/>
                      <a:tailEnd type="none" w="sm" len="sm"/>
                    </a:lnT>
                    <a:lnB w="8650" cap="flat" cmpd="sng">
                      <a:solidFill>
                        <a:srgbClr val="95B3D7"/>
                      </a:solidFill>
                      <a:prstDash val="solid"/>
                      <a:round/>
                      <a:headEnd type="none" w="sm" len="sm"/>
                      <a:tailEnd type="none" w="sm" len="sm"/>
                    </a:lnB>
                    <a:solidFill>
                      <a:srgbClr val="DCE6F1"/>
                    </a:solidFill>
                  </a:tcPr>
                </a:tc>
                <a:tc>
                  <a:txBody>
                    <a:bodyPr/>
                    <a:lstStyle/>
                    <a:p>
                      <a:pPr marL="0" lvl="0" indent="0" algn="ctr" rtl="0">
                        <a:spcBef>
                          <a:spcPts val="0"/>
                        </a:spcBef>
                        <a:spcAft>
                          <a:spcPts val="0"/>
                        </a:spcAft>
                        <a:buNone/>
                      </a:pPr>
                      <a:r>
                        <a:rPr lang="en-GB"/>
                        <a:t>723</a:t>
                      </a:r>
                      <a:endParaRPr/>
                    </a:p>
                  </a:txBody>
                  <a:tcPr marL="91425" marR="91425" marT="91425" marB="91425">
                    <a:lnR w="8650" cap="flat" cmpd="sng">
                      <a:solidFill>
                        <a:srgbClr val="95B3D7"/>
                      </a:solidFill>
                      <a:prstDash val="solid"/>
                      <a:round/>
                      <a:headEnd type="none" w="sm" len="sm"/>
                      <a:tailEnd type="none" w="sm" len="sm"/>
                    </a:lnR>
                    <a:lnT w="8650" cap="flat" cmpd="sng">
                      <a:solidFill>
                        <a:srgbClr val="95B3D7"/>
                      </a:solidFill>
                      <a:prstDash val="solid"/>
                      <a:round/>
                      <a:headEnd type="none" w="sm" len="sm"/>
                      <a:tailEnd type="none" w="sm" len="sm"/>
                    </a:lnT>
                    <a:lnB w="8650" cap="flat" cmpd="sng">
                      <a:solidFill>
                        <a:srgbClr val="95B3D7"/>
                      </a:solidFill>
                      <a:prstDash val="solid"/>
                      <a:round/>
                      <a:headEnd type="none" w="sm" len="sm"/>
                      <a:tailEnd type="none" w="sm" len="sm"/>
                    </a:lnB>
                    <a:solidFill>
                      <a:srgbClr val="DCE6F1"/>
                    </a:solidFill>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GB"/>
                        <a:t>Eólica</a:t>
                      </a:r>
                      <a:endParaRPr/>
                    </a:p>
                  </a:txBody>
                  <a:tcPr marL="91425" marR="91425" marT="91425" marB="91425">
                    <a:lnL w="8650" cap="flat" cmpd="sng">
                      <a:solidFill>
                        <a:srgbClr val="95B3D7"/>
                      </a:solidFill>
                      <a:prstDash val="solid"/>
                      <a:round/>
                      <a:headEnd type="none" w="sm" len="sm"/>
                      <a:tailEnd type="none" w="sm" len="sm"/>
                    </a:lnL>
                    <a:lnT w="8650" cap="flat" cmpd="sng">
                      <a:solidFill>
                        <a:srgbClr val="95B3D7"/>
                      </a:solidFill>
                      <a:prstDash val="solid"/>
                      <a:round/>
                      <a:headEnd type="none" w="sm" len="sm"/>
                      <a:tailEnd type="none" w="sm" len="sm"/>
                    </a:lnT>
                    <a:lnB w="8650" cap="flat" cmpd="sng">
                      <a:solidFill>
                        <a:srgbClr val="95B3D7"/>
                      </a:solidFill>
                      <a:prstDash val="solid"/>
                      <a:round/>
                      <a:headEnd type="none" w="sm" len="sm"/>
                      <a:tailEnd type="none" w="sm" len="sm"/>
                    </a:lnB>
                  </a:tcPr>
                </a:tc>
                <a:tc>
                  <a:txBody>
                    <a:bodyPr/>
                    <a:lstStyle/>
                    <a:p>
                      <a:pPr marL="0" lvl="0" indent="0" algn="ctr" rtl="0">
                        <a:spcBef>
                          <a:spcPts val="0"/>
                        </a:spcBef>
                        <a:spcAft>
                          <a:spcPts val="0"/>
                        </a:spcAft>
                        <a:buNone/>
                      </a:pPr>
                      <a:r>
                        <a:rPr lang="en-GB"/>
                        <a:t>1507</a:t>
                      </a:r>
                      <a:endParaRPr/>
                    </a:p>
                  </a:txBody>
                  <a:tcPr marL="91425" marR="91425" marT="91425" marB="91425">
                    <a:lnR w="8650" cap="flat" cmpd="sng">
                      <a:solidFill>
                        <a:srgbClr val="95B3D7"/>
                      </a:solidFill>
                      <a:prstDash val="solid"/>
                      <a:round/>
                      <a:headEnd type="none" w="sm" len="sm"/>
                      <a:tailEnd type="none" w="sm" len="sm"/>
                    </a:lnR>
                    <a:lnT w="8650" cap="flat" cmpd="sng">
                      <a:solidFill>
                        <a:srgbClr val="95B3D7"/>
                      </a:solidFill>
                      <a:prstDash val="solid"/>
                      <a:round/>
                      <a:headEnd type="none" w="sm" len="sm"/>
                      <a:tailEnd type="none" w="sm" len="sm"/>
                    </a:lnT>
                    <a:lnB w="8650" cap="flat" cmpd="sng">
                      <a:solidFill>
                        <a:srgbClr val="95B3D7"/>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GB"/>
                        <a:t>Solar fotovoltaica</a:t>
                      </a:r>
                      <a:endParaRPr/>
                    </a:p>
                  </a:txBody>
                  <a:tcPr marL="91425" marR="91425" marT="91425" marB="91425">
                    <a:lnL w="8650" cap="flat" cmpd="sng">
                      <a:solidFill>
                        <a:srgbClr val="95B3D7"/>
                      </a:solidFill>
                      <a:prstDash val="solid"/>
                      <a:round/>
                      <a:headEnd type="none" w="sm" len="sm"/>
                      <a:tailEnd type="none" w="sm" len="sm"/>
                    </a:lnL>
                    <a:lnT w="8650" cap="flat" cmpd="sng">
                      <a:solidFill>
                        <a:srgbClr val="95B3D7"/>
                      </a:solidFill>
                      <a:prstDash val="solid"/>
                      <a:round/>
                      <a:headEnd type="none" w="sm" len="sm"/>
                      <a:tailEnd type="none" w="sm" len="sm"/>
                    </a:lnT>
                    <a:lnB w="8650" cap="flat" cmpd="sng">
                      <a:solidFill>
                        <a:srgbClr val="95B3D7"/>
                      </a:solidFill>
                      <a:prstDash val="solid"/>
                      <a:round/>
                      <a:headEnd type="none" w="sm" len="sm"/>
                      <a:tailEnd type="none" w="sm" len="sm"/>
                    </a:lnB>
                    <a:solidFill>
                      <a:srgbClr val="DCE6F1"/>
                    </a:solidFill>
                  </a:tcPr>
                </a:tc>
                <a:tc>
                  <a:txBody>
                    <a:bodyPr/>
                    <a:lstStyle/>
                    <a:p>
                      <a:pPr marL="0" lvl="0" indent="0" algn="ctr" rtl="0">
                        <a:spcBef>
                          <a:spcPts val="0"/>
                        </a:spcBef>
                        <a:spcAft>
                          <a:spcPts val="0"/>
                        </a:spcAft>
                        <a:buNone/>
                      </a:pPr>
                      <a:r>
                        <a:rPr lang="en-GB"/>
                        <a:t>267</a:t>
                      </a:r>
                      <a:endParaRPr/>
                    </a:p>
                  </a:txBody>
                  <a:tcPr marL="91425" marR="91425" marT="91425" marB="91425">
                    <a:lnR w="8650" cap="flat" cmpd="sng">
                      <a:solidFill>
                        <a:srgbClr val="95B3D7"/>
                      </a:solidFill>
                      <a:prstDash val="solid"/>
                      <a:round/>
                      <a:headEnd type="none" w="sm" len="sm"/>
                      <a:tailEnd type="none" w="sm" len="sm"/>
                    </a:lnR>
                    <a:lnT w="8650" cap="flat" cmpd="sng">
                      <a:solidFill>
                        <a:srgbClr val="95B3D7"/>
                      </a:solidFill>
                      <a:prstDash val="solid"/>
                      <a:round/>
                      <a:headEnd type="none" w="sm" len="sm"/>
                      <a:tailEnd type="none" w="sm" len="sm"/>
                    </a:lnT>
                    <a:lnB w="8650" cap="flat" cmpd="sng">
                      <a:solidFill>
                        <a:srgbClr val="95B3D7"/>
                      </a:solidFill>
                      <a:prstDash val="solid"/>
                      <a:round/>
                      <a:headEnd type="none" w="sm" len="sm"/>
                      <a:tailEnd type="none" w="sm" len="sm"/>
                    </a:lnB>
                    <a:solidFill>
                      <a:srgbClr val="DCE6F1"/>
                    </a:solidFill>
                  </a:tcPr>
                </a:tc>
                <a:extLst>
                  <a:ext uri="{0D108BD9-81ED-4DB2-BD59-A6C34878D82A}">
                    <a16:rowId xmlns:a16="http://schemas.microsoft.com/office/drawing/2014/main" val="10005"/>
                  </a:ext>
                </a:extLst>
              </a:tr>
            </a:tbl>
          </a:graphicData>
        </a:graphic>
      </p:graphicFrame>
      <p:sp>
        <p:nvSpPr>
          <p:cNvPr id="303" name="Google Shape;303;p30"/>
          <p:cNvSpPr txBox="1"/>
          <p:nvPr/>
        </p:nvSpPr>
        <p:spPr>
          <a:xfrm>
            <a:off x="126675" y="4205900"/>
            <a:ext cx="38373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a:solidFill>
                  <a:schemeClr val="accent1"/>
                </a:solidFill>
                <a:latin typeface="Lato"/>
                <a:ea typeface="Lato"/>
                <a:cs typeface="Lato"/>
                <a:sym typeface="Lato"/>
              </a:rPr>
              <a:t>Fuente: https://adme.com.uy/mme_admin/participantes/generadores.php</a:t>
            </a:r>
            <a:endParaRPr sz="1300">
              <a:solidFill>
                <a:schemeClr val="accent1"/>
              </a:solidFill>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6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40</a:t>
            </a:fld>
            <a:endParaRPr/>
          </a:p>
        </p:txBody>
      </p:sp>
      <p:sp>
        <p:nvSpPr>
          <p:cNvPr id="720" name="Google Shape;720;p63"/>
          <p:cNvSpPr txBox="1">
            <a:spLocks noGrp="1"/>
          </p:cNvSpPr>
          <p:nvPr>
            <p:ph type="title"/>
          </p:nvPr>
        </p:nvSpPr>
        <p:spPr>
          <a:xfrm>
            <a:off x="727800" y="1462800"/>
            <a:ext cx="5915400" cy="69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100"/>
              <a:t>Series de datos utilizadas y su tratamiento</a:t>
            </a:r>
            <a:endParaRPr sz="85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64"/>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a:t>Viento y temperatura - reanálisis ERA5 </a:t>
            </a:r>
            <a:endParaRPr sz="2200"/>
          </a:p>
        </p:txBody>
      </p:sp>
      <p:sp>
        <p:nvSpPr>
          <p:cNvPr id="726" name="Google Shape;726;p64"/>
          <p:cNvSpPr txBox="1">
            <a:spLocks noGrp="1"/>
          </p:cNvSpPr>
          <p:nvPr>
            <p:ph type="body" idx="1"/>
          </p:nvPr>
        </p:nvSpPr>
        <p:spPr>
          <a:xfrm>
            <a:off x="730000" y="1206875"/>
            <a:ext cx="7325100" cy="2261100"/>
          </a:xfrm>
          <a:prstGeom prst="rect">
            <a:avLst/>
          </a:prstGeom>
        </p:spPr>
        <p:txBody>
          <a:bodyPr spcFirstLastPara="1" wrap="square" lIns="91425" tIns="91425" rIns="91425" bIns="91425" anchor="t" anchorCtr="0">
            <a:noAutofit/>
          </a:bodyPr>
          <a:lstStyle/>
          <a:p>
            <a:pPr marL="0" lvl="0" indent="0" algn="l" rtl="0">
              <a:lnSpc>
                <a:spcPct val="150000"/>
              </a:lnSpc>
              <a:spcBef>
                <a:spcPts val="1000"/>
              </a:spcBef>
              <a:spcAft>
                <a:spcPts val="0"/>
              </a:spcAft>
              <a:buNone/>
            </a:pPr>
            <a:r>
              <a:rPr lang="en-GB" sz="1350">
                <a:solidFill>
                  <a:srgbClr val="001D35"/>
                </a:solidFill>
                <a:highlight>
                  <a:srgbClr val="FFFFFF"/>
                </a:highlight>
                <a:latin typeface="Arial"/>
                <a:ea typeface="Arial"/>
                <a:cs typeface="Arial"/>
                <a:sym typeface="Arial"/>
              </a:rPr>
              <a:t>Datos del centro europeo de pronóstico a largo plazo (ECMWF)</a:t>
            </a:r>
            <a:endParaRPr sz="1350">
              <a:solidFill>
                <a:srgbClr val="001D35"/>
              </a:solidFill>
              <a:highlight>
                <a:srgbClr val="FFFFFF"/>
              </a:highlight>
              <a:latin typeface="Arial"/>
              <a:ea typeface="Arial"/>
              <a:cs typeface="Arial"/>
              <a:sym typeface="Arial"/>
            </a:endParaRPr>
          </a:p>
          <a:p>
            <a:pPr marL="0" lvl="0" indent="0" algn="l" rtl="0">
              <a:lnSpc>
                <a:spcPct val="150000"/>
              </a:lnSpc>
              <a:spcBef>
                <a:spcPts val="1000"/>
              </a:spcBef>
              <a:spcAft>
                <a:spcPts val="0"/>
              </a:spcAft>
              <a:buNone/>
            </a:pPr>
            <a:endParaRPr b="1"/>
          </a:p>
          <a:p>
            <a:pPr marL="0" lvl="0" indent="0" algn="l" rtl="0">
              <a:lnSpc>
                <a:spcPct val="150000"/>
              </a:lnSpc>
              <a:spcBef>
                <a:spcPts val="1000"/>
              </a:spcBef>
              <a:spcAft>
                <a:spcPts val="0"/>
              </a:spcAft>
              <a:buNone/>
            </a:pPr>
            <a:r>
              <a:rPr lang="en-GB" b="1"/>
              <a:t>Ventajas del reanálisis: </a:t>
            </a:r>
            <a:endParaRPr b="1"/>
          </a:p>
          <a:p>
            <a:pPr marL="228600" lvl="0" indent="228600" algn="l" rtl="0">
              <a:lnSpc>
                <a:spcPct val="150000"/>
              </a:lnSpc>
              <a:spcBef>
                <a:spcPts val="1000"/>
              </a:spcBef>
              <a:spcAft>
                <a:spcPts val="0"/>
              </a:spcAft>
              <a:buNone/>
            </a:pPr>
            <a:r>
              <a:rPr lang="en-GB"/>
              <a:t>Datos confiables</a:t>
            </a:r>
            <a:endParaRPr/>
          </a:p>
          <a:p>
            <a:pPr marL="457200" lvl="0" indent="0" algn="l" rtl="0">
              <a:lnSpc>
                <a:spcPct val="150000"/>
              </a:lnSpc>
              <a:spcBef>
                <a:spcPts val="1000"/>
              </a:spcBef>
              <a:spcAft>
                <a:spcPts val="0"/>
              </a:spcAft>
              <a:buNone/>
            </a:pPr>
            <a:r>
              <a:rPr lang="en-GB"/>
              <a:t>Series completas espacial y temporalmente</a:t>
            </a:r>
            <a:endParaRPr/>
          </a:p>
          <a:p>
            <a:pPr marL="457200" lvl="0" indent="0" algn="l" rtl="0">
              <a:lnSpc>
                <a:spcPct val="150000"/>
              </a:lnSpc>
              <a:spcBef>
                <a:spcPts val="1000"/>
              </a:spcBef>
              <a:spcAft>
                <a:spcPts val="0"/>
              </a:spcAft>
              <a:buNone/>
            </a:pPr>
            <a:endParaRPr/>
          </a:p>
        </p:txBody>
      </p:sp>
      <p:sp>
        <p:nvSpPr>
          <p:cNvPr id="727" name="Google Shape;727;p6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41</a:t>
            </a:fld>
            <a:endParaRPr/>
          </a:p>
        </p:txBody>
      </p:sp>
      <p:pic>
        <p:nvPicPr>
          <p:cNvPr id="728" name="Google Shape;728;p64"/>
          <p:cNvPicPr preferRelativeResize="0"/>
          <p:nvPr/>
        </p:nvPicPr>
        <p:blipFill>
          <a:blip r:embed="rId3">
            <a:alphaModFix/>
          </a:blip>
          <a:stretch>
            <a:fillRect/>
          </a:stretch>
        </p:blipFill>
        <p:spPr>
          <a:xfrm>
            <a:off x="6306800" y="781825"/>
            <a:ext cx="1537725" cy="1537725"/>
          </a:xfrm>
          <a:prstGeom prst="rect">
            <a:avLst/>
          </a:prstGeom>
          <a:noFill/>
          <a:ln>
            <a:noFill/>
          </a:ln>
        </p:spPr>
      </p:pic>
      <p:pic>
        <p:nvPicPr>
          <p:cNvPr id="729" name="Google Shape;729;p64"/>
          <p:cNvPicPr preferRelativeResize="0"/>
          <p:nvPr/>
        </p:nvPicPr>
        <p:blipFill>
          <a:blip r:embed="rId4">
            <a:alphaModFix/>
          </a:blip>
          <a:stretch>
            <a:fillRect/>
          </a:stretch>
        </p:blipFill>
        <p:spPr>
          <a:xfrm>
            <a:off x="4840424" y="2678625"/>
            <a:ext cx="3756375" cy="19567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65"/>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a:t>Viento y temperatura - reanálisis ERA5 </a:t>
            </a:r>
            <a:endParaRPr sz="2200"/>
          </a:p>
        </p:txBody>
      </p:sp>
      <p:sp>
        <p:nvSpPr>
          <p:cNvPr id="735" name="Google Shape;735;p65"/>
          <p:cNvSpPr txBox="1">
            <a:spLocks noGrp="1"/>
          </p:cNvSpPr>
          <p:nvPr>
            <p:ph type="body" idx="1"/>
          </p:nvPr>
        </p:nvSpPr>
        <p:spPr>
          <a:xfrm>
            <a:off x="730000" y="1206875"/>
            <a:ext cx="7325100" cy="2261100"/>
          </a:xfrm>
          <a:prstGeom prst="rect">
            <a:avLst/>
          </a:prstGeom>
        </p:spPr>
        <p:txBody>
          <a:bodyPr spcFirstLastPara="1" wrap="square" lIns="91425" tIns="91425" rIns="91425" bIns="91425" anchor="t" anchorCtr="0">
            <a:noAutofit/>
          </a:bodyPr>
          <a:lstStyle/>
          <a:p>
            <a:pPr marL="0" lvl="0" indent="0" algn="l" rtl="0">
              <a:lnSpc>
                <a:spcPct val="150000"/>
              </a:lnSpc>
              <a:spcBef>
                <a:spcPts val="1000"/>
              </a:spcBef>
              <a:spcAft>
                <a:spcPts val="0"/>
              </a:spcAft>
              <a:buNone/>
            </a:pPr>
            <a:endParaRPr b="1"/>
          </a:p>
          <a:p>
            <a:pPr marL="0" lvl="0" indent="0" algn="l" rtl="0">
              <a:lnSpc>
                <a:spcPct val="150000"/>
              </a:lnSpc>
              <a:spcBef>
                <a:spcPts val="1000"/>
              </a:spcBef>
              <a:spcAft>
                <a:spcPts val="0"/>
              </a:spcAft>
              <a:buNone/>
            </a:pPr>
            <a:r>
              <a:rPr lang="en-GB" b="1"/>
              <a:t>Características:</a:t>
            </a:r>
            <a:endParaRPr b="1"/>
          </a:p>
          <a:p>
            <a:pPr marL="457200" lvl="0" indent="0" algn="l" rtl="0">
              <a:lnSpc>
                <a:spcPct val="150000"/>
              </a:lnSpc>
              <a:spcBef>
                <a:spcPts val="1000"/>
              </a:spcBef>
              <a:spcAft>
                <a:spcPts val="0"/>
              </a:spcAft>
              <a:buNone/>
            </a:pPr>
            <a:r>
              <a:rPr lang="en-GB"/>
              <a:t>Resolución espacial: 0.25º x 0.25º</a:t>
            </a:r>
            <a:endParaRPr/>
          </a:p>
          <a:p>
            <a:pPr marL="457200" lvl="0" indent="0" algn="l" rtl="0">
              <a:lnSpc>
                <a:spcPct val="150000"/>
              </a:lnSpc>
              <a:spcBef>
                <a:spcPts val="1000"/>
              </a:spcBef>
              <a:spcAft>
                <a:spcPts val="0"/>
              </a:spcAft>
              <a:buNone/>
            </a:pPr>
            <a:r>
              <a:rPr lang="en-GB"/>
              <a:t>Resolución temporal: horario</a:t>
            </a:r>
            <a:endParaRPr/>
          </a:p>
          <a:p>
            <a:pPr marL="0" lvl="0" indent="0" algn="l" rtl="0">
              <a:lnSpc>
                <a:spcPct val="150000"/>
              </a:lnSpc>
              <a:spcBef>
                <a:spcPts val="1000"/>
              </a:spcBef>
              <a:spcAft>
                <a:spcPts val="0"/>
              </a:spcAft>
              <a:buNone/>
            </a:pPr>
            <a:endParaRPr b="1"/>
          </a:p>
          <a:p>
            <a:pPr marL="0" lvl="0" indent="0" algn="l" rtl="0">
              <a:lnSpc>
                <a:spcPct val="150000"/>
              </a:lnSpc>
              <a:spcBef>
                <a:spcPts val="1000"/>
              </a:spcBef>
              <a:spcAft>
                <a:spcPts val="0"/>
              </a:spcAft>
              <a:buNone/>
            </a:pPr>
            <a:r>
              <a:rPr lang="en-GB" b="1"/>
              <a:t>Variables utilizadas:</a:t>
            </a:r>
            <a:endParaRPr b="1"/>
          </a:p>
          <a:p>
            <a:pPr marL="457200" lvl="0" indent="0" algn="l" rtl="0">
              <a:lnSpc>
                <a:spcPct val="150000"/>
              </a:lnSpc>
              <a:spcBef>
                <a:spcPts val="1000"/>
              </a:spcBef>
              <a:spcAft>
                <a:spcPts val="0"/>
              </a:spcAft>
              <a:buNone/>
            </a:pPr>
            <a:r>
              <a:rPr lang="en-GB"/>
              <a:t>Viento : 100 metros de altura,  cercanos a 20 parques eólicos</a:t>
            </a:r>
            <a:endParaRPr/>
          </a:p>
          <a:p>
            <a:pPr marL="457200" lvl="0" indent="0" algn="l" rtl="0">
              <a:spcBef>
                <a:spcPts val="1000"/>
              </a:spcBef>
              <a:spcAft>
                <a:spcPts val="0"/>
              </a:spcAft>
              <a:buNone/>
            </a:pPr>
            <a:r>
              <a:rPr lang="en-GB"/>
              <a:t>Temperatura: 2 metros de altura, en Montevideo</a:t>
            </a:r>
            <a:endParaRPr/>
          </a:p>
          <a:p>
            <a:pPr marL="457200" lvl="0" indent="0" algn="l" rtl="0">
              <a:lnSpc>
                <a:spcPct val="150000"/>
              </a:lnSpc>
              <a:spcBef>
                <a:spcPts val="1000"/>
              </a:spcBef>
              <a:spcAft>
                <a:spcPts val="0"/>
              </a:spcAft>
              <a:buNone/>
            </a:pPr>
            <a:endParaRPr/>
          </a:p>
        </p:txBody>
      </p:sp>
      <p:sp>
        <p:nvSpPr>
          <p:cNvPr id="736" name="Google Shape;736;p6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66"/>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a:t>Radiación solar</a:t>
            </a:r>
            <a:endParaRPr sz="2200"/>
          </a:p>
        </p:txBody>
      </p:sp>
      <p:sp>
        <p:nvSpPr>
          <p:cNvPr id="742" name="Google Shape;742;p6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43</a:t>
            </a:fld>
            <a:endParaRPr/>
          </a:p>
        </p:txBody>
      </p:sp>
      <p:sp>
        <p:nvSpPr>
          <p:cNvPr id="743" name="Google Shape;743;p66"/>
          <p:cNvSpPr txBox="1"/>
          <p:nvPr/>
        </p:nvSpPr>
        <p:spPr>
          <a:xfrm>
            <a:off x="783350" y="1411125"/>
            <a:ext cx="7611000" cy="10752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1000"/>
              </a:spcAft>
              <a:buNone/>
            </a:pPr>
            <a:r>
              <a:rPr lang="en-GB" sz="1300">
                <a:solidFill>
                  <a:schemeClr val="accent1"/>
                </a:solidFill>
                <a:latin typeface="Lato"/>
                <a:ea typeface="Lato"/>
                <a:cs typeface="Lato"/>
                <a:sym typeface="Lato"/>
              </a:rPr>
              <a:t>Modelos satelitales de radiación solar permiten generar estimativos: con amplia cobertura espacial, alta resolución temporal, en largos períodos de tiempo. Así superando la escasez de mediciones terrestres. Utilizan física atmosférica y correcciones empíricas para considerar  efectos de nubes y aerosoles, generando datos homogéneos de largo plazo.</a:t>
            </a:r>
            <a:endParaRPr sz="1300">
              <a:solidFill>
                <a:schemeClr val="accent1"/>
              </a:solidFill>
              <a:latin typeface="Lato"/>
              <a:ea typeface="Lato"/>
              <a:cs typeface="Lato"/>
              <a:sym typeface="Lato"/>
            </a:endParaRPr>
          </a:p>
        </p:txBody>
      </p:sp>
      <p:sp>
        <p:nvSpPr>
          <p:cNvPr id="744" name="Google Shape;744;p66"/>
          <p:cNvSpPr txBox="1"/>
          <p:nvPr/>
        </p:nvSpPr>
        <p:spPr>
          <a:xfrm>
            <a:off x="501300" y="2782900"/>
            <a:ext cx="3622500" cy="1817700"/>
          </a:xfrm>
          <a:prstGeom prst="rect">
            <a:avLst/>
          </a:prstGeom>
          <a:noFill/>
          <a:ln>
            <a:noFill/>
          </a:ln>
        </p:spPr>
        <p:txBody>
          <a:bodyPr spcFirstLastPara="1" wrap="square" lIns="91425" tIns="91425" rIns="91425" bIns="91425" anchor="t" anchorCtr="0">
            <a:spAutoFit/>
          </a:bodyPr>
          <a:lstStyle/>
          <a:p>
            <a:pPr marL="228600" lvl="0" indent="0" algn="just" rtl="0">
              <a:lnSpc>
                <a:spcPct val="115000"/>
              </a:lnSpc>
              <a:spcBef>
                <a:spcPts val="1000"/>
              </a:spcBef>
              <a:spcAft>
                <a:spcPts val="0"/>
              </a:spcAft>
              <a:buNone/>
            </a:pPr>
            <a:r>
              <a:rPr lang="en-GB" sz="1300">
                <a:solidFill>
                  <a:schemeClr val="accent1"/>
                </a:solidFill>
                <a:latin typeface="Lato"/>
                <a:ea typeface="Lato"/>
                <a:cs typeface="Lato"/>
                <a:sym typeface="Lato"/>
              </a:rPr>
              <a:t>Se utilizó el modelo LCIM (desarrollado por el LES) para obtener irradiancia solar en plano horizontal (GHI, en Wh/m2) ocurrida en los sitios de interés.</a:t>
            </a:r>
            <a:endParaRPr sz="1300">
              <a:solidFill>
                <a:schemeClr val="accent1"/>
              </a:solidFill>
              <a:latin typeface="Lato"/>
              <a:ea typeface="Lato"/>
              <a:cs typeface="Lato"/>
              <a:sym typeface="Lato"/>
            </a:endParaRPr>
          </a:p>
          <a:p>
            <a:pPr marL="228600" lvl="0" indent="0" algn="just" rtl="0">
              <a:lnSpc>
                <a:spcPct val="115000"/>
              </a:lnSpc>
              <a:spcBef>
                <a:spcPts val="1000"/>
              </a:spcBef>
              <a:spcAft>
                <a:spcPts val="0"/>
              </a:spcAft>
              <a:buNone/>
            </a:pPr>
            <a:r>
              <a:rPr lang="en-GB" sz="1300">
                <a:solidFill>
                  <a:schemeClr val="accent1"/>
                </a:solidFill>
                <a:latin typeface="Lato"/>
                <a:ea typeface="Lato"/>
                <a:cs typeface="Lato"/>
                <a:sym typeface="Lato"/>
              </a:rPr>
              <a:t>El período es 2000-2023</a:t>
            </a:r>
            <a:endParaRPr sz="1300">
              <a:solidFill>
                <a:schemeClr val="accent1"/>
              </a:solidFill>
              <a:latin typeface="Lato"/>
              <a:ea typeface="Lato"/>
              <a:cs typeface="Lato"/>
              <a:sym typeface="Lato"/>
            </a:endParaRPr>
          </a:p>
          <a:p>
            <a:pPr marL="0" lvl="0" indent="0" algn="just" rtl="0">
              <a:lnSpc>
                <a:spcPct val="115000"/>
              </a:lnSpc>
              <a:spcBef>
                <a:spcPts val="1200"/>
              </a:spcBef>
              <a:spcAft>
                <a:spcPts val="1000"/>
              </a:spcAft>
              <a:buNone/>
            </a:pPr>
            <a:endParaRPr sz="1300">
              <a:solidFill>
                <a:schemeClr val="accent1"/>
              </a:solidFill>
              <a:latin typeface="Lato"/>
              <a:ea typeface="Lato"/>
              <a:cs typeface="Lato"/>
              <a:sym typeface="Lato"/>
            </a:endParaRPr>
          </a:p>
        </p:txBody>
      </p:sp>
      <p:pic>
        <p:nvPicPr>
          <p:cNvPr id="745" name="Google Shape;745;p66"/>
          <p:cNvPicPr preferRelativeResize="0"/>
          <p:nvPr/>
        </p:nvPicPr>
        <p:blipFill>
          <a:blip r:embed="rId3">
            <a:alphaModFix/>
          </a:blip>
          <a:stretch>
            <a:fillRect/>
          </a:stretch>
        </p:blipFill>
        <p:spPr>
          <a:xfrm>
            <a:off x="4889600" y="2515563"/>
            <a:ext cx="2394952" cy="2352375"/>
          </a:xfrm>
          <a:prstGeom prst="rect">
            <a:avLst/>
          </a:prstGeom>
          <a:noFill/>
          <a:ln>
            <a:noFill/>
          </a:ln>
        </p:spPr>
      </p:pic>
      <p:pic>
        <p:nvPicPr>
          <p:cNvPr id="746" name="Google Shape;746;p66"/>
          <p:cNvPicPr preferRelativeResize="0"/>
          <p:nvPr/>
        </p:nvPicPr>
        <p:blipFill>
          <a:blip r:embed="rId4">
            <a:alphaModFix/>
          </a:blip>
          <a:stretch>
            <a:fillRect/>
          </a:stretch>
        </p:blipFill>
        <p:spPr>
          <a:xfrm>
            <a:off x="7426225" y="2515575"/>
            <a:ext cx="1145712" cy="23523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67"/>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a:t>Radiación solar</a:t>
            </a:r>
            <a:endParaRPr sz="2200"/>
          </a:p>
        </p:txBody>
      </p:sp>
      <p:sp>
        <p:nvSpPr>
          <p:cNvPr id="752" name="Google Shape;752;p6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44</a:t>
            </a:fld>
            <a:endParaRPr/>
          </a:p>
        </p:txBody>
      </p:sp>
      <p:sp>
        <p:nvSpPr>
          <p:cNvPr id="753" name="Google Shape;753;p67"/>
          <p:cNvSpPr txBox="1"/>
          <p:nvPr/>
        </p:nvSpPr>
        <p:spPr>
          <a:xfrm>
            <a:off x="783350" y="1411125"/>
            <a:ext cx="7611000" cy="3849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1000"/>
              </a:spcAft>
              <a:buNone/>
            </a:pPr>
            <a:r>
              <a:rPr lang="en-GB" sz="1300">
                <a:solidFill>
                  <a:schemeClr val="accent1"/>
                </a:solidFill>
                <a:latin typeface="Lato"/>
                <a:ea typeface="Lato"/>
                <a:cs typeface="Lato"/>
                <a:sym typeface="Lato"/>
              </a:rPr>
              <a:t>Además, modelos satelitales son la alternativa más precisa en ausencia de medidas de calidad</a:t>
            </a:r>
            <a:endParaRPr sz="1300">
              <a:solidFill>
                <a:schemeClr val="accent1"/>
              </a:solidFill>
              <a:latin typeface="Lato"/>
              <a:ea typeface="Lato"/>
              <a:cs typeface="Lato"/>
              <a:sym typeface="Lato"/>
            </a:endParaRPr>
          </a:p>
        </p:txBody>
      </p:sp>
      <p:pic>
        <p:nvPicPr>
          <p:cNvPr id="754" name="Google Shape;754;p67"/>
          <p:cNvPicPr preferRelativeResize="0"/>
          <p:nvPr/>
        </p:nvPicPr>
        <p:blipFill>
          <a:blip r:embed="rId3">
            <a:alphaModFix/>
          </a:blip>
          <a:stretch>
            <a:fillRect/>
          </a:stretch>
        </p:blipFill>
        <p:spPr>
          <a:xfrm>
            <a:off x="4963025" y="1785350"/>
            <a:ext cx="3092101" cy="2548025"/>
          </a:xfrm>
          <a:prstGeom prst="rect">
            <a:avLst/>
          </a:prstGeom>
          <a:noFill/>
          <a:ln>
            <a:noFill/>
          </a:ln>
        </p:spPr>
      </p:pic>
      <p:pic>
        <p:nvPicPr>
          <p:cNvPr id="755" name="Google Shape;755;p67"/>
          <p:cNvPicPr preferRelativeResize="0"/>
          <p:nvPr/>
        </p:nvPicPr>
        <p:blipFill>
          <a:blip r:embed="rId4">
            <a:alphaModFix/>
          </a:blip>
          <a:stretch>
            <a:fillRect/>
          </a:stretch>
        </p:blipFill>
        <p:spPr>
          <a:xfrm>
            <a:off x="457200" y="1872225"/>
            <a:ext cx="3920624" cy="2363275"/>
          </a:xfrm>
          <a:prstGeom prst="rect">
            <a:avLst/>
          </a:prstGeom>
          <a:noFill/>
          <a:ln>
            <a:noFill/>
          </a:ln>
        </p:spPr>
      </p:pic>
      <p:sp>
        <p:nvSpPr>
          <p:cNvPr id="756" name="Google Shape;756;p67"/>
          <p:cNvSpPr txBox="1"/>
          <p:nvPr/>
        </p:nvSpPr>
        <p:spPr>
          <a:xfrm>
            <a:off x="783350" y="4417000"/>
            <a:ext cx="2444400" cy="2925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1000"/>
              </a:spcAft>
              <a:buNone/>
            </a:pPr>
            <a:r>
              <a:rPr lang="en-GB" sz="700">
                <a:solidFill>
                  <a:schemeClr val="accent1"/>
                </a:solidFill>
                <a:latin typeface="Lato"/>
                <a:ea typeface="Lato"/>
                <a:cs typeface="Lato"/>
                <a:sym typeface="Lato"/>
              </a:rPr>
              <a:t>Perez et al. 1997, Solar Energy Vol. 60(2), pp 89-96</a:t>
            </a:r>
            <a:endParaRPr sz="700">
              <a:solidFill>
                <a:schemeClr val="accent1"/>
              </a:solidFill>
              <a:latin typeface="Lato"/>
              <a:ea typeface="Lato"/>
              <a:cs typeface="Lato"/>
              <a:sym typeface="Lato"/>
            </a:endParaRPr>
          </a:p>
        </p:txBody>
      </p:sp>
      <p:sp>
        <p:nvSpPr>
          <p:cNvPr id="757" name="Google Shape;757;p67"/>
          <p:cNvSpPr txBox="1"/>
          <p:nvPr/>
        </p:nvSpPr>
        <p:spPr>
          <a:xfrm>
            <a:off x="5115425" y="4355050"/>
            <a:ext cx="3165000" cy="2925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1000"/>
              </a:spcAft>
              <a:buNone/>
            </a:pPr>
            <a:r>
              <a:rPr lang="en-GB" sz="700">
                <a:solidFill>
                  <a:schemeClr val="accent1"/>
                </a:solidFill>
                <a:latin typeface="Lato"/>
                <a:ea typeface="Lato"/>
                <a:cs typeface="Lato"/>
                <a:sym typeface="Lato"/>
              </a:rPr>
              <a:t>Martins &amp; Pereira, 2010, Revista Brasil. De Geofísica, Vol 29(2), pp:265-276</a:t>
            </a:r>
            <a:endParaRPr sz="700">
              <a:solidFill>
                <a:schemeClr val="accent1"/>
              </a:solidFill>
              <a:latin typeface="Lato"/>
              <a:ea typeface="Lato"/>
              <a:cs typeface="Lato"/>
              <a:sym typeface="Lato"/>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68"/>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a:t>Radiación solar: </a:t>
            </a:r>
            <a:r>
              <a:rPr lang="en-GB" sz="2200">
                <a:solidFill>
                  <a:srgbClr val="1A1A1A"/>
                </a:solidFill>
              </a:rPr>
              <a:t>Modelo LCIM</a:t>
            </a:r>
            <a:endParaRPr sz="2200"/>
          </a:p>
        </p:txBody>
      </p:sp>
      <p:sp>
        <p:nvSpPr>
          <p:cNvPr id="763" name="Google Shape;763;p6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45</a:t>
            </a:fld>
            <a:endParaRPr/>
          </a:p>
        </p:txBody>
      </p:sp>
      <p:sp>
        <p:nvSpPr>
          <p:cNvPr id="764" name="Google Shape;764;p68"/>
          <p:cNvSpPr txBox="1"/>
          <p:nvPr/>
        </p:nvSpPr>
        <p:spPr>
          <a:xfrm>
            <a:off x="3962063" y="1507225"/>
            <a:ext cx="4785000" cy="999000"/>
          </a:xfrm>
          <a:prstGeom prst="rect">
            <a:avLst/>
          </a:prstGeom>
          <a:noFill/>
          <a:ln>
            <a:noFill/>
          </a:ln>
        </p:spPr>
        <p:txBody>
          <a:bodyPr spcFirstLastPara="1" wrap="square" lIns="91425" tIns="91425" rIns="91425" bIns="91425" anchor="t" anchorCtr="0">
            <a:spAutoFit/>
          </a:bodyPr>
          <a:lstStyle/>
          <a:p>
            <a:pPr marL="228600" lvl="0" indent="0" algn="just" rtl="0">
              <a:lnSpc>
                <a:spcPct val="115000"/>
              </a:lnSpc>
              <a:spcBef>
                <a:spcPts val="1000"/>
              </a:spcBef>
              <a:spcAft>
                <a:spcPts val="0"/>
              </a:spcAft>
              <a:buNone/>
            </a:pPr>
            <a:r>
              <a:rPr lang="en-GB" sz="1300">
                <a:solidFill>
                  <a:schemeClr val="accent1"/>
                </a:solidFill>
                <a:latin typeface="Lato"/>
                <a:ea typeface="Lato"/>
                <a:cs typeface="Lato"/>
                <a:sym typeface="Lato"/>
              </a:rPr>
              <a:t>Modelo semi-empírico basado principalmente en información de nubosidad obtenida de satélites GOES-East </a:t>
            </a:r>
            <a:endParaRPr sz="1300">
              <a:solidFill>
                <a:schemeClr val="accent1"/>
              </a:solidFill>
              <a:latin typeface="Lato"/>
              <a:ea typeface="Lato"/>
              <a:cs typeface="Lato"/>
              <a:sym typeface="Lato"/>
            </a:endParaRPr>
          </a:p>
          <a:p>
            <a:pPr marL="0" lvl="0" indent="0" algn="just" rtl="0">
              <a:lnSpc>
                <a:spcPct val="115000"/>
              </a:lnSpc>
              <a:spcBef>
                <a:spcPts val="1200"/>
              </a:spcBef>
              <a:spcAft>
                <a:spcPts val="1000"/>
              </a:spcAft>
              <a:buNone/>
            </a:pPr>
            <a:endParaRPr sz="1300">
              <a:solidFill>
                <a:schemeClr val="accent1"/>
              </a:solidFill>
              <a:latin typeface="Lato"/>
              <a:ea typeface="Lato"/>
              <a:cs typeface="Lato"/>
              <a:sym typeface="Lato"/>
            </a:endParaRPr>
          </a:p>
        </p:txBody>
      </p:sp>
      <p:pic>
        <p:nvPicPr>
          <p:cNvPr id="765" name="Google Shape;765;p68"/>
          <p:cNvPicPr preferRelativeResize="0"/>
          <p:nvPr/>
        </p:nvPicPr>
        <p:blipFill>
          <a:blip r:embed="rId3">
            <a:alphaModFix/>
          </a:blip>
          <a:stretch>
            <a:fillRect/>
          </a:stretch>
        </p:blipFill>
        <p:spPr>
          <a:xfrm>
            <a:off x="374075" y="1425925"/>
            <a:ext cx="3476149" cy="1743525"/>
          </a:xfrm>
          <a:prstGeom prst="rect">
            <a:avLst/>
          </a:prstGeom>
          <a:noFill/>
          <a:ln>
            <a:noFill/>
          </a:ln>
        </p:spPr>
      </p:pic>
      <p:pic>
        <p:nvPicPr>
          <p:cNvPr id="766" name="Google Shape;766;p68"/>
          <p:cNvPicPr preferRelativeResize="0"/>
          <p:nvPr/>
        </p:nvPicPr>
        <p:blipFill>
          <a:blip r:embed="rId4">
            <a:alphaModFix/>
          </a:blip>
          <a:stretch>
            <a:fillRect/>
          </a:stretch>
        </p:blipFill>
        <p:spPr>
          <a:xfrm>
            <a:off x="1590900" y="3169450"/>
            <a:ext cx="1810375" cy="1842925"/>
          </a:xfrm>
          <a:prstGeom prst="rect">
            <a:avLst/>
          </a:prstGeom>
          <a:noFill/>
          <a:ln>
            <a:noFill/>
          </a:ln>
        </p:spPr>
      </p:pic>
      <p:pic>
        <p:nvPicPr>
          <p:cNvPr id="767" name="Google Shape;767;p68"/>
          <p:cNvPicPr preferRelativeResize="0"/>
          <p:nvPr/>
        </p:nvPicPr>
        <p:blipFill>
          <a:blip r:embed="rId5">
            <a:alphaModFix/>
          </a:blip>
          <a:stretch>
            <a:fillRect/>
          </a:stretch>
        </p:blipFill>
        <p:spPr>
          <a:xfrm>
            <a:off x="4098938" y="2147051"/>
            <a:ext cx="4511276" cy="26509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69"/>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a:t>Radiación solar: </a:t>
            </a:r>
            <a:r>
              <a:rPr lang="en-GB" sz="2200">
                <a:solidFill>
                  <a:srgbClr val="1A1A1A"/>
                </a:solidFill>
              </a:rPr>
              <a:t>Modelo LCIM</a:t>
            </a:r>
            <a:endParaRPr sz="2200"/>
          </a:p>
        </p:txBody>
      </p:sp>
      <p:sp>
        <p:nvSpPr>
          <p:cNvPr id="773" name="Google Shape;773;p6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46</a:t>
            </a:fld>
            <a:endParaRPr/>
          </a:p>
        </p:txBody>
      </p:sp>
      <p:sp>
        <p:nvSpPr>
          <p:cNvPr id="774" name="Google Shape;774;p69"/>
          <p:cNvSpPr txBox="1"/>
          <p:nvPr/>
        </p:nvSpPr>
        <p:spPr>
          <a:xfrm>
            <a:off x="730000" y="1426838"/>
            <a:ext cx="8017200" cy="743100"/>
          </a:xfrm>
          <a:prstGeom prst="rect">
            <a:avLst/>
          </a:prstGeom>
          <a:noFill/>
          <a:ln>
            <a:noFill/>
          </a:ln>
        </p:spPr>
        <p:txBody>
          <a:bodyPr spcFirstLastPara="1" wrap="square" lIns="91425" tIns="91425" rIns="91425" bIns="91425" anchor="t" anchorCtr="0">
            <a:spAutoFit/>
          </a:bodyPr>
          <a:lstStyle/>
          <a:p>
            <a:pPr marL="228600" lvl="0" indent="0" algn="l" rtl="0">
              <a:lnSpc>
                <a:spcPct val="115000"/>
              </a:lnSpc>
              <a:spcBef>
                <a:spcPts val="1000"/>
              </a:spcBef>
              <a:spcAft>
                <a:spcPts val="0"/>
              </a:spcAft>
              <a:buNone/>
            </a:pPr>
            <a:r>
              <a:rPr lang="en-GB" sz="1300">
                <a:solidFill>
                  <a:schemeClr val="accent1"/>
                </a:solidFill>
                <a:latin typeface="Lato"/>
                <a:ea typeface="Lato"/>
                <a:cs typeface="Lato"/>
                <a:sym typeface="Lato"/>
              </a:rPr>
              <a:t>LCIM fue previamente entrenado y validado para la Pampa Húmeda (incluyendo Uruguay)</a:t>
            </a:r>
            <a:endParaRPr sz="1300">
              <a:solidFill>
                <a:schemeClr val="accent1"/>
              </a:solidFill>
              <a:latin typeface="Lato"/>
              <a:ea typeface="Lato"/>
              <a:cs typeface="Lato"/>
              <a:sym typeface="Lato"/>
            </a:endParaRPr>
          </a:p>
          <a:p>
            <a:pPr marL="228600" lvl="0" indent="0" algn="l" rtl="0">
              <a:lnSpc>
                <a:spcPct val="115000"/>
              </a:lnSpc>
              <a:spcBef>
                <a:spcPts val="1000"/>
              </a:spcBef>
              <a:spcAft>
                <a:spcPts val="0"/>
              </a:spcAft>
              <a:buNone/>
            </a:pPr>
            <a:r>
              <a:rPr lang="en-GB" sz="1300">
                <a:solidFill>
                  <a:schemeClr val="accent1"/>
                </a:solidFill>
                <a:latin typeface="Lato"/>
                <a:ea typeface="Lato"/>
                <a:cs typeface="Lato"/>
                <a:sym typeface="Lato"/>
              </a:rPr>
              <a:t>Es muy preciso, con una incertidumbre del orden de 12%</a:t>
            </a:r>
            <a:r>
              <a:rPr lang="en-GB" sz="1300" baseline="30000">
                <a:solidFill>
                  <a:schemeClr val="accent1"/>
                </a:solidFill>
                <a:latin typeface="Lato"/>
                <a:ea typeface="Lato"/>
                <a:cs typeface="Lato"/>
                <a:sym typeface="Lato"/>
              </a:rPr>
              <a:t>1</a:t>
            </a:r>
            <a:r>
              <a:rPr lang="en-GB" sz="1300">
                <a:solidFill>
                  <a:schemeClr val="accent1"/>
                </a:solidFill>
                <a:latin typeface="Lato"/>
                <a:ea typeface="Lato"/>
                <a:cs typeface="Lato"/>
                <a:sym typeface="Lato"/>
              </a:rPr>
              <a:t> a nivel horario (6%</a:t>
            </a:r>
            <a:r>
              <a:rPr lang="en-GB" sz="1300" baseline="30000">
                <a:solidFill>
                  <a:schemeClr val="accent1"/>
                </a:solidFill>
                <a:latin typeface="Lato"/>
                <a:ea typeface="Lato"/>
                <a:cs typeface="Lato"/>
                <a:sym typeface="Lato"/>
              </a:rPr>
              <a:t>2</a:t>
            </a:r>
            <a:r>
              <a:rPr lang="en-GB" sz="1300">
                <a:solidFill>
                  <a:schemeClr val="accent1"/>
                </a:solidFill>
                <a:latin typeface="Lato"/>
                <a:ea typeface="Lato"/>
                <a:cs typeface="Lato"/>
                <a:sym typeface="Lato"/>
              </a:rPr>
              <a:t> a nivel diario)</a:t>
            </a:r>
            <a:endParaRPr sz="1300">
              <a:solidFill>
                <a:schemeClr val="accent1"/>
              </a:solidFill>
              <a:latin typeface="Lato"/>
              <a:ea typeface="Lato"/>
              <a:cs typeface="Lato"/>
              <a:sym typeface="Lato"/>
            </a:endParaRPr>
          </a:p>
        </p:txBody>
      </p:sp>
      <p:pic>
        <p:nvPicPr>
          <p:cNvPr id="775" name="Google Shape;775;p69"/>
          <p:cNvPicPr preferRelativeResize="0"/>
          <p:nvPr/>
        </p:nvPicPr>
        <p:blipFill>
          <a:blip r:embed="rId3">
            <a:alphaModFix/>
          </a:blip>
          <a:stretch>
            <a:fillRect/>
          </a:stretch>
        </p:blipFill>
        <p:spPr>
          <a:xfrm>
            <a:off x="1121670" y="2283525"/>
            <a:ext cx="1815675" cy="2786025"/>
          </a:xfrm>
          <a:prstGeom prst="rect">
            <a:avLst/>
          </a:prstGeom>
          <a:noFill/>
          <a:ln>
            <a:noFill/>
          </a:ln>
        </p:spPr>
      </p:pic>
      <p:pic>
        <p:nvPicPr>
          <p:cNvPr id="776" name="Google Shape;776;p69"/>
          <p:cNvPicPr preferRelativeResize="0"/>
          <p:nvPr/>
        </p:nvPicPr>
        <p:blipFill>
          <a:blip r:embed="rId4">
            <a:alphaModFix/>
          </a:blip>
          <a:stretch>
            <a:fillRect/>
          </a:stretch>
        </p:blipFill>
        <p:spPr>
          <a:xfrm>
            <a:off x="3200620" y="2444300"/>
            <a:ext cx="5239205" cy="2194726"/>
          </a:xfrm>
          <a:prstGeom prst="rect">
            <a:avLst/>
          </a:prstGeom>
          <a:noFill/>
          <a:ln>
            <a:noFill/>
          </a:ln>
        </p:spPr>
      </p:pic>
      <p:sp>
        <p:nvSpPr>
          <p:cNvPr id="777" name="Google Shape;777;p69"/>
          <p:cNvSpPr txBox="1"/>
          <p:nvPr/>
        </p:nvSpPr>
        <p:spPr>
          <a:xfrm>
            <a:off x="3283000" y="4749850"/>
            <a:ext cx="5156700" cy="5703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0"/>
              </a:spcAft>
              <a:buNone/>
            </a:pPr>
            <a:r>
              <a:rPr lang="en-GB" sz="700">
                <a:solidFill>
                  <a:schemeClr val="accent1"/>
                </a:solidFill>
                <a:latin typeface="Lato"/>
                <a:ea typeface="Lato"/>
                <a:cs typeface="Lato"/>
                <a:sym typeface="Lato"/>
              </a:rPr>
              <a:t>1- Laguarda et al. 2020, Solar Energy, Vol 199. Pp: 295-307,</a:t>
            </a:r>
            <a:endParaRPr sz="700">
              <a:solidFill>
                <a:schemeClr val="accent1"/>
              </a:solidFill>
              <a:latin typeface="Lato"/>
              <a:ea typeface="Lato"/>
              <a:cs typeface="Lato"/>
              <a:sym typeface="Lato"/>
            </a:endParaRPr>
          </a:p>
          <a:p>
            <a:pPr marL="0" lvl="0" indent="0" algn="just" rtl="0">
              <a:lnSpc>
                <a:spcPct val="115000"/>
              </a:lnSpc>
              <a:spcBef>
                <a:spcPts val="1200"/>
              </a:spcBef>
              <a:spcAft>
                <a:spcPts val="1000"/>
              </a:spcAft>
              <a:buNone/>
            </a:pPr>
            <a:r>
              <a:rPr lang="en-GB" sz="700">
                <a:solidFill>
                  <a:schemeClr val="accent1"/>
                </a:solidFill>
                <a:latin typeface="Lato"/>
                <a:ea typeface="Lato"/>
                <a:cs typeface="Lato"/>
                <a:sym typeface="Lato"/>
              </a:rPr>
              <a:t>2- Sarazola et al.,  2023, IEEE LATAM Transactions Vol. 21(9):1040-1048, Sustainable Energy Sources for an Energy Transition,  </a:t>
            </a:r>
            <a:endParaRPr sz="700">
              <a:solidFill>
                <a:schemeClr val="accent1"/>
              </a:solidFill>
              <a:latin typeface="Lato"/>
              <a:ea typeface="Lato"/>
              <a:cs typeface="Lato"/>
              <a:sym typeface="La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70"/>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a:t>Radiación solar: </a:t>
            </a:r>
            <a:r>
              <a:rPr lang="en-GB" sz="2200">
                <a:solidFill>
                  <a:srgbClr val="1A1A1A"/>
                </a:solidFill>
              </a:rPr>
              <a:t>Series generadas</a:t>
            </a:r>
            <a:endParaRPr sz="2200"/>
          </a:p>
        </p:txBody>
      </p:sp>
      <p:sp>
        <p:nvSpPr>
          <p:cNvPr id="783" name="Google Shape;783;p7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47</a:t>
            </a:fld>
            <a:endParaRPr/>
          </a:p>
        </p:txBody>
      </p:sp>
      <p:sp>
        <p:nvSpPr>
          <p:cNvPr id="784" name="Google Shape;784;p70"/>
          <p:cNvSpPr txBox="1"/>
          <p:nvPr/>
        </p:nvSpPr>
        <p:spPr>
          <a:xfrm>
            <a:off x="798125" y="3305338"/>
            <a:ext cx="4744500" cy="15354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GB" sz="1300">
                <a:solidFill>
                  <a:schemeClr val="accent1"/>
                </a:solidFill>
                <a:latin typeface="Lato"/>
                <a:ea typeface="Lato"/>
                <a:cs typeface="Lato"/>
                <a:sym typeface="Lato"/>
              </a:rPr>
              <a:t>Se trabajará con el</a:t>
            </a:r>
            <a:r>
              <a:rPr lang="en-GB" sz="1300" b="1">
                <a:solidFill>
                  <a:schemeClr val="accent1"/>
                </a:solidFill>
                <a:latin typeface="Lato"/>
                <a:ea typeface="Lato"/>
                <a:cs typeface="Lato"/>
                <a:sym typeface="Lato"/>
              </a:rPr>
              <a:t> índice de claridad (kt)</a:t>
            </a:r>
            <a:r>
              <a:rPr lang="en-GB" sz="1300">
                <a:solidFill>
                  <a:schemeClr val="accent1"/>
                </a:solidFill>
                <a:latin typeface="Lato"/>
                <a:ea typeface="Lato"/>
                <a:cs typeface="Lato"/>
                <a:sym typeface="Lato"/>
              </a:rPr>
              <a:t>, que se define como el cociente entre GHI y la radiación en el tope de la atmósfera (calculado analíticamente).</a:t>
            </a:r>
            <a:endParaRPr sz="1300">
              <a:solidFill>
                <a:schemeClr val="accent1"/>
              </a:solidFill>
              <a:latin typeface="Lato"/>
              <a:ea typeface="Lato"/>
              <a:cs typeface="Lato"/>
              <a:sym typeface="Lato"/>
            </a:endParaRPr>
          </a:p>
          <a:p>
            <a:pPr marL="0" lvl="0" indent="0" algn="just" rtl="0">
              <a:lnSpc>
                <a:spcPct val="115000"/>
              </a:lnSpc>
              <a:spcBef>
                <a:spcPts val="0"/>
              </a:spcBef>
              <a:spcAft>
                <a:spcPts val="0"/>
              </a:spcAft>
              <a:buNone/>
            </a:pPr>
            <a:endParaRPr sz="1300">
              <a:solidFill>
                <a:schemeClr val="accent1"/>
              </a:solidFill>
              <a:latin typeface="Lato"/>
              <a:ea typeface="Lato"/>
              <a:cs typeface="Lato"/>
              <a:sym typeface="Lato"/>
            </a:endParaRPr>
          </a:p>
          <a:p>
            <a:pPr marL="0" lvl="0" indent="0" algn="just" rtl="0">
              <a:lnSpc>
                <a:spcPct val="115000"/>
              </a:lnSpc>
              <a:spcBef>
                <a:spcPts val="0"/>
              </a:spcBef>
              <a:spcAft>
                <a:spcPts val="0"/>
              </a:spcAft>
              <a:buNone/>
            </a:pPr>
            <a:r>
              <a:rPr lang="en-GB" sz="1300">
                <a:solidFill>
                  <a:schemeClr val="accent1"/>
                </a:solidFill>
                <a:latin typeface="Lato"/>
                <a:ea typeface="Lato"/>
                <a:cs typeface="Lato"/>
                <a:sym typeface="Lato"/>
              </a:rPr>
              <a:t>kt es adimensionado y contiene información sobre la transmitancia global de la atmósfera (principalmente nubes)</a:t>
            </a:r>
            <a:endParaRPr sz="1300">
              <a:solidFill>
                <a:schemeClr val="accent1"/>
              </a:solidFill>
              <a:latin typeface="Lato"/>
              <a:ea typeface="Lato"/>
              <a:cs typeface="Lato"/>
              <a:sym typeface="Lato"/>
            </a:endParaRPr>
          </a:p>
        </p:txBody>
      </p:sp>
      <p:pic>
        <p:nvPicPr>
          <p:cNvPr id="785" name="Google Shape;785;p70"/>
          <p:cNvPicPr preferRelativeResize="0"/>
          <p:nvPr/>
        </p:nvPicPr>
        <p:blipFill>
          <a:blip r:embed="rId3">
            <a:alphaModFix/>
          </a:blip>
          <a:stretch>
            <a:fillRect/>
          </a:stretch>
        </p:blipFill>
        <p:spPr>
          <a:xfrm>
            <a:off x="855150" y="1376950"/>
            <a:ext cx="7207426" cy="1805225"/>
          </a:xfrm>
          <a:prstGeom prst="rect">
            <a:avLst/>
          </a:prstGeom>
          <a:noFill/>
          <a:ln>
            <a:noFill/>
          </a:ln>
        </p:spPr>
      </p:pic>
      <p:pic>
        <p:nvPicPr>
          <p:cNvPr id="786" name="Google Shape;786;p70"/>
          <p:cNvPicPr preferRelativeResize="0"/>
          <p:nvPr/>
        </p:nvPicPr>
        <p:blipFill>
          <a:blip r:embed="rId4">
            <a:alphaModFix/>
          </a:blip>
          <a:stretch>
            <a:fillRect/>
          </a:stretch>
        </p:blipFill>
        <p:spPr>
          <a:xfrm>
            <a:off x="5754099" y="3110688"/>
            <a:ext cx="2308475" cy="19247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7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48</a:t>
            </a:fld>
            <a:endParaRPr/>
          </a:p>
        </p:txBody>
      </p:sp>
      <p:sp>
        <p:nvSpPr>
          <p:cNvPr id="792" name="Google Shape;792;p71"/>
          <p:cNvSpPr txBox="1">
            <a:spLocks noGrp="1"/>
          </p:cNvSpPr>
          <p:nvPr>
            <p:ph type="title"/>
          </p:nvPr>
        </p:nvSpPr>
        <p:spPr>
          <a:xfrm>
            <a:off x="727800" y="702275"/>
            <a:ext cx="7408800" cy="145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100"/>
              <a:t>Condicionamiento de los fenómenos de El Niño y La Niña sobre los recursos energéticos de Uruguay y su modelado</a:t>
            </a:r>
            <a:endParaRPr sz="85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73"/>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49</a:t>
            </a:fld>
            <a:endParaRPr/>
          </a:p>
        </p:txBody>
      </p:sp>
      <p:sp>
        <p:nvSpPr>
          <p:cNvPr id="807" name="Google Shape;807;p73"/>
          <p:cNvSpPr txBox="1">
            <a:spLocks noGrp="1"/>
          </p:cNvSpPr>
          <p:nvPr>
            <p:ph type="title"/>
          </p:nvPr>
        </p:nvSpPr>
        <p:spPr>
          <a:xfrm>
            <a:off x="730000" y="556650"/>
            <a:ext cx="8145600" cy="756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600"/>
              <a:buNone/>
            </a:pPr>
            <a:r>
              <a:rPr lang="en-GB" sz="2400"/>
              <a:t>Impacto de ENOS en los caudales</a:t>
            </a:r>
            <a:endParaRPr sz="2400"/>
          </a:p>
        </p:txBody>
      </p:sp>
      <p:sp>
        <p:nvSpPr>
          <p:cNvPr id="808" name="Google Shape;808;p73"/>
          <p:cNvSpPr/>
          <p:nvPr/>
        </p:nvSpPr>
        <p:spPr>
          <a:xfrm>
            <a:off x="16778" y="4832945"/>
            <a:ext cx="8729700" cy="2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300" b="0" i="0" u="none" strike="noStrike" cap="none">
                <a:solidFill>
                  <a:schemeClr val="accent1"/>
                </a:solidFill>
                <a:latin typeface="Lato"/>
                <a:ea typeface="Lato"/>
                <a:cs typeface="Lato"/>
                <a:sym typeface="Lato"/>
              </a:rPr>
              <a:t>Se indican los niveles de 5% y 95% de significancia estadística mediante el método de Monte Carlo.</a:t>
            </a:r>
            <a:endParaRPr/>
          </a:p>
        </p:txBody>
      </p:sp>
      <p:sp>
        <p:nvSpPr>
          <p:cNvPr id="809" name="Google Shape;809;p73"/>
          <p:cNvSpPr txBox="1"/>
          <p:nvPr/>
        </p:nvSpPr>
        <p:spPr>
          <a:xfrm>
            <a:off x="805501" y="1313249"/>
            <a:ext cx="8145600" cy="64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600"/>
              <a:buFont typeface="Raleway"/>
              <a:buNone/>
            </a:pPr>
            <a:r>
              <a:rPr lang="en-GB" sz="1600" b="1" i="0" u="none" strike="noStrike" cap="none">
                <a:solidFill>
                  <a:schemeClr val="accent1"/>
                </a:solidFill>
                <a:latin typeface="Lato"/>
                <a:ea typeface="Lato"/>
                <a:cs typeface="Lato"/>
                <a:sym typeface="Lato"/>
              </a:rPr>
              <a:t>Variación estacional de los aportes a Rincón del Bonete</a:t>
            </a:r>
            <a:endParaRPr/>
          </a:p>
          <a:p>
            <a:pPr marL="0" marR="0" lvl="0" indent="0" algn="l" rtl="0">
              <a:lnSpc>
                <a:spcPct val="100000"/>
              </a:lnSpc>
              <a:spcBef>
                <a:spcPts val="600"/>
              </a:spcBef>
              <a:spcAft>
                <a:spcPts val="0"/>
              </a:spcAft>
              <a:buClr>
                <a:schemeClr val="dk2"/>
              </a:buClr>
              <a:buSzPts val="2600"/>
              <a:buFont typeface="Raleway"/>
              <a:buNone/>
            </a:pPr>
            <a:r>
              <a:rPr lang="en-GB" sz="1600" b="0" i="0" u="none" strike="noStrike" cap="none">
                <a:solidFill>
                  <a:schemeClr val="accent1"/>
                </a:solidFill>
                <a:latin typeface="Lato"/>
                <a:ea typeface="Lato"/>
                <a:cs typeface="Lato"/>
                <a:sym typeface="Lato"/>
              </a:rPr>
              <a:t>Muestreos condicionados por el índice Niño 3.4 NDE </a:t>
            </a:r>
            <a:endParaRPr/>
          </a:p>
          <a:p>
            <a:pPr marL="0" marR="0" lvl="0" indent="0" algn="l" rtl="0">
              <a:lnSpc>
                <a:spcPct val="100000"/>
              </a:lnSpc>
              <a:spcBef>
                <a:spcPts val="0"/>
              </a:spcBef>
              <a:spcAft>
                <a:spcPts val="0"/>
              </a:spcAft>
              <a:buClr>
                <a:schemeClr val="dk2"/>
              </a:buClr>
              <a:buSzPts val="2600"/>
              <a:buFont typeface="Raleway"/>
              <a:buNone/>
            </a:pPr>
            <a:r>
              <a:rPr lang="en-GB" sz="1600" b="1" i="0" u="none" strike="noStrike" cap="none">
                <a:solidFill>
                  <a:schemeClr val="accent1"/>
                </a:solidFill>
                <a:latin typeface="Lato"/>
                <a:ea typeface="Lato"/>
                <a:cs typeface="Lato"/>
                <a:sym typeface="Lato"/>
              </a:rPr>
              <a:t> </a:t>
            </a:r>
            <a:endParaRPr sz="1600" b="1" i="0" u="none" strike="noStrike" cap="none">
              <a:solidFill>
                <a:srgbClr val="FF0000"/>
              </a:solidFill>
              <a:latin typeface="Raleway"/>
              <a:ea typeface="Raleway"/>
              <a:cs typeface="Raleway"/>
              <a:sym typeface="Raleway"/>
            </a:endParaRPr>
          </a:p>
        </p:txBody>
      </p:sp>
      <p:pic>
        <p:nvPicPr>
          <p:cNvPr id="810" name="Google Shape;810;p73"/>
          <p:cNvPicPr preferRelativeResize="0"/>
          <p:nvPr/>
        </p:nvPicPr>
        <p:blipFill rotWithShape="1">
          <a:blip r:embed="rId3">
            <a:alphaModFix/>
          </a:blip>
          <a:srcRect/>
          <a:stretch/>
        </p:blipFill>
        <p:spPr>
          <a:xfrm>
            <a:off x="2073429" y="2058374"/>
            <a:ext cx="4616507" cy="2691477"/>
          </a:xfrm>
          <a:prstGeom prst="rect">
            <a:avLst/>
          </a:prstGeom>
          <a:noFill/>
          <a:ln>
            <a:noFill/>
          </a:ln>
        </p:spPr>
      </p:pic>
      <p:sp>
        <p:nvSpPr>
          <p:cNvPr id="811" name="Google Shape;811;p73"/>
          <p:cNvSpPr/>
          <p:nvPr/>
        </p:nvSpPr>
        <p:spPr>
          <a:xfrm>
            <a:off x="6520940" y="695351"/>
            <a:ext cx="2430300" cy="9387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n-GB" sz="1000" b="1" i="0" u="sng" strike="noStrike" cap="none">
                <a:solidFill>
                  <a:srgbClr val="000000"/>
                </a:solidFill>
                <a:latin typeface="Arial"/>
                <a:ea typeface="Arial"/>
                <a:cs typeface="Arial"/>
                <a:sym typeface="Arial"/>
              </a:rPr>
              <a:t>Metodología</a:t>
            </a:r>
            <a:r>
              <a:rPr lang="en-GB" sz="1000" b="1" i="0" u="none" strike="noStrike" cap="none">
                <a:solidFill>
                  <a:srgbClr val="000000"/>
                </a:solidFill>
                <a:latin typeface="Arial"/>
                <a:ea typeface="Arial"/>
                <a:cs typeface="Arial"/>
                <a:sym typeface="Arial"/>
              </a:rPr>
              <a:t>: </a:t>
            </a:r>
            <a:endParaRPr/>
          </a:p>
          <a:p>
            <a:pPr marL="0" marR="0" lvl="0" indent="0" algn="just" rtl="0">
              <a:lnSpc>
                <a:spcPct val="100000"/>
              </a:lnSpc>
              <a:spcBef>
                <a:spcPts val="600"/>
              </a:spcBef>
              <a:spcAft>
                <a:spcPts val="0"/>
              </a:spcAft>
              <a:buNone/>
            </a:pPr>
            <a:r>
              <a:rPr lang="en-GB" sz="1000" b="0" i="0" u="none" strike="noStrike" cap="none">
                <a:solidFill>
                  <a:srgbClr val="000000"/>
                </a:solidFill>
                <a:latin typeface="Arial"/>
                <a:ea typeface="Arial"/>
                <a:cs typeface="Arial"/>
                <a:sym typeface="Arial"/>
              </a:rPr>
              <a:t>Clasificación de los años climatológicos Set-Ago en terciles (15/17/15) según las anomalías del índice N3.4 NDE (Periodo: 1975-2022).</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1"/>
          <p:cNvSpPr txBox="1">
            <a:spLocks noGrp="1"/>
          </p:cNvSpPr>
          <p:nvPr>
            <p:ph type="title"/>
          </p:nvPr>
        </p:nvSpPr>
        <p:spPr>
          <a:xfrm>
            <a:off x="729325" y="508900"/>
            <a:ext cx="8917500" cy="103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Mercado Mayorista de Energía Eléctrica en Uruguay</a:t>
            </a:r>
            <a:endParaRPr/>
          </a:p>
        </p:txBody>
      </p:sp>
      <p:sp>
        <p:nvSpPr>
          <p:cNvPr id="309" name="Google Shape;309;p31"/>
          <p:cNvSpPr txBox="1">
            <a:spLocks noGrp="1"/>
          </p:cNvSpPr>
          <p:nvPr>
            <p:ph type="body" idx="1"/>
          </p:nvPr>
        </p:nvSpPr>
        <p:spPr>
          <a:xfrm>
            <a:off x="729325" y="1469275"/>
            <a:ext cx="8019600" cy="32805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GB" sz="1700" b="1"/>
              <a:t>MMEE (Ley 16832/1997): </a:t>
            </a:r>
            <a:r>
              <a:rPr lang="en-GB" sz="1700"/>
              <a:t>Libre competencia en generación, transmisión y distribución reguladas.</a:t>
            </a:r>
            <a:endParaRPr sz="1700"/>
          </a:p>
          <a:p>
            <a:pPr marL="457200" lvl="0" indent="-336550" algn="l" rtl="0">
              <a:spcBef>
                <a:spcPts val="0"/>
              </a:spcBef>
              <a:spcAft>
                <a:spcPts val="0"/>
              </a:spcAft>
              <a:buSzPts val="1700"/>
              <a:buChar char="●"/>
            </a:pPr>
            <a:r>
              <a:rPr lang="en-GB" sz="1700" b="1"/>
              <a:t>ADME: </a:t>
            </a:r>
            <a:r>
              <a:rPr lang="en-GB" sz="1700"/>
              <a:t>Opera y administra el MMEE</a:t>
            </a:r>
            <a:r>
              <a:rPr lang="en-GB" sz="1700" b="1"/>
              <a:t>.</a:t>
            </a:r>
            <a:endParaRPr sz="1700" b="1"/>
          </a:p>
          <a:p>
            <a:pPr marL="457200" lvl="0" indent="-336550" algn="l" rtl="0">
              <a:spcBef>
                <a:spcPts val="0"/>
              </a:spcBef>
              <a:spcAft>
                <a:spcPts val="0"/>
              </a:spcAft>
              <a:buSzPts val="1700"/>
              <a:buChar char="●"/>
            </a:pPr>
            <a:r>
              <a:rPr lang="en-GB" sz="1700" b="1"/>
              <a:t>Misión ADME: </a:t>
            </a:r>
            <a:r>
              <a:rPr lang="en-GB" sz="1700"/>
              <a:t>Despacho Económico del SIN, centralizado. Minimizar en todo instante el valor esperado del costo futuro de abastecimiento  de la demanda.</a:t>
            </a:r>
            <a:endParaRPr sz="1700"/>
          </a:p>
          <a:p>
            <a:pPr marL="457200" lvl="0" indent="-336550" algn="l" rtl="0">
              <a:spcBef>
                <a:spcPts val="0"/>
              </a:spcBef>
              <a:spcAft>
                <a:spcPts val="0"/>
              </a:spcAft>
              <a:buSzPts val="1700"/>
              <a:buChar char="●"/>
            </a:pPr>
            <a:r>
              <a:rPr lang="en-GB" sz="1700" b="1"/>
              <a:t>Costos declarados: </a:t>
            </a:r>
            <a:r>
              <a:rPr lang="en-GB" sz="1700"/>
              <a:t>los generadores declaran sus costos variables y restricciones operativas.</a:t>
            </a:r>
            <a:endParaRPr sz="1700"/>
          </a:p>
          <a:p>
            <a:pPr marL="457200" lvl="0" indent="-336550" algn="l" rtl="0">
              <a:spcBef>
                <a:spcPts val="0"/>
              </a:spcBef>
              <a:spcAft>
                <a:spcPts val="0"/>
              </a:spcAft>
              <a:buSzPts val="1700"/>
              <a:buChar char="●"/>
            </a:pPr>
            <a:r>
              <a:rPr lang="en-GB" sz="1700" b="1"/>
              <a:t>Valorización del agua de los embalses en diferentes Etapas de Programación.  Operador: </a:t>
            </a:r>
            <a:r>
              <a:rPr lang="en-GB" sz="1700"/>
              <a:t>usar o guardar el agua de los embalses.</a:t>
            </a:r>
            <a:endParaRPr sz="1700"/>
          </a:p>
          <a:p>
            <a:pPr marL="0" lvl="0" indent="0" algn="l" rtl="0">
              <a:spcBef>
                <a:spcPts val="1600"/>
              </a:spcBef>
              <a:spcAft>
                <a:spcPts val="0"/>
              </a:spcAft>
              <a:buNone/>
            </a:pPr>
            <a:endParaRPr sz="1700" b="1"/>
          </a:p>
          <a:p>
            <a:pPr marL="0" lvl="0" indent="0" algn="l" rtl="0">
              <a:spcBef>
                <a:spcPts val="1600"/>
              </a:spcBef>
              <a:spcAft>
                <a:spcPts val="1600"/>
              </a:spcAft>
              <a:buNone/>
            </a:pPr>
            <a:endParaRPr/>
          </a:p>
        </p:txBody>
      </p:sp>
      <p:sp>
        <p:nvSpPr>
          <p:cNvPr id="310" name="Google Shape;310;p3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74"/>
          <p:cNvSpPr txBox="1">
            <a:spLocks noGrp="1"/>
          </p:cNvSpPr>
          <p:nvPr>
            <p:ph type="title"/>
          </p:nvPr>
        </p:nvSpPr>
        <p:spPr>
          <a:xfrm>
            <a:off x="730000" y="556650"/>
            <a:ext cx="8145600" cy="756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600"/>
              <a:buNone/>
            </a:pPr>
            <a:r>
              <a:rPr lang="en-GB" sz="2400"/>
              <a:t>Modelo CEGH entrada-salida</a:t>
            </a:r>
            <a:endParaRPr sz="2400"/>
          </a:p>
        </p:txBody>
      </p:sp>
      <p:sp>
        <p:nvSpPr>
          <p:cNvPr id="817" name="Google Shape;817;p74"/>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50</a:t>
            </a:fld>
            <a:endParaRPr/>
          </a:p>
        </p:txBody>
      </p:sp>
      <p:sp>
        <p:nvSpPr>
          <p:cNvPr id="818" name="Google Shape;818;p74"/>
          <p:cNvSpPr txBox="1">
            <a:spLocks noGrp="1"/>
          </p:cNvSpPr>
          <p:nvPr>
            <p:ph type="body" idx="1"/>
          </p:nvPr>
        </p:nvSpPr>
        <p:spPr>
          <a:xfrm>
            <a:off x="604006" y="1397043"/>
            <a:ext cx="8085900" cy="3024000"/>
          </a:xfrm>
          <a:prstGeom prst="rect">
            <a:avLst/>
          </a:prstGeom>
          <a:noFill/>
          <a:ln>
            <a:noFill/>
          </a:ln>
        </p:spPr>
        <p:txBody>
          <a:bodyPr spcFirstLastPara="1" wrap="square" lIns="91425" tIns="91425" rIns="91425" bIns="91425" anchor="t" anchorCtr="0">
            <a:noAutofit/>
          </a:bodyPr>
          <a:lstStyle/>
          <a:p>
            <a:pPr marL="146050" lvl="0" indent="0" algn="ctr" rtl="0">
              <a:lnSpc>
                <a:spcPct val="115000"/>
              </a:lnSpc>
              <a:spcBef>
                <a:spcPts val="0"/>
              </a:spcBef>
              <a:spcAft>
                <a:spcPts val="0"/>
              </a:spcAft>
              <a:buSzPts val="1300"/>
              <a:buNone/>
            </a:pPr>
            <a:r>
              <a:rPr lang="en-GB" sz="1600" b="1"/>
              <a:t>¿Los modelos son capaces de reproducir adecuadamente el impacto y la estacionalidad de la señal del fenómeno ENOS sobre las variables de interés?</a:t>
            </a:r>
            <a:endParaRPr/>
          </a:p>
          <a:p>
            <a:pPr marL="146050" lvl="0" indent="0" algn="just" rtl="0">
              <a:lnSpc>
                <a:spcPct val="115000"/>
              </a:lnSpc>
              <a:spcBef>
                <a:spcPts val="300"/>
              </a:spcBef>
              <a:spcAft>
                <a:spcPts val="0"/>
              </a:spcAft>
              <a:buSzPts val="1300"/>
              <a:buNone/>
            </a:pPr>
            <a:endParaRPr sz="1100"/>
          </a:p>
          <a:p>
            <a:pPr marL="146050" lvl="0" indent="0" algn="just" rtl="0">
              <a:lnSpc>
                <a:spcPct val="115000"/>
              </a:lnSpc>
              <a:spcBef>
                <a:spcPts val="300"/>
              </a:spcBef>
              <a:spcAft>
                <a:spcPts val="0"/>
              </a:spcAft>
              <a:buSzPts val="1300"/>
              <a:buNone/>
            </a:pPr>
            <a:endParaRPr sz="1100"/>
          </a:p>
          <a:p>
            <a:pPr marL="146050" lvl="0" indent="0" algn="just" rtl="0">
              <a:lnSpc>
                <a:spcPct val="115000"/>
              </a:lnSpc>
              <a:spcBef>
                <a:spcPts val="300"/>
              </a:spcBef>
              <a:spcAft>
                <a:spcPts val="0"/>
              </a:spcAft>
              <a:buSzPts val="1300"/>
              <a:buNone/>
            </a:pPr>
            <a:endParaRPr sz="1100"/>
          </a:p>
          <a:p>
            <a:pPr marL="146050" lvl="0" indent="0" algn="just" rtl="0">
              <a:lnSpc>
                <a:spcPct val="115000"/>
              </a:lnSpc>
              <a:spcBef>
                <a:spcPts val="300"/>
              </a:spcBef>
              <a:spcAft>
                <a:spcPts val="0"/>
              </a:spcAft>
              <a:buSzPts val="1300"/>
              <a:buNone/>
            </a:pPr>
            <a:endParaRPr sz="1100"/>
          </a:p>
          <a:p>
            <a:pPr marL="457200" lvl="0" indent="-311150" algn="just" rtl="0">
              <a:lnSpc>
                <a:spcPct val="115000"/>
              </a:lnSpc>
              <a:spcBef>
                <a:spcPts val="300"/>
              </a:spcBef>
              <a:spcAft>
                <a:spcPts val="0"/>
              </a:spcAft>
              <a:buSzPts val="1300"/>
              <a:buChar char="●"/>
            </a:pPr>
            <a:r>
              <a:rPr lang="en-GB" sz="1500"/>
              <a:t>Valoración del impacto del filtro dinámico</a:t>
            </a:r>
            <a:endParaRPr/>
          </a:p>
          <a:p>
            <a:pPr marL="457200" lvl="0" indent="-311150" algn="just" rtl="0">
              <a:lnSpc>
                <a:spcPct val="115000"/>
              </a:lnSpc>
              <a:spcBef>
                <a:spcPts val="1200"/>
              </a:spcBef>
              <a:spcAft>
                <a:spcPts val="0"/>
              </a:spcAft>
              <a:buSzPts val="1300"/>
              <a:buChar char="●"/>
            </a:pPr>
            <a:r>
              <a:rPr lang="en-GB" sz="1500"/>
              <a:t>Valoración del impacto de la antelación óptima</a:t>
            </a:r>
            <a:endParaRPr/>
          </a:p>
          <a:p>
            <a:pPr marL="720725" lvl="0" indent="-276225" algn="just" rtl="0">
              <a:lnSpc>
                <a:spcPct val="115000"/>
              </a:lnSpc>
              <a:spcBef>
                <a:spcPts val="300"/>
              </a:spcBef>
              <a:spcAft>
                <a:spcPts val="0"/>
              </a:spcAft>
              <a:buSzPts val="1300"/>
              <a:buFont typeface="Noto Sans Symbols"/>
              <a:buChar char="▪"/>
            </a:pPr>
            <a:r>
              <a:rPr lang="en-GB" sz="1500"/>
              <a:t>Determinación de la antelación óptima</a:t>
            </a:r>
            <a:endParaRPr/>
          </a:p>
          <a:p>
            <a:pPr marL="720725" lvl="0" indent="-276225" algn="just" rtl="0">
              <a:lnSpc>
                <a:spcPct val="115000"/>
              </a:lnSpc>
              <a:spcBef>
                <a:spcPts val="300"/>
              </a:spcBef>
              <a:spcAft>
                <a:spcPts val="300"/>
              </a:spcAft>
              <a:buSzPts val="1300"/>
              <a:buFont typeface="Noto Sans Symbols"/>
              <a:buChar char="▪"/>
            </a:pPr>
            <a:r>
              <a:rPr lang="en-GB" sz="1500"/>
              <a:t>Impacto en el modelo CEGH</a:t>
            </a:r>
            <a:endParaRPr sz="1500"/>
          </a:p>
        </p:txBody>
      </p:sp>
      <p:pic>
        <p:nvPicPr>
          <p:cNvPr id="819" name="Google Shape;819;p74"/>
          <p:cNvPicPr preferRelativeResize="0"/>
          <p:nvPr/>
        </p:nvPicPr>
        <p:blipFill rotWithShape="1">
          <a:blip r:embed="rId3">
            <a:alphaModFix/>
          </a:blip>
          <a:srcRect/>
          <a:stretch/>
        </p:blipFill>
        <p:spPr>
          <a:xfrm>
            <a:off x="5097933" y="3643052"/>
            <a:ext cx="3438369" cy="1301280"/>
          </a:xfrm>
          <a:prstGeom prst="rect">
            <a:avLst/>
          </a:prstGeom>
          <a:noFill/>
          <a:ln>
            <a:noFill/>
          </a:ln>
        </p:spPr>
      </p:pic>
      <p:pic>
        <p:nvPicPr>
          <p:cNvPr id="820" name="Google Shape;820;p74"/>
          <p:cNvPicPr preferRelativeResize="0"/>
          <p:nvPr/>
        </p:nvPicPr>
        <p:blipFill rotWithShape="1">
          <a:blip r:embed="rId4">
            <a:alphaModFix/>
          </a:blip>
          <a:srcRect/>
          <a:stretch/>
        </p:blipFill>
        <p:spPr>
          <a:xfrm>
            <a:off x="3085892" y="2165587"/>
            <a:ext cx="2972215" cy="7144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75"/>
          <p:cNvSpPr txBox="1">
            <a:spLocks noGrp="1"/>
          </p:cNvSpPr>
          <p:nvPr>
            <p:ph type="title"/>
          </p:nvPr>
        </p:nvSpPr>
        <p:spPr>
          <a:xfrm>
            <a:off x="730000" y="556650"/>
            <a:ext cx="8145600" cy="756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600"/>
              <a:buNone/>
            </a:pPr>
            <a:r>
              <a:rPr lang="en-GB" sz="2400"/>
              <a:t>Valoración del impacto del filtro dinámico</a:t>
            </a:r>
            <a:endParaRPr sz="2400"/>
          </a:p>
        </p:txBody>
      </p:sp>
      <p:sp>
        <p:nvSpPr>
          <p:cNvPr id="826" name="Google Shape;826;p7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51</a:t>
            </a:fld>
            <a:endParaRPr/>
          </a:p>
        </p:txBody>
      </p:sp>
      <p:sp>
        <p:nvSpPr>
          <p:cNvPr id="827" name="Google Shape;827;p75"/>
          <p:cNvSpPr txBox="1">
            <a:spLocks noGrp="1"/>
          </p:cNvSpPr>
          <p:nvPr>
            <p:ph type="body" idx="1"/>
          </p:nvPr>
        </p:nvSpPr>
        <p:spPr>
          <a:xfrm>
            <a:off x="604006" y="1397043"/>
            <a:ext cx="8085900" cy="3116100"/>
          </a:xfrm>
          <a:prstGeom prst="rect">
            <a:avLst/>
          </a:prstGeom>
          <a:noFill/>
          <a:ln>
            <a:noFill/>
          </a:ln>
        </p:spPr>
        <p:txBody>
          <a:bodyPr spcFirstLastPara="1" wrap="square" lIns="91425" tIns="91425" rIns="91425" bIns="91425" anchor="t" anchorCtr="0">
            <a:noAutofit/>
          </a:bodyPr>
          <a:lstStyle/>
          <a:p>
            <a:pPr marL="146050" lvl="0" indent="0" algn="ctr" rtl="0">
              <a:lnSpc>
                <a:spcPct val="115000"/>
              </a:lnSpc>
              <a:spcBef>
                <a:spcPts val="0"/>
              </a:spcBef>
              <a:spcAft>
                <a:spcPts val="0"/>
              </a:spcAft>
              <a:buSzPts val="1300"/>
              <a:buNone/>
            </a:pPr>
            <a:r>
              <a:rPr lang="en-GB" sz="1600" b="1"/>
              <a:t>¿Los modelos son capaces de reproducir adecuadamente el impacto y la estacionalidad de la señal del fenómeno ENOS sobre las variables de interés?</a:t>
            </a:r>
            <a:endParaRPr/>
          </a:p>
          <a:p>
            <a:pPr marL="146050" lvl="0" indent="0" algn="just" rtl="0">
              <a:lnSpc>
                <a:spcPct val="115000"/>
              </a:lnSpc>
              <a:spcBef>
                <a:spcPts val="300"/>
              </a:spcBef>
              <a:spcAft>
                <a:spcPts val="0"/>
              </a:spcAft>
              <a:buSzPts val="1300"/>
              <a:buNone/>
            </a:pPr>
            <a:endParaRPr sz="1100"/>
          </a:p>
          <a:p>
            <a:pPr marL="146050" lvl="0" indent="0" algn="just" rtl="0">
              <a:lnSpc>
                <a:spcPct val="115000"/>
              </a:lnSpc>
              <a:spcBef>
                <a:spcPts val="300"/>
              </a:spcBef>
              <a:spcAft>
                <a:spcPts val="0"/>
              </a:spcAft>
              <a:buSzPts val="1300"/>
              <a:buNone/>
            </a:pPr>
            <a:endParaRPr sz="1100"/>
          </a:p>
          <a:p>
            <a:pPr marL="146050" lvl="0" indent="0" algn="just" rtl="0">
              <a:lnSpc>
                <a:spcPct val="115000"/>
              </a:lnSpc>
              <a:spcBef>
                <a:spcPts val="300"/>
              </a:spcBef>
              <a:spcAft>
                <a:spcPts val="0"/>
              </a:spcAft>
              <a:buSzPts val="1300"/>
              <a:buNone/>
            </a:pPr>
            <a:endParaRPr sz="1100"/>
          </a:p>
          <a:p>
            <a:pPr marL="146050" lvl="0" indent="0" algn="just" rtl="0">
              <a:lnSpc>
                <a:spcPct val="115000"/>
              </a:lnSpc>
              <a:spcBef>
                <a:spcPts val="300"/>
              </a:spcBef>
              <a:spcAft>
                <a:spcPts val="0"/>
              </a:spcAft>
              <a:buSzPts val="1300"/>
              <a:buNone/>
            </a:pPr>
            <a:endParaRPr sz="1100"/>
          </a:p>
          <a:p>
            <a:pPr marL="146050" lvl="0" indent="0" algn="just" rtl="0">
              <a:lnSpc>
                <a:spcPct val="115000"/>
              </a:lnSpc>
              <a:spcBef>
                <a:spcPts val="300"/>
              </a:spcBef>
              <a:spcAft>
                <a:spcPts val="0"/>
              </a:spcAft>
              <a:buSzPts val="1300"/>
              <a:buNone/>
            </a:pPr>
            <a:endParaRPr sz="1600"/>
          </a:p>
          <a:p>
            <a:pPr marL="146050" lvl="0" indent="0" algn="just" rtl="0">
              <a:lnSpc>
                <a:spcPct val="115000"/>
              </a:lnSpc>
              <a:spcBef>
                <a:spcPts val="300"/>
              </a:spcBef>
              <a:spcAft>
                <a:spcPts val="0"/>
              </a:spcAft>
              <a:buSzPts val="1300"/>
              <a:buNone/>
            </a:pPr>
            <a:r>
              <a:rPr lang="en-GB" sz="1500"/>
              <a:t>Modelo CEGH de aportes-N3.4 de paso diario:</a:t>
            </a:r>
            <a:endParaRPr/>
          </a:p>
          <a:p>
            <a:pPr marL="457200" lvl="0" indent="-311150" algn="just" rtl="0">
              <a:lnSpc>
                <a:spcPct val="115000"/>
              </a:lnSpc>
              <a:spcBef>
                <a:spcPts val="1200"/>
              </a:spcBef>
              <a:spcAft>
                <a:spcPts val="0"/>
              </a:spcAft>
              <a:buSzPts val="1300"/>
              <a:buChar char="●"/>
            </a:pPr>
            <a:r>
              <a:rPr lang="en-GB" sz="1500" b="1"/>
              <a:t>Filtro estático</a:t>
            </a:r>
            <a:r>
              <a:rPr lang="en-GB" sz="1500"/>
              <a:t>: una única matriz A, B y C para todos los días del año. </a:t>
            </a:r>
            <a:endParaRPr/>
          </a:p>
          <a:p>
            <a:pPr marL="457200" lvl="0" indent="-311150" algn="just" rtl="0">
              <a:lnSpc>
                <a:spcPct val="115000"/>
              </a:lnSpc>
              <a:spcBef>
                <a:spcPts val="1200"/>
              </a:spcBef>
              <a:spcAft>
                <a:spcPts val="1200"/>
              </a:spcAft>
              <a:buSzPts val="1300"/>
              <a:buChar char="●"/>
            </a:pPr>
            <a:r>
              <a:rPr lang="en-GB" sz="1500" b="1"/>
              <a:t>Filtro dinámico</a:t>
            </a:r>
            <a:r>
              <a:rPr lang="en-GB" sz="1500"/>
              <a:t>: una matriz A, B y C para cada día del año.</a:t>
            </a:r>
            <a:endParaRPr/>
          </a:p>
        </p:txBody>
      </p:sp>
      <p:pic>
        <p:nvPicPr>
          <p:cNvPr id="828" name="Google Shape;828;p75"/>
          <p:cNvPicPr preferRelativeResize="0"/>
          <p:nvPr/>
        </p:nvPicPr>
        <p:blipFill rotWithShape="1">
          <a:blip r:embed="rId3">
            <a:alphaModFix/>
          </a:blip>
          <a:srcRect/>
          <a:stretch/>
        </p:blipFill>
        <p:spPr>
          <a:xfrm>
            <a:off x="3085892" y="2317075"/>
            <a:ext cx="2972215" cy="714475"/>
          </a:xfrm>
          <a:prstGeom prst="rect">
            <a:avLst/>
          </a:prstGeom>
          <a:noFill/>
          <a:ln>
            <a:noFill/>
          </a:ln>
        </p:spPr>
      </p:pic>
      <p:sp>
        <p:nvSpPr>
          <p:cNvPr id="829" name="Google Shape;829;p75"/>
          <p:cNvSpPr/>
          <p:nvPr/>
        </p:nvSpPr>
        <p:spPr>
          <a:xfrm>
            <a:off x="3900880" y="2459245"/>
            <a:ext cx="327300" cy="352200"/>
          </a:xfrm>
          <a:prstGeom prst="ellipse">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30" name="Google Shape;830;p75"/>
          <p:cNvSpPr/>
          <p:nvPr/>
        </p:nvSpPr>
        <p:spPr>
          <a:xfrm>
            <a:off x="4633355" y="2459245"/>
            <a:ext cx="327300" cy="352200"/>
          </a:xfrm>
          <a:prstGeom prst="ellipse">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31" name="Google Shape;831;p75"/>
          <p:cNvSpPr/>
          <p:nvPr/>
        </p:nvSpPr>
        <p:spPr>
          <a:xfrm>
            <a:off x="5241931" y="2459245"/>
            <a:ext cx="327300" cy="352200"/>
          </a:xfrm>
          <a:prstGeom prst="ellipse">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7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52</a:t>
            </a:fld>
            <a:endParaRPr/>
          </a:p>
        </p:txBody>
      </p:sp>
      <p:pic>
        <p:nvPicPr>
          <p:cNvPr id="837" name="Google Shape;837;p76"/>
          <p:cNvPicPr preferRelativeResize="0"/>
          <p:nvPr/>
        </p:nvPicPr>
        <p:blipFill rotWithShape="1">
          <a:blip r:embed="rId3">
            <a:alphaModFix/>
          </a:blip>
          <a:srcRect t="4983" r="6638" b="3917"/>
          <a:stretch/>
        </p:blipFill>
        <p:spPr>
          <a:xfrm>
            <a:off x="3090722" y="2422234"/>
            <a:ext cx="2861946" cy="2087881"/>
          </a:xfrm>
          <a:prstGeom prst="rect">
            <a:avLst/>
          </a:prstGeom>
          <a:noFill/>
          <a:ln>
            <a:noFill/>
          </a:ln>
        </p:spPr>
      </p:pic>
      <p:pic>
        <p:nvPicPr>
          <p:cNvPr id="838" name="Google Shape;838;p76"/>
          <p:cNvPicPr preferRelativeResize="0"/>
          <p:nvPr/>
        </p:nvPicPr>
        <p:blipFill rotWithShape="1">
          <a:blip r:embed="rId4">
            <a:alphaModFix/>
          </a:blip>
          <a:srcRect t="5447" r="6603" b="3312"/>
          <a:stretch/>
        </p:blipFill>
        <p:spPr>
          <a:xfrm>
            <a:off x="170245" y="2420964"/>
            <a:ext cx="2861311" cy="2089151"/>
          </a:xfrm>
          <a:prstGeom prst="rect">
            <a:avLst/>
          </a:prstGeom>
          <a:noFill/>
          <a:ln>
            <a:noFill/>
          </a:ln>
        </p:spPr>
      </p:pic>
      <p:pic>
        <p:nvPicPr>
          <p:cNvPr id="839" name="Google Shape;839;p76"/>
          <p:cNvPicPr preferRelativeResize="0"/>
          <p:nvPr/>
        </p:nvPicPr>
        <p:blipFill rotWithShape="1">
          <a:blip r:embed="rId5">
            <a:alphaModFix/>
          </a:blip>
          <a:srcRect t="4984" r="7123" b="3390"/>
          <a:stretch/>
        </p:blipFill>
        <p:spPr>
          <a:xfrm>
            <a:off x="6023002" y="2420964"/>
            <a:ext cx="2854326" cy="2104389"/>
          </a:xfrm>
          <a:prstGeom prst="rect">
            <a:avLst/>
          </a:prstGeom>
          <a:noFill/>
          <a:ln>
            <a:noFill/>
          </a:ln>
        </p:spPr>
      </p:pic>
      <p:sp>
        <p:nvSpPr>
          <p:cNvPr id="840" name="Google Shape;840;p76"/>
          <p:cNvSpPr txBox="1">
            <a:spLocks noGrp="1"/>
          </p:cNvSpPr>
          <p:nvPr>
            <p:ph type="title"/>
          </p:nvPr>
        </p:nvSpPr>
        <p:spPr>
          <a:xfrm>
            <a:off x="730000" y="556650"/>
            <a:ext cx="8145600" cy="756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600"/>
              <a:buNone/>
            </a:pPr>
            <a:r>
              <a:rPr lang="en-GB" sz="2400"/>
              <a:t>Valoración del impacto del filtro dinámico</a:t>
            </a:r>
            <a:endParaRPr sz="2400"/>
          </a:p>
        </p:txBody>
      </p:sp>
      <p:sp>
        <p:nvSpPr>
          <p:cNvPr id="841" name="Google Shape;841;p76"/>
          <p:cNvSpPr/>
          <p:nvPr/>
        </p:nvSpPr>
        <p:spPr>
          <a:xfrm>
            <a:off x="561976" y="2134075"/>
            <a:ext cx="23814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400" b="0" i="0" u="none" strike="noStrike" cap="none">
                <a:solidFill>
                  <a:schemeClr val="accent1"/>
                </a:solidFill>
                <a:latin typeface="Lato"/>
                <a:ea typeface="Lato"/>
                <a:cs typeface="Lato"/>
                <a:sym typeface="Lato"/>
              </a:rPr>
              <a:t>Filtro estático</a:t>
            </a:r>
            <a:endParaRPr/>
          </a:p>
        </p:txBody>
      </p:sp>
      <p:sp>
        <p:nvSpPr>
          <p:cNvPr id="842" name="Google Shape;842;p76"/>
          <p:cNvSpPr/>
          <p:nvPr/>
        </p:nvSpPr>
        <p:spPr>
          <a:xfrm>
            <a:off x="3431675" y="2135511"/>
            <a:ext cx="23814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400" b="0" i="0" u="none" strike="noStrike" cap="none">
                <a:solidFill>
                  <a:schemeClr val="accent1"/>
                </a:solidFill>
                <a:latin typeface="Lato"/>
                <a:ea typeface="Lato"/>
                <a:cs typeface="Lato"/>
                <a:sym typeface="Lato"/>
              </a:rPr>
              <a:t>Serie observada</a:t>
            </a:r>
            <a:endParaRPr sz="1400" b="0" i="0" u="none" strike="noStrike" cap="none">
              <a:solidFill>
                <a:schemeClr val="accent1"/>
              </a:solidFill>
              <a:latin typeface="Lato"/>
              <a:ea typeface="Lato"/>
              <a:cs typeface="Lato"/>
              <a:sym typeface="Lato"/>
            </a:endParaRPr>
          </a:p>
        </p:txBody>
      </p:sp>
      <p:sp>
        <p:nvSpPr>
          <p:cNvPr id="843" name="Google Shape;843;p76"/>
          <p:cNvSpPr/>
          <p:nvPr/>
        </p:nvSpPr>
        <p:spPr>
          <a:xfrm>
            <a:off x="6352787" y="2134074"/>
            <a:ext cx="23814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400" b="0" i="0" u="none" strike="noStrike" cap="none">
                <a:solidFill>
                  <a:schemeClr val="accent1"/>
                </a:solidFill>
                <a:latin typeface="Lato"/>
                <a:ea typeface="Lato"/>
                <a:cs typeface="Lato"/>
                <a:sym typeface="Lato"/>
              </a:rPr>
              <a:t>Filtro dinámico</a:t>
            </a:r>
            <a:endParaRPr/>
          </a:p>
        </p:txBody>
      </p:sp>
      <p:sp>
        <p:nvSpPr>
          <p:cNvPr id="844" name="Google Shape;844;p76"/>
          <p:cNvSpPr txBox="1"/>
          <p:nvPr/>
        </p:nvSpPr>
        <p:spPr>
          <a:xfrm>
            <a:off x="805501" y="1313249"/>
            <a:ext cx="8145600" cy="64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600"/>
              <a:buFont typeface="Raleway"/>
              <a:buNone/>
            </a:pPr>
            <a:r>
              <a:rPr lang="en-GB" sz="1600" b="1" i="0" u="none" strike="noStrike" cap="none">
                <a:solidFill>
                  <a:schemeClr val="accent1"/>
                </a:solidFill>
                <a:latin typeface="Lato"/>
                <a:ea typeface="Lato"/>
                <a:cs typeface="Lato"/>
                <a:sym typeface="Lato"/>
              </a:rPr>
              <a:t>Variación estacional de los aportes a Rincón del Bonete</a:t>
            </a:r>
            <a:endParaRPr/>
          </a:p>
          <a:p>
            <a:pPr marL="0" marR="0" lvl="0" indent="0" algn="l" rtl="0">
              <a:lnSpc>
                <a:spcPct val="100000"/>
              </a:lnSpc>
              <a:spcBef>
                <a:spcPts val="600"/>
              </a:spcBef>
              <a:spcAft>
                <a:spcPts val="0"/>
              </a:spcAft>
              <a:buClr>
                <a:schemeClr val="dk2"/>
              </a:buClr>
              <a:buSzPts val="2600"/>
              <a:buFont typeface="Raleway"/>
              <a:buNone/>
            </a:pPr>
            <a:r>
              <a:rPr lang="en-GB" sz="1600" b="0" i="0" u="none" strike="noStrike" cap="none">
                <a:solidFill>
                  <a:schemeClr val="accent1"/>
                </a:solidFill>
                <a:latin typeface="Lato"/>
                <a:ea typeface="Lato"/>
                <a:cs typeface="Lato"/>
                <a:sym typeface="Lato"/>
              </a:rPr>
              <a:t>Muestreos condicionados por el índice Niño 3.4 NDE </a:t>
            </a:r>
            <a:endParaRPr/>
          </a:p>
          <a:p>
            <a:pPr marL="0" marR="0" lvl="0" indent="0" algn="l" rtl="0">
              <a:lnSpc>
                <a:spcPct val="100000"/>
              </a:lnSpc>
              <a:spcBef>
                <a:spcPts val="0"/>
              </a:spcBef>
              <a:spcAft>
                <a:spcPts val="0"/>
              </a:spcAft>
              <a:buClr>
                <a:schemeClr val="dk2"/>
              </a:buClr>
              <a:buSzPts val="2600"/>
              <a:buFont typeface="Raleway"/>
              <a:buNone/>
            </a:pPr>
            <a:r>
              <a:rPr lang="en-GB" sz="1600" b="1" i="0" u="none" strike="noStrike" cap="none">
                <a:solidFill>
                  <a:schemeClr val="accent1"/>
                </a:solidFill>
                <a:latin typeface="Lato"/>
                <a:ea typeface="Lato"/>
                <a:cs typeface="Lato"/>
                <a:sym typeface="Lato"/>
              </a:rPr>
              <a:t> </a:t>
            </a:r>
            <a:endParaRPr sz="1600" b="1" i="0" u="none" strike="noStrike" cap="none">
              <a:solidFill>
                <a:srgbClr val="FF0000"/>
              </a:solidFill>
              <a:latin typeface="Raleway"/>
              <a:ea typeface="Raleway"/>
              <a:cs typeface="Raleway"/>
              <a:sym typeface="Raleway"/>
            </a:endParaRPr>
          </a:p>
        </p:txBody>
      </p:sp>
      <p:sp>
        <p:nvSpPr>
          <p:cNvPr id="845" name="Google Shape;845;p76"/>
          <p:cNvSpPr/>
          <p:nvPr/>
        </p:nvSpPr>
        <p:spPr>
          <a:xfrm>
            <a:off x="25167" y="4816167"/>
            <a:ext cx="87297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400" b="0" i="0" u="none" strike="noStrike" cap="none">
                <a:solidFill>
                  <a:schemeClr val="accent1"/>
                </a:solidFill>
                <a:latin typeface="Lato"/>
                <a:ea typeface="Lato"/>
                <a:cs typeface="Lato"/>
                <a:sym typeface="Lato"/>
              </a:rPr>
              <a:t>En ambos casos se realizaron 10 simulaciones de igual longitud que la serie histórica.</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77"/>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53</a:t>
            </a:fld>
            <a:endParaRPr/>
          </a:p>
        </p:txBody>
      </p:sp>
      <p:sp>
        <p:nvSpPr>
          <p:cNvPr id="851" name="Google Shape;851;p77"/>
          <p:cNvSpPr txBox="1">
            <a:spLocks noGrp="1"/>
          </p:cNvSpPr>
          <p:nvPr>
            <p:ph type="title"/>
          </p:nvPr>
        </p:nvSpPr>
        <p:spPr>
          <a:xfrm>
            <a:off x="730000" y="556650"/>
            <a:ext cx="8145600" cy="756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600"/>
              <a:buNone/>
            </a:pPr>
            <a:r>
              <a:rPr lang="en-GB" sz="2400"/>
              <a:t>Valoración del impacto de la antelación óptima</a:t>
            </a:r>
            <a:endParaRPr sz="2400"/>
          </a:p>
        </p:txBody>
      </p:sp>
      <p:sp>
        <p:nvSpPr>
          <p:cNvPr id="852" name="Google Shape;852;p77"/>
          <p:cNvSpPr txBox="1">
            <a:spLocks noGrp="1"/>
          </p:cNvSpPr>
          <p:nvPr>
            <p:ph type="body" idx="1"/>
          </p:nvPr>
        </p:nvSpPr>
        <p:spPr>
          <a:xfrm>
            <a:off x="604007" y="1397043"/>
            <a:ext cx="7932300" cy="2805900"/>
          </a:xfrm>
          <a:prstGeom prst="rect">
            <a:avLst/>
          </a:prstGeom>
          <a:noFill/>
          <a:ln>
            <a:noFill/>
          </a:ln>
        </p:spPr>
        <p:txBody>
          <a:bodyPr spcFirstLastPara="1" wrap="square" lIns="91425" tIns="91425" rIns="91425" bIns="91425" anchor="t" anchorCtr="0">
            <a:noAutofit/>
          </a:bodyPr>
          <a:lstStyle/>
          <a:p>
            <a:pPr marL="146050" lvl="0" indent="0" algn="ctr" rtl="0">
              <a:lnSpc>
                <a:spcPct val="115000"/>
              </a:lnSpc>
              <a:spcBef>
                <a:spcPts val="0"/>
              </a:spcBef>
              <a:spcAft>
                <a:spcPts val="0"/>
              </a:spcAft>
              <a:buSzPts val="1300"/>
              <a:buNone/>
            </a:pPr>
            <a:r>
              <a:rPr lang="en-GB" sz="1600" b="1"/>
              <a:t>¿Los modelos son capaces de reproducir adecuadamente el impacto y la estacionalidad de la señal del fenómeno ENOS sobre las variables de interés?</a:t>
            </a:r>
            <a:endParaRPr/>
          </a:p>
          <a:p>
            <a:pPr marL="146050" lvl="0" indent="0" algn="just" rtl="0">
              <a:lnSpc>
                <a:spcPct val="115000"/>
              </a:lnSpc>
              <a:spcBef>
                <a:spcPts val="300"/>
              </a:spcBef>
              <a:spcAft>
                <a:spcPts val="0"/>
              </a:spcAft>
              <a:buSzPts val="1300"/>
              <a:buNone/>
            </a:pPr>
            <a:endParaRPr sz="1100"/>
          </a:p>
          <a:p>
            <a:pPr marL="146050" lvl="0" indent="0" algn="just" rtl="0">
              <a:lnSpc>
                <a:spcPct val="115000"/>
              </a:lnSpc>
              <a:spcBef>
                <a:spcPts val="300"/>
              </a:spcBef>
              <a:spcAft>
                <a:spcPts val="0"/>
              </a:spcAft>
              <a:buSzPts val="1300"/>
              <a:buNone/>
            </a:pPr>
            <a:r>
              <a:rPr lang="en-GB" sz="1500"/>
              <a:t>El mecanismo físico con que el fenómeno ENOS condiciona la evolución del clima regional no necesariamente actúa de inmediato, por lo que la correlación sincrónica no necesariamente es la que captura mejor la señal.</a:t>
            </a:r>
            <a:endParaRPr/>
          </a:p>
          <a:p>
            <a:pPr marL="146050" lvl="0" indent="0" algn="just" rtl="0">
              <a:lnSpc>
                <a:spcPct val="115000"/>
              </a:lnSpc>
              <a:spcBef>
                <a:spcPts val="1200"/>
              </a:spcBef>
              <a:spcAft>
                <a:spcPts val="300"/>
              </a:spcAft>
              <a:buSzPts val="1300"/>
              <a:buNone/>
            </a:pPr>
            <a:r>
              <a:rPr lang="en-GB" sz="1500"/>
              <a:t>Análisis de la influencia de la </a:t>
            </a:r>
            <a:r>
              <a:rPr lang="en-GB" sz="1500" b="1"/>
              <a:t>señal ENOS sobre los caudales </a:t>
            </a:r>
            <a:r>
              <a:rPr lang="en-GB" sz="1500"/>
              <a:t>en función de la </a:t>
            </a:r>
            <a:r>
              <a:rPr lang="en-GB" sz="1500" b="1"/>
              <a:t>antelación en el tiempo </a:t>
            </a:r>
            <a:r>
              <a:rPr lang="en-GB" sz="1500"/>
              <a:t>con que se considere la relación. </a:t>
            </a:r>
            <a:endParaRPr/>
          </a:p>
        </p:txBody>
      </p:sp>
      <p:pic>
        <p:nvPicPr>
          <p:cNvPr id="853" name="Google Shape;853;p77"/>
          <p:cNvPicPr preferRelativeResize="0"/>
          <p:nvPr/>
        </p:nvPicPr>
        <p:blipFill rotWithShape="1">
          <a:blip r:embed="rId3">
            <a:alphaModFix/>
          </a:blip>
          <a:srcRect/>
          <a:stretch/>
        </p:blipFill>
        <p:spPr>
          <a:xfrm>
            <a:off x="5097933" y="3643052"/>
            <a:ext cx="3438369" cy="130128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7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54</a:t>
            </a:fld>
            <a:endParaRPr/>
          </a:p>
        </p:txBody>
      </p:sp>
      <p:grpSp>
        <p:nvGrpSpPr>
          <p:cNvPr id="859" name="Google Shape;859;p78"/>
          <p:cNvGrpSpPr/>
          <p:nvPr/>
        </p:nvGrpSpPr>
        <p:grpSpPr>
          <a:xfrm>
            <a:off x="2814637" y="2491475"/>
            <a:ext cx="3515182" cy="2407678"/>
            <a:chOff x="2347601" y="2034907"/>
            <a:chExt cx="3319341" cy="2261580"/>
          </a:xfrm>
        </p:grpSpPr>
        <p:grpSp>
          <p:nvGrpSpPr>
            <p:cNvPr id="860" name="Google Shape;860;p78"/>
            <p:cNvGrpSpPr/>
            <p:nvPr/>
          </p:nvGrpSpPr>
          <p:grpSpPr>
            <a:xfrm>
              <a:off x="2347601" y="2034907"/>
              <a:ext cx="3319341" cy="2261580"/>
              <a:chOff x="1519801" y="1873511"/>
              <a:chExt cx="2799714" cy="1907540"/>
            </a:xfrm>
          </p:grpSpPr>
          <p:pic>
            <p:nvPicPr>
              <p:cNvPr id="861" name="Google Shape;861;p78"/>
              <p:cNvPicPr preferRelativeResize="0"/>
              <p:nvPr/>
            </p:nvPicPr>
            <p:blipFill rotWithShape="1">
              <a:blip r:embed="rId3">
                <a:alphaModFix/>
              </a:blip>
              <a:srcRect l="4110" r="8438"/>
              <a:stretch/>
            </p:blipFill>
            <p:spPr>
              <a:xfrm>
                <a:off x="1519801" y="1873511"/>
                <a:ext cx="2799714" cy="1907540"/>
              </a:xfrm>
              <a:prstGeom prst="rect">
                <a:avLst/>
              </a:prstGeom>
              <a:noFill/>
              <a:ln>
                <a:noFill/>
              </a:ln>
            </p:spPr>
          </p:pic>
          <p:cxnSp>
            <p:nvCxnSpPr>
              <p:cNvPr id="862" name="Google Shape;862;p78"/>
              <p:cNvCxnSpPr/>
              <p:nvPr/>
            </p:nvCxnSpPr>
            <p:spPr>
              <a:xfrm>
                <a:off x="1803693" y="3500038"/>
                <a:ext cx="646800" cy="0"/>
              </a:xfrm>
              <a:prstGeom prst="straightConnector1">
                <a:avLst/>
              </a:prstGeom>
              <a:noFill/>
              <a:ln w="28575" cap="flat" cmpd="sng">
                <a:solidFill>
                  <a:schemeClr val="dk2"/>
                </a:solidFill>
                <a:prstDash val="solid"/>
                <a:round/>
                <a:headEnd type="none" w="sm" len="sm"/>
                <a:tailEnd type="none" w="sm" len="sm"/>
              </a:ln>
            </p:spPr>
          </p:cxnSp>
          <p:cxnSp>
            <p:nvCxnSpPr>
              <p:cNvPr id="863" name="Google Shape;863;p78"/>
              <p:cNvCxnSpPr/>
              <p:nvPr/>
            </p:nvCxnSpPr>
            <p:spPr>
              <a:xfrm flipH="1">
                <a:off x="2443591" y="2881513"/>
                <a:ext cx="929700" cy="614700"/>
              </a:xfrm>
              <a:prstGeom prst="straightConnector1">
                <a:avLst/>
              </a:prstGeom>
              <a:noFill/>
              <a:ln w="28575" cap="flat" cmpd="sng">
                <a:solidFill>
                  <a:schemeClr val="dk2"/>
                </a:solidFill>
                <a:prstDash val="solid"/>
                <a:round/>
                <a:headEnd type="none" w="sm" len="sm"/>
                <a:tailEnd type="none" w="sm" len="sm"/>
              </a:ln>
            </p:spPr>
          </p:cxnSp>
          <p:cxnSp>
            <p:nvCxnSpPr>
              <p:cNvPr id="864" name="Google Shape;864;p78"/>
              <p:cNvCxnSpPr/>
              <p:nvPr/>
            </p:nvCxnSpPr>
            <p:spPr>
              <a:xfrm>
                <a:off x="3357868" y="2881513"/>
                <a:ext cx="359100" cy="618600"/>
              </a:xfrm>
              <a:prstGeom prst="straightConnector1">
                <a:avLst/>
              </a:prstGeom>
              <a:noFill/>
              <a:ln w="28575" cap="flat" cmpd="sng">
                <a:solidFill>
                  <a:schemeClr val="dk2"/>
                </a:solidFill>
                <a:prstDash val="solid"/>
                <a:round/>
                <a:headEnd type="none" w="sm" len="sm"/>
                <a:tailEnd type="none" w="sm" len="sm"/>
              </a:ln>
            </p:spPr>
          </p:cxnSp>
        </p:grpSp>
        <p:cxnSp>
          <p:nvCxnSpPr>
            <p:cNvPr id="865" name="Google Shape;865;p78"/>
            <p:cNvCxnSpPr/>
            <p:nvPr/>
          </p:nvCxnSpPr>
          <p:spPr>
            <a:xfrm>
              <a:off x="4952325" y="3958751"/>
              <a:ext cx="684000" cy="0"/>
            </a:xfrm>
            <a:prstGeom prst="straightConnector1">
              <a:avLst/>
            </a:prstGeom>
            <a:noFill/>
            <a:ln w="28575" cap="flat" cmpd="sng">
              <a:solidFill>
                <a:schemeClr val="dk2"/>
              </a:solidFill>
              <a:prstDash val="solid"/>
              <a:round/>
              <a:headEnd type="none" w="sm" len="sm"/>
              <a:tailEnd type="none" w="sm" len="sm"/>
            </a:ln>
          </p:spPr>
        </p:cxnSp>
      </p:grpSp>
      <p:sp>
        <p:nvSpPr>
          <p:cNvPr id="866" name="Google Shape;866;p78"/>
          <p:cNvSpPr txBox="1">
            <a:spLocks noGrp="1"/>
          </p:cNvSpPr>
          <p:nvPr>
            <p:ph type="title"/>
          </p:nvPr>
        </p:nvSpPr>
        <p:spPr>
          <a:xfrm>
            <a:off x="730000" y="556650"/>
            <a:ext cx="8145600" cy="756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600"/>
              <a:buNone/>
            </a:pPr>
            <a:r>
              <a:rPr lang="en-GB" sz="2400"/>
              <a:t>Valoración del impacto de la antelación óptima</a:t>
            </a:r>
            <a:endParaRPr sz="2400"/>
          </a:p>
        </p:txBody>
      </p:sp>
      <p:sp>
        <p:nvSpPr>
          <p:cNvPr id="867" name="Google Shape;867;p78"/>
          <p:cNvSpPr txBox="1">
            <a:spLocks noGrp="1"/>
          </p:cNvSpPr>
          <p:nvPr>
            <p:ph type="body" idx="1"/>
          </p:nvPr>
        </p:nvSpPr>
        <p:spPr>
          <a:xfrm>
            <a:off x="604006" y="1397043"/>
            <a:ext cx="8085900" cy="1094400"/>
          </a:xfrm>
          <a:prstGeom prst="rect">
            <a:avLst/>
          </a:prstGeom>
          <a:noFill/>
          <a:ln>
            <a:noFill/>
          </a:ln>
        </p:spPr>
        <p:txBody>
          <a:bodyPr spcFirstLastPara="1" wrap="square" lIns="91425" tIns="91425" rIns="91425" bIns="91425" anchor="t" anchorCtr="0">
            <a:noAutofit/>
          </a:bodyPr>
          <a:lstStyle/>
          <a:p>
            <a:pPr marL="146050" lvl="0" indent="0" algn="just" rtl="0">
              <a:lnSpc>
                <a:spcPct val="115000"/>
              </a:lnSpc>
              <a:spcBef>
                <a:spcPts val="0"/>
              </a:spcBef>
              <a:spcAft>
                <a:spcPts val="0"/>
              </a:spcAft>
              <a:buSzPts val="1300"/>
              <a:buNone/>
            </a:pPr>
            <a:r>
              <a:rPr lang="en-GB" sz="1600" b="1"/>
              <a:t>Determinación de la antelación óptima (AO)</a:t>
            </a:r>
            <a:endParaRPr/>
          </a:p>
          <a:p>
            <a:pPr marL="146050" lvl="0" indent="0" algn="just" rtl="0">
              <a:lnSpc>
                <a:spcPct val="115000"/>
              </a:lnSpc>
              <a:spcBef>
                <a:spcPts val="600"/>
              </a:spcBef>
              <a:spcAft>
                <a:spcPts val="0"/>
              </a:spcAft>
              <a:buSzPts val="1300"/>
              <a:buNone/>
            </a:pPr>
            <a:r>
              <a:rPr lang="en-GB" sz="1500"/>
              <a:t>Para cada semana del año se determinó el </a:t>
            </a:r>
            <a:r>
              <a:rPr lang="en-GB" sz="1500" b="1"/>
              <a:t>tiempo de antelación óptimo </a:t>
            </a:r>
            <a:r>
              <a:rPr lang="en-GB" sz="1500"/>
              <a:t>en el cual el índice N3.4 tiene la </a:t>
            </a:r>
            <a:r>
              <a:rPr lang="en-GB" sz="1500" b="1"/>
              <a:t>máxima señal </a:t>
            </a:r>
            <a:r>
              <a:rPr lang="en-GB" sz="1500"/>
              <a:t>sobre el caudal. </a:t>
            </a:r>
            <a:endParaRPr/>
          </a:p>
          <a:p>
            <a:pPr marL="146050" lvl="0" indent="0" algn="just" rtl="0">
              <a:lnSpc>
                <a:spcPct val="115000"/>
              </a:lnSpc>
              <a:spcBef>
                <a:spcPts val="1200"/>
              </a:spcBef>
              <a:spcAft>
                <a:spcPts val="1200"/>
              </a:spcAft>
              <a:buSzPts val="1300"/>
              <a:buNone/>
            </a:pPr>
            <a:endParaRPr sz="1600" b="1"/>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7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55</a:t>
            </a:fld>
            <a:endParaRPr/>
          </a:p>
        </p:txBody>
      </p:sp>
      <p:pic>
        <p:nvPicPr>
          <p:cNvPr id="873" name="Google Shape;873;p79"/>
          <p:cNvPicPr preferRelativeResize="0"/>
          <p:nvPr/>
        </p:nvPicPr>
        <p:blipFill rotWithShape="1">
          <a:blip r:embed="rId3">
            <a:alphaModFix/>
          </a:blip>
          <a:srcRect l="2816" r="7778"/>
          <a:stretch/>
        </p:blipFill>
        <p:spPr>
          <a:xfrm>
            <a:off x="2585919" y="2157227"/>
            <a:ext cx="3377127" cy="2241219"/>
          </a:xfrm>
          <a:prstGeom prst="rect">
            <a:avLst/>
          </a:prstGeom>
          <a:noFill/>
          <a:ln>
            <a:noFill/>
          </a:ln>
        </p:spPr>
      </p:pic>
      <p:sp>
        <p:nvSpPr>
          <p:cNvPr id="874" name="Google Shape;874;p79"/>
          <p:cNvSpPr txBox="1">
            <a:spLocks noGrp="1"/>
          </p:cNvSpPr>
          <p:nvPr>
            <p:ph type="title"/>
          </p:nvPr>
        </p:nvSpPr>
        <p:spPr>
          <a:xfrm>
            <a:off x="730000" y="556650"/>
            <a:ext cx="8145600" cy="756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600"/>
              <a:buNone/>
            </a:pPr>
            <a:r>
              <a:rPr lang="en-GB" sz="2400"/>
              <a:t>Valoración del impacto de la antelación óptima</a:t>
            </a:r>
            <a:endParaRPr sz="2400"/>
          </a:p>
        </p:txBody>
      </p:sp>
      <p:pic>
        <p:nvPicPr>
          <p:cNvPr id="875" name="Google Shape;875;p79"/>
          <p:cNvPicPr preferRelativeResize="0"/>
          <p:nvPr/>
        </p:nvPicPr>
        <p:blipFill rotWithShape="1">
          <a:blip r:embed="rId4">
            <a:alphaModFix/>
          </a:blip>
          <a:srcRect l="18951" t="11681" r="37492" b="68151"/>
          <a:stretch/>
        </p:blipFill>
        <p:spPr>
          <a:xfrm>
            <a:off x="6153416" y="2290068"/>
            <a:ext cx="2057961" cy="563364"/>
          </a:xfrm>
          <a:prstGeom prst="rect">
            <a:avLst/>
          </a:prstGeom>
          <a:noFill/>
          <a:ln>
            <a:noFill/>
          </a:ln>
        </p:spPr>
      </p:pic>
      <p:sp>
        <p:nvSpPr>
          <p:cNvPr id="876" name="Google Shape;876;p79"/>
          <p:cNvSpPr txBox="1">
            <a:spLocks noGrp="1"/>
          </p:cNvSpPr>
          <p:nvPr>
            <p:ph type="body" idx="1"/>
          </p:nvPr>
        </p:nvSpPr>
        <p:spPr>
          <a:xfrm>
            <a:off x="604006" y="1397043"/>
            <a:ext cx="8085900" cy="756600"/>
          </a:xfrm>
          <a:prstGeom prst="rect">
            <a:avLst/>
          </a:prstGeom>
          <a:noFill/>
          <a:ln>
            <a:noFill/>
          </a:ln>
        </p:spPr>
        <p:txBody>
          <a:bodyPr spcFirstLastPara="1" wrap="square" lIns="91425" tIns="91425" rIns="91425" bIns="91425" anchor="t" anchorCtr="0">
            <a:noAutofit/>
          </a:bodyPr>
          <a:lstStyle/>
          <a:p>
            <a:pPr marL="146050" lvl="0" indent="0" algn="just" rtl="0">
              <a:lnSpc>
                <a:spcPct val="115000"/>
              </a:lnSpc>
              <a:spcBef>
                <a:spcPts val="0"/>
              </a:spcBef>
              <a:spcAft>
                <a:spcPts val="0"/>
              </a:spcAft>
              <a:buSzPts val="1300"/>
              <a:buNone/>
            </a:pPr>
            <a:r>
              <a:rPr lang="en-GB" sz="1600" b="1" dirty="0" err="1"/>
              <a:t>Determinación</a:t>
            </a:r>
            <a:r>
              <a:rPr lang="en-GB" sz="1600" b="1" dirty="0"/>
              <a:t> de la </a:t>
            </a:r>
            <a:r>
              <a:rPr lang="en-GB" sz="1600" b="1" dirty="0" err="1"/>
              <a:t>antelación</a:t>
            </a:r>
            <a:r>
              <a:rPr lang="en-GB" sz="1600" b="1" dirty="0"/>
              <a:t> </a:t>
            </a:r>
            <a:r>
              <a:rPr lang="en-GB" sz="1600" b="1" dirty="0" err="1"/>
              <a:t>óptima</a:t>
            </a:r>
            <a:r>
              <a:rPr lang="en-GB" sz="1600" b="1" dirty="0"/>
              <a:t> (AO)</a:t>
            </a:r>
            <a:endParaRPr dirty="0"/>
          </a:p>
          <a:p>
            <a:pPr marL="146050" lvl="0" indent="0" algn="just" rtl="0">
              <a:lnSpc>
                <a:spcPct val="115000"/>
              </a:lnSpc>
              <a:spcBef>
                <a:spcPts val="600"/>
              </a:spcBef>
              <a:spcAft>
                <a:spcPts val="0"/>
              </a:spcAft>
              <a:buSzPts val="1300"/>
              <a:buNone/>
            </a:pPr>
            <a:r>
              <a:rPr lang="en-GB" sz="1500" dirty="0" err="1"/>
              <a:t>Correlación</a:t>
            </a:r>
            <a:r>
              <a:rPr lang="en-GB" sz="1500" dirty="0"/>
              <a:t> </a:t>
            </a:r>
            <a:r>
              <a:rPr lang="en-GB" sz="1500" dirty="0" err="1"/>
              <a:t>máxima</a:t>
            </a:r>
            <a:r>
              <a:rPr lang="en-GB" sz="1500" dirty="0"/>
              <a:t> (AO) versus </a:t>
            </a:r>
            <a:r>
              <a:rPr lang="en-GB" sz="1500" dirty="0" err="1"/>
              <a:t>Correlación</a:t>
            </a:r>
            <a:r>
              <a:rPr lang="en-GB" sz="1500" dirty="0"/>
              <a:t> </a:t>
            </a:r>
            <a:r>
              <a:rPr lang="en-GB" sz="1500" dirty="0" err="1"/>
              <a:t>sincrónica</a:t>
            </a:r>
            <a:r>
              <a:rPr lang="en-GB" sz="1500" dirty="0"/>
              <a:t> (sin AO)</a:t>
            </a:r>
            <a:endParaRPr dirty="0"/>
          </a:p>
          <a:p>
            <a:pPr marL="146050" lvl="0" indent="0" algn="just" rtl="0">
              <a:lnSpc>
                <a:spcPct val="115000"/>
              </a:lnSpc>
              <a:spcBef>
                <a:spcPts val="1200"/>
              </a:spcBef>
              <a:spcAft>
                <a:spcPts val="1200"/>
              </a:spcAft>
              <a:buSzPts val="1300"/>
              <a:buNone/>
            </a:pPr>
            <a:endParaRPr sz="1600" b="1" dirty="0"/>
          </a:p>
        </p:txBody>
      </p:sp>
      <p:sp>
        <p:nvSpPr>
          <p:cNvPr id="877" name="Google Shape;877;p79"/>
          <p:cNvSpPr txBox="1"/>
          <p:nvPr/>
        </p:nvSpPr>
        <p:spPr>
          <a:xfrm>
            <a:off x="436202" y="4398446"/>
            <a:ext cx="8136000" cy="6666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chemeClr val="accent1"/>
              </a:buClr>
              <a:buSzPts val="1300"/>
              <a:buFont typeface="Lato"/>
              <a:buNone/>
            </a:pPr>
            <a:r>
              <a:rPr lang="en-GB" sz="1400" b="0" i="0" u="none" strike="noStrike" cap="none">
                <a:solidFill>
                  <a:schemeClr val="accent1"/>
                </a:solidFill>
                <a:latin typeface="Lato"/>
                <a:ea typeface="Lato"/>
                <a:cs typeface="Lato"/>
                <a:sym typeface="Lato"/>
              </a:rPr>
              <a:t>Si se considerara antelación nula todo el año, se pierde la señal en el otoño (Mar-Jul) que si bien es más débil es significativa y, por sostenerse en varios meses, impacta la operación del sistema eléctrico.</a:t>
            </a:r>
            <a:endParaRPr/>
          </a:p>
          <a:p>
            <a:pPr marL="146050" marR="0" lvl="0" indent="0" algn="just" rtl="0">
              <a:lnSpc>
                <a:spcPct val="115000"/>
              </a:lnSpc>
              <a:spcBef>
                <a:spcPts val="600"/>
              </a:spcBef>
              <a:spcAft>
                <a:spcPts val="1200"/>
              </a:spcAft>
              <a:buClr>
                <a:schemeClr val="accent1"/>
              </a:buClr>
              <a:buSzPts val="1300"/>
              <a:buFont typeface="Lato"/>
              <a:buNone/>
            </a:pPr>
            <a:endParaRPr sz="1400" b="1" i="0" u="none" strike="noStrike" cap="none">
              <a:solidFill>
                <a:schemeClr val="accent1"/>
              </a:solidFill>
              <a:latin typeface="Lato"/>
              <a:ea typeface="Lato"/>
              <a:cs typeface="Lato"/>
              <a:sym typeface="Lato"/>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80"/>
          <p:cNvSpPr txBox="1">
            <a:spLocks noGrp="1"/>
          </p:cNvSpPr>
          <p:nvPr>
            <p:ph type="title"/>
          </p:nvPr>
        </p:nvSpPr>
        <p:spPr>
          <a:xfrm>
            <a:off x="730000" y="556650"/>
            <a:ext cx="8145600" cy="756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600"/>
              <a:buNone/>
            </a:pPr>
            <a:r>
              <a:rPr lang="en-GB" sz="2400"/>
              <a:t>Modelo CEGH horario solar</a:t>
            </a:r>
            <a:endParaRPr sz="2400"/>
          </a:p>
        </p:txBody>
      </p:sp>
      <p:sp>
        <p:nvSpPr>
          <p:cNvPr id="883" name="Google Shape;883;p8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56</a:t>
            </a:fld>
            <a:endParaRPr/>
          </a:p>
        </p:txBody>
      </p:sp>
      <p:sp>
        <p:nvSpPr>
          <p:cNvPr id="884" name="Google Shape;884;p80"/>
          <p:cNvSpPr txBox="1">
            <a:spLocks noGrp="1"/>
          </p:cNvSpPr>
          <p:nvPr>
            <p:ph type="body" idx="1"/>
          </p:nvPr>
        </p:nvSpPr>
        <p:spPr>
          <a:xfrm>
            <a:off x="604006" y="1346709"/>
            <a:ext cx="8085900" cy="1094400"/>
          </a:xfrm>
          <a:prstGeom prst="rect">
            <a:avLst/>
          </a:prstGeom>
          <a:noFill/>
          <a:ln>
            <a:noFill/>
          </a:ln>
        </p:spPr>
        <p:txBody>
          <a:bodyPr spcFirstLastPara="1" wrap="square" lIns="91425" tIns="91425" rIns="91425" bIns="91425" anchor="t" anchorCtr="0">
            <a:noAutofit/>
          </a:bodyPr>
          <a:lstStyle/>
          <a:p>
            <a:pPr marL="146050" lvl="0" indent="0" algn="just" rtl="0">
              <a:lnSpc>
                <a:spcPct val="115000"/>
              </a:lnSpc>
              <a:spcBef>
                <a:spcPts val="0"/>
              </a:spcBef>
              <a:spcAft>
                <a:spcPts val="0"/>
              </a:spcAft>
              <a:buSzPts val="1300"/>
              <a:buNone/>
            </a:pPr>
            <a:r>
              <a:rPr lang="en-GB" sz="1600" b="1"/>
              <a:t>Estratificación del índice de claridad (kt) según ENSO</a:t>
            </a:r>
            <a:endParaRPr/>
          </a:p>
          <a:p>
            <a:pPr marL="146050" lvl="0" indent="0" algn="just" rtl="0">
              <a:lnSpc>
                <a:spcPct val="115000"/>
              </a:lnSpc>
              <a:spcBef>
                <a:spcPts val="600"/>
              </a:spcBef>
              <a:spcAft>
                <a:spcPts val="1200"/>
              </a:spcAft>
              <a:buSzPts val="1300"/>
              <a:buNone/>
            </a:pPr>
            <a:r>
              <a:rPr lang="en-GB" sz="1500"/>
              <a:t>Distribuciones del índice horario para el bimestre Noviembre-Diciembre (mayor señal),  restringido al tramo entre 12 y 16 horas y promediado en dos puntos al NW</a:t>
            </a:r>
            <a:endParaRPr sz="1600" b="1"/>
          </a:p>
        </p:txBody>
      </p:sp>
      <p:sp>
        <p:nvSpPr>
          <p:cNvPr id="885" name="Google Shape;885;p80"/>
          <p:cNvSpPr txBox="1"/>
          <p:nvPr/>
        </p:nvSpPr>
        <p:spPr>
          <a:xfrm>
            <a:off x="275957" y="4207987"/>
            <a:ext cx="2768400" cy="7389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GB" sz="1400" b="0" i="0" u="none" strike="noStrike" cap="none">
                <a:solidFill>
                  <a:schemeClr val="accent1"/>
                </a:solidFill>
                <a:latin typeface="Lato"/>
                <a:ea typeface="Lato"/>
                <a:cs typeface="Lato"/>
                <a:sym typeface="Lato"/>
              </a:rPr>
              <a:t>Mayor insolación en situaciones de bajo índice N3.4, asociado a eventos La Niña</a:t>
            </a:r>
            <a:endParaRPr sz="1400" b="0" i="0" u="none" strike="noStrike" cap="none">
              <a:solidFill>
                <a:schemeClr val="accent1"/>
              </a:solidFill>
              <a:latin typeface="Lato"/>
              <a:ea typeface="Lato"/>
              <a:cs typeface="Lato"/>
              <a:sym typeface="Lato"/>
            </a:endParaRPr>
          </a:p>
        </p:txBody>
      </p:sp>
      <p:grpSp>
        <p:nvGrpSpPr>
          <p:cNvPr id="886" name="Google Shape;886;p80"/>
          <p:cNvGrpSpPr/>
          <p:nvPr/>
        </p:nvGrpSpPr>
        <p:grpSpPr>
          <a:xfrm>
            <a:off x="3296909" y="2419352"/>
            <a:ext cx="3460247" cy="2642526"/>
            <a:chOff x="3296909" y="2419352"/>
            <a:chExt cx="3460247" cy="2642526"/>
          </a:xfrm>
        </p:grpSpPr>
        <p:pic>
          <p:nvPicPr>
            <p:cNvPr id="887" name="Google Shape;887;p80"/>
            <p:cNvPicPr preferRelativeResize="0"/>
            <p:nvPr/>
          </p:nvPicPr>
          <p:blipFill rotWithShape="1">
            <a:blip r:embed="rId3">
              <a:alphaModFix/>
            </a:blip>
            <a:srcRect/>
            <a:stretch/>
          </p:blipFill>
          <p:spPr>
            <a:xfrm>
              <a:off x="3296909" y="2441193"/>
              <a:ext cx="3460247" cy="2620685"/>
            </a:xfrm>
            <a:prstGeom prst="rect">
              <a:avLst/>
            </a:prstGeom>
            <a:noFill/>
            <a:ln>
              <a:noFill/>
            </a:ln>
          </p:spPr>
        </p:pic>
        <p:sp>
          <p:nvSpPr>
            <p:cNvPr id="888" name="Google Shape;888;p80"/>
            <p:cNvSpPr/>
            <p:nvPr/>
          </p:nvSpPr>
          <p:spPr>
            <a:xfrm>
              <a:off x="4967288" y="2419352"/>
              <a:ext cx="252300" cy="4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81"/>
          <p:cNvSpPr txBox="1">
            <a:spLocks noGrp="1"/>
          </p:cNvSpPr>
          <p:nvPr>
            <p:ph type="title"/>
          </p:nvPr>
        </p:nvSpPr>
        <p:spPr>
          <a:xfrm>
            <a:off x="730000" y="556650"/>
            <a:ext cx="8145600" cy="756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600"/>
              <a:buNone/>
            </a:pPr>
            <a:r>
              <a:rPr lang="en-GB" sz="2400"/>
              <a:t>Modelo CEGH horario solar</a:t>
            </a:r>
            <a:endParaRPr sz="2400"/>
          </a:p>
        </p:txBody>
      </p:sp>
      <p:sp>
        <p:nvSpPr>
          <p:cNvPr id="894" name="Google Shape;894;p8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57</a:t>
            </a:fld>
            <a:endParaRPr/>
          </a:p>
        </p:txBody>
      </p:sp>
      <p:sp>
        <p:nvSpPr>
          <p:cNvPr id="895" name="Google Shape;895;p81"/>
          <p:cNvSpPr txBox="1">
            <a:spLocks noGrp="1"/>
          </p:cNvSpPr>
          <p:nvPr>
            <p:ph type="body" idx="1"/>
          </p:nvPr>
        </p:nvSpPr>
        <p:spPr>
          <a:xfrm>
            <a:off x="604006" y="1346709"/>
            <a:ext cx="8085900" cy="1094400"/>
          </a:xfrm>
          <a:prstGeom prst="rect">
            <a:avLst/>
          </a:prstGeom>
          <a:noFill/>
          <a:ln>
            <a:noFill/>
          </a:ln>
        </p:spPr>
        <p:txBody>
          <a:bodyPr spcFirstLastPara="1" wrap="square" lIns="91425" tIns="91425" rIns="91425" bIns="91425" anchor="t" anchorCtr="0">
            <a:noAutofit/>
          </a:bodyPr>
          <a:lstStyle/>
          <a:p>
            <a:pPr marL="146050" lvl="0" indent="0" algn="just" rtl="0">
              <a:lnSpc>
                <a:spcPct val="115000"/>
              </a:lnSpc>
              <a:spcBef>
                <a:spcPts val="0"/>
              </a:spcBef>
              <a:spcAft>
                <a:spcPts val="0"/>
              </a:spcAft>
              <a:buSzPts val="1300"/>
              <a:buNone/>
            </a:pPr>
            <a:r>
              <a:rPr lang="en-GB" sz="1600" b="1"/>
              <a:t>Estratificación del índice de claridad (kt) según ENSO</a:t>
            </a:r>
            <a:endParaRPr/>
          </a:p>
          <a:p>
            <a:pPr marL="146050" lvl="0" indent="0" algn="just" rtl="0">
              <a:lnSpc>
                <a:spcPct val="115000"/>
              </a:lnSpc>
              <a:spcBef>
                <a:spcPts val="600"/>
              </a:spcBef>
              <a:spcAft>
                <a:spcPts val="1200"/>
              </a:spcAft>
              <a:buSzPts val="1300"/>
              <a:buNone/>
            </a:pPr>
            <a:r>
              <a:rPr lang="en-GB" sz="1500"/>
              <a:t>Distribuciones del índice horario para el bimestre Noviembre-Diciembre (mayor señal),  restringido al tramo entre 12 y 16 horas y promediado en dos puntos al NW</a:t>
            </a:r>
            <a:endParaRPr sz="1600" b="1"/>
          </a:p>
        </p:txBody>
      </p:sp>
      <p:pic>
        <p:nvPicPr>
          <p:cNvPr id="896" name="Google Shape;896;p81"/>
          <p:cNvPicPr preferRelativeResize="0"/>
          <p:nvPr/>
        </p:nvPicPr>
        <p:blipFill rotWithShape="1">
          <a:blip r:embed="rId3">
            <a:alphaModFix/>
          </a:blip>
          <a:srcRect/>
          <a:stretch/>
        </p:blipFill>
        <p:spPr>
          <a:xfrm>
            <a:off x="1342380" y="2666181"/>
            <a:ext cx="3200400" cy="2423885"/>
          </a:xfrm>
          <a:prstGeom prst="rect">
            <a:avLst/>
          </a:prstGeom>
          <a:noFill/>
          <a:ln>
            <a:noFill/>
          </a:ln>
        </p:spPr>
      </p:pic>
      <p:pic>
        <p:nvPicPr>
          <p:cNvPr id="897" name="Google Shape;897;p81"/>
          <p:cNvPicPr preferRelativeResize="0"/>
          <p:nvPr/>
        </p:nvPicPr>
        <p:blipFill rotWithShape="1">
          <a:blip r:embed="rId4">
            <a:alphaModFix/>
          </a:blip>
          <a:srcRect/>
          <a:stretch/>
        </p:blipFill>
        <p:spPr>
          <a:xfrm>
            <a:off x="4905051" y="2646068"/>
            <a:ext cx="3168000" cy="2484420"/>
          </a:xfrm>
          <a:prstGeom prst="rect">
            <a:avLst/>
          </a:prstGeom>
          <a:noFill/>
          <a:ln>
            <a:noFill/>
          </a:ln>
        </p:spPr>
      </p:pic>
      <p:sp>
        <p:nvSpPr>
          <p:cNvPr id="898" name="Google Shape;898;p81"/>
          <p:cNvSpPr/>
          <p:nvPr/>
        </p:nvSpPr>
        <p:spPr>
          <a:xfrm>
            <a:off x="5402746" y="2369437"/>
            <a:ext cx="2381400" cy="3078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400" b="0" i="0" u="none" strike="noStrike" cap="none">
                <a:solidFill>
                  <a:schemeClr val="accent1"/>
                </a:solidFill>
                <a:latin typeface="Lato"/>
                <a:ea typeface="Lato"/>
                <a:cs typeface="Lato"/>
                <a:sym typeface="Lato"/>
              </a:rPr>
              <a:t>Series simuladas</a:t>
            </a:r>
            <a:endParaRPr sz="1400" b="0" i="0" u="none" strike="noStrike" cap="none">
              <a:solidFill>
                <a:schemeClr val="accent1"/>
              </a:solidFill>
              <a:latin typeface="Lato"/>
              <a:ea typeface="Lato"/>
              <a:cs typeface="Lato"/>
              <a:sym typeface="Lato"/>
            </a:endParaRPr>
          </a:p>
        </p:txBody>
      </p:sp>
      <p:sp>
        <p:nvSpPr>
          <p:cNvPr id="899" name="Google Shape;899;p81"/>
          <p:cNvSpPr/>
          <p:nvPr/>
        </p:nvSpPr>
        <p:spPr>
          <a:xfrm>
            <a:off x="1812751" y="2369436"/>
            <a:ext cx="2381400" cy="307800"/>
          </a:xfrm>
          <a:prstGeom prst="rect">
            <a:avLst/>
          </a:prstGeom>
          <a:solidFill>
            <a:schemeClr val="l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r>
              <a:rPr lang="en-GB" sz="1400" b="0" i="0" u="none" strike="noStrike" cap="none">
                <a:solidFill>
                  <a:schemeClr val="accent1"/>
                </a:solidFill>
                <a:latin typeface="Lato"/>
                <a:ea typeface="Lato"/>
                <a:cs typeface="Lato"/>
                <a:sym typeface="Lato"/>
              </a:rPr>
              <a:t>Series observadas</a:t>
            </a:r>
            <a:endParaRPr sz="1400" b="0" i="0" u="none" strike="noStrike" cap="none">
              <a:solidFill>
                <a:schemeClr val="accent1"/>
              </a:solidFill>
              <a:latin typeface="Lato"/>
              <a:ea typeface="Lato"/>
              <a:cs typeface="Lato"/>
              <a:sym typeface="Lato"/>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82"/>
          <p:cNvSpPr txBox="1">
            <a:spLocks noGrp="1"/>
          </p:cNvSpPr>
          <p:nvPr>
            <p:ph type="title"/>
          </p:nvPr>
        </p:nvSpPr>
        <p:spPr>
          <a:xfrm>
            <a:off x="727800" y="1462800"/>
            <a:ext cx="5915400" cy="69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100"/>
              <a:t>Conclusiones y posibles futuras mejoras</a:t>
            </a:r>
            <a:endParaRPr sz="8500"/>
          </a:p>
        </p:txBody>
      </p:sp>
      <p:sp>
        <p:nvSpPr>
          <p:cNvPr id="905" name="Google Shape;905;p8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22" name="Google Shape;322;p3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UY" noProof="0" smtClean="0"/>
              <a:t>59</a:t>
            </a:fld>
            <a:endParaRPr lang="es-UY" noProof="0" dirty="0"/>
          </a:p>
        </p:txBody>
      </p:sp>
      <p:sp>
        <p:nvSpPr>
          <p:cNvPr id="2" name="Google Shape;313;p31">
            <a:extLst>
              <a:ext uri="{FF2B5EF4-FFF2-40B4-BE49-F238E27FC236}">
                <a16:creationId xmlns:a16="http://schemas.microsoft.com/office/drawing/2014/main" id="{4835D5B0-2871-3D84-6D42-3B18BEC3246F}"/>
              </a:ext>
            </a:extLst>
          </p:cNvPr>
          <p:cNvSpPr txBox="1">
            <a:spLocks/>
          </p:cNvSpPr>
          <p:nvPr/>
        </p:nvSpPr>
        <p:spPr>
          <a:xfrm>
            <a:off x="91418" y="-25052"/>
            <a:ext cx="8344676" cy="5010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s-UY" sz="2400" noProof="0" dirty="0">
                <a:solidFill>
                  <a:schemeClr val="bg1">
                    <a:lumMod val="50000"/>
                  </a:schemeClr>
                </a:solidFill>
              </a:rPr>
              <a:t>Mejoras planteadas en Pronos II</a:t>
            </a:r>
            <a:endParaRPr lang="es-UY" sz="5400" noProof="0" dirty="0">
              <a:solidFill>
                <a:schemeClr val="bg1">
                  <a:lumMod val="50000"/>
                </a:schemeClr>
              </a:solidFill>
            </a:endParaRPr>
          </a:p>
        </p:txBody>
      </p:sp>
      <p:sp>
        <p:nvSpPr>
          <p:cNvPr id="6" name="Google Shape;319;p32">
            <a:extLst>
              <a:ext uri="{FF2B5EF4-FFF2-40B4-BE49-F238E27FC236}">
                <a16:creationId xmlns:a16="http://schemas.microsoft.com/office/drawing/2014/main" id="{864470C5-F93F-6F03-1D70-38C24F93FCC0}"/>
              </a:ext>
            </a:extLst>
          </p:cNvPr>
          <p:cNvSpPr txBox="1">
            <a:spLocks noGrp="1"/>
          </p:cNvSpPr>
          <p:nvPr>
            <p:ph type="title"/>
          </p:nvPr>
        </p:nvSpPr>
        <p:spPr>
          <a:xfrm>
            <a:off x="901732" y="475989"/>
            <a:ext cx="8145600" cy="756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UY" sz="3200" noProof="0" dirty="0"/>
              <a:t>RESUMEN</a:t>
            </a:r>
          </a:p>
        </p:txBody>
      </p:sp>
      <p:sp>
        <p:nvSpPr>
          <p:cNvPr id="7" name="TextBox 6">
            <a:extLst>
              <a:ext uri="{FF2B5EF4-FFF2-40B4-BE49-F238E27FC236}">
                <a16:creationId xmlns:a16="http://schemas.microsoft.com/office/drawing/2014/main" id="{F8358C14-B002-0D81-18D1-77E3AD7FF933}"/>
              </a:ext>
            </a:extLst>
          </p:cNvPr>
          <p:cNvSpPr txBox="1"/>
          <p:nvPr/>
        </p:nvSpPr>
        <p:spPr>
          <a:xfrm>
            <a:off x="525908" y="1621325"/>
            <a:ext cx="7910186" cy="2739789"/>
          </a:xfrm>
          <a:prstGeom prst="rect">
            <a:avLst/>
          </a:prstGeom>
          <a:noFill/>
        </p:spPr>
        <p:txBody>
          <a:bodyPr wrap="square">
            <a:spAutoFit/>
          </a:bodyPr>
          <a:lstStyle/>
          <a:p>
            <a:pPr marL="285750" indent="-285750" algn="just">
              <a:lnSpc>
                <a:spcPct val="110000"/>
              </a:lnSpc>
              <a:spcAft>
                <a:spcPts val="600"/>
              </a:spcAft>
              <a:buFont typeface="Wingdings" panose="05000000000000000000" pitchFamily="2" charset="2"/>
              <a:buChar char="Ø"/>
              <a:tabLst>
                <a:tab pos="457200" algn="l"/>
              </a:tabLst>
            </a:pPr>
            <a:r>
              <a:rPr lang="es-UY" sz="1800" noProof="0" dirty="0">
                <a:effectLst/>
                <a:latin typeface="Raleway" pitchFamily="2" charset="0"/>
                <a:ea typeface="Times New Roman" panose="02020603050405020304" pitchFamily="18" charset="0"/>
                <a:cs typeface="Times New Roman" panose="02020603050405020304" pitchFamily="18" charset="0"/>
              </a:rPr>
              <a:t>Los CEGH que involucran iN3.4 no distinguen </a:t>
            </a:r>
            <a:r>
              <a:rPr lang="es-UY" sz="1800" u="sng" noProof="0" dirty="0">
                <a:effectLst/>
                <a:latin typeface="Raleway" pitchFamily="2" charset="0"/>
                <a:ea typeface="Times New Roman" panose="02020603050405020304" pitchFamily="18" charset="0"/>
                <a:cs typeface="Times New Roman" panose="02020603050405020304" pitchFamily="18" charset="0"/>
              </a:rPr>
              <a:t>relación de causalidad</a:t>
            </a:r>
            <a:r>
              <a:rPr lang="es-UY" sz="1800" noProof="0" dirty="0">
                <a:effectLst/>
                <a:latin typeface="Raleway" pitchFamily="2" charset="0"/>
                <a:ea typeface="Times New Roman" panose="02020603050405020304" pitchFamily="18" charset="0"/>
                <a:cs typeface="Times New Roman" panose="02020603050405020304" pitchFamily="18" charset="0"/>
              </a:rPr>
              <a:t>, no representa la </a:t>
            </a:r>
            <a:r>
              <a:rPr lang="es-UY" sz="1800" u="sng" noProof="0" dirty="0">
                <a:effectLst/>
                <a:latin typeface="Raleway" pitchFamily="2" charset="0"/>
                <a:ea typeface="Times New Roman" panose="02020603050405020304" pitchFamily="18" charset="0"/>
                <a:cs typeface="Times New Roman" panose="02020603050405020304" pitchFamily="18" charset="0"/>
              </a:rPr>
              <a:t>estacionalidad</a:t>
            </a:r>
            <a:r>
              <a:rPr lang="es-UY" sz="1800" noProof="0" dirty="0">
                <a:effectLst/>
                <a:latin typeface="Raleway" pitchFamily="2" charset="0"/>
                <a:ea typeface="Times New Roman" panose="02020603050405020304" pitchFamily="18" charset="0"/>
                <a:cs typeface="Times New Roman" panose="02020603050405020304" pitchFamily="18" charset="0"/>
              </a:rPr>
              <a:t> ni la </a:t>
            </a:r>
            <a:r>
              <a:rPr lang="es-UY" sz="1800" u="sng" noProof="0" dirty="0">
                <a:effectLst/>
                <a:latin typeface="Raleway" pitchFamily="2" charset="0"/>
                <a:ea typeface="Times New Roman" panose="02020603050405020304" pitchFamily="18" charset="0"/>
                <a:cs typeface="Times New Roman" panose="02020603050405020304" pitchFamily="18" charset="0"/>
              </a:rPr>
              <a:t>antelación</a:t>
            </a:r>
            <a:r>
              <a:rPr lang="es-UY" sz="1800" noProof="0" dirty="0">
                <a:effectLst/>
                <a:latin typeface="Raleway" pitchFamily="2" charset="0"/>
                <a:ea typeface="Times New Roman" panose="02020603050405020304" pitchFamily="18" charset="0"/>
                <a:cs typeface="Times New Roman" panose="02020603050405020304" pitchFamily="18" charset="0"/>
              </a:rPr>
              <a:t> de la señal</a:t>
            </a:r>
          </a:p>
          <a:p>
            <a:pPr marL="573088" lvl="3" indent="-285750" algn="just">
              <a:lnSpc>
                <a:spcPct val="110000"/>
              </a:lnSpc>
              <a:spcAft>
                <a:spcPts val="600"/>
              </a:spcAft>
              <a:buFont typeface="Wingdings" panose="05000000000000000000" pitchFamily="2" charset="2"/>
              <a:buChar char="q"/>
              <a:tabLst>
                <a:tab pos="457200" algn="l"/>
              </a:tabLst>
            </a:pPr>
            <a:r>
              <a:rPr lang="es-UY" sz="1800" noProof="0" dirty="0">
                <a:effectLst/>
                <a:latin typeface="Raleway" pitchFamily="2" charset="0"/>
                <a:ea typeface="Times New Roman" panose="02020603050405020304" pitchFamily="18" charset="0"/>
                <a:cs typeface="Times New Roman" panose="02020603050405020304" pitchFamily="18" charset="0"/>
              </a:rPr>
              <a:t>El iN3.4 se introduce como </a:t>
            </a:r>
            <a:r>
              <a:rPr lang="es-UY" sz="1800" b="1" noProof="0" dirty="0">
                <a:effectLst/>
                <a:latin typeface="Raleway" pitchFamily="2" charset="0"/>
                <a:ea typeface="Times New Roman" panose="02020603050405020304" pitchFamily="18" charset="0"/>
                <a:cs typeface="Times New Roman" panose="02020603050405020304" pitchFamily="18" charset="0"/>
              </a:rPr>
              <a:t>variable extrínseca </a:t>
            </a:r>
            <a:r>
              <a:rPr lang="es-UY" sz="1800" noProof="0" dirty="0">
                <a:effectLst/>
                <a:latin typeface="Raleway" pitchFamily="2" charset="0"/>
                <a:ea typeface="Times New Roman" panose="02020603050405020304" pitchFamily="18" charset="0"/>
                <a:cs typeface="Times New Roman" panose="02020603050405020304" pitchFamily="18" charset="0"/>
              </a:rPr>
              <a:t>(de entrada) en todos los submodelos en los que participa</a:t>
            </a:r>
          </a:p>
          <a:p>
            <a:pPr marL="573088" lvl="3" indent="-285750" algn="just">
              <a:lnSpc>
                <a:spcPct val="110000"/>
              </a:lnSpc>
              <a:spcAft>
                <a:spcPts val="600"/>
              </a:spcAft>
              <a:buFont typeface="Wingdings" panose="05000000000000000000" pitchFamily="2" charset="2"/>
              <a:buChar char="q"/>
              <a:tabLst>
                <a:tab pos="457200" algn="l"/>
              </a:tabLst>
            </a:pPr>
            <a:r>
              <a:rPr lang="es-UY" sz="1800" noProof="0" dirty="0">
                <a:effectLst/>
                <a:latin typeface="Raleway" pitchFamily="2" charset="0"/>
                <a:ea typeface="Times New Roman" panose="02020603050405020304" pitchFamily="18" charset="0"/>
                <a:cs typeface="Times New Roman" panose="02020603050405020304" pitchFamily="18" charset="0"/>
              </a:rPr>
              <a:t>Se incorporó un </a:t>
            </a:r>
            <a:r>
              <a:rPr lang="es-UY" sz="1800" b="1" noProof="0" dirty="0">
                <a:effectLst/>
                <a:latin typeface="Raleway" pitchFamily="2" charset="0"/>
                <a:ea typeface="Times New Roman" panose="02020603050405020304" pitchFamily="18" charset="0"/>
                <a:cs typeface="Times New Roman" panose="02020603050405020304" pitchFamily="18" charset="0"/>
              </a:rPr>
              <a:t>filtro dinámico </a:t>
            </a:r>
            <a:r>
              <a:rPr lang="es-UY" sz="1800" noProof="0" dirty="0">
                <a:effectLst/>
                <a:latin typeface="Raleway" pitchFamily="2" charset="0"/>
                <a:ea typeface="Times New Roman" panose="02020603050405020304" pitchFamily="18" charset="0"/>
                <a:cs typeface="Times New Roman" panose="02020603050405020304" pitchFamily="18" charset="0"/>
              </a:rPr>
              <a:t>con matrices que varían en el tiempo según la escala del submodelo en cuestión</a:t>
            </a:r>
          </a:p>
          <a:p>
            <a:pPr marL="573088" lvl="3" indent="-285750" algn="just">
              <a:lnSpc>
                <a:spcPct val="110000"/>
              </a:lnSpc>
              <a:spcAft>
                <a:spcPts val="600"/>
              </a:spcAft>
              <a:buFont typeface="Wingdings" panose="05000000000000000000" pitchFamily="2" charset="2"/>
              <a:buChar char="q"/>
              <a:tabLst>
                <a:tab pos="457200" algn="l"/>
              </a:tabLst>
            </a:pPr>
            <a:r>
              <a:rPr lang="es-UY" sz="1800" noProof="0" dirty="0">
                <a:effectLst/>
                <a:latin typeface="Raleway" pitchFamily="2" charset="0"/>
                <a:ea typeface="Times New Roman" panose="02020603050405020304" pitchFamily="18" charset="0"/>
                <a:cs typeface="Times New Roman" panose="02020603050405020304" pitchFamily="18" charset="0"/>
              </a:rPr>
              <a:t>Se introduce la </a:t>
            </a:r>
            <a:r>
              <a:rPr lang="es-UY" sz="1800" b="1" noProof="0" dirty="0">
                <a:effectLst/>
                <a:latin typeface="Raleway" pitchFamily="2" charset="0"/>
                <a:ea typeface="Times New Roman" panose="02020603050405020304" pitchFamily="18" charset="0"/>
                <a:cs typeface="Times New Roman" panose="02020603050405020304" pitchFamily="18" charset="0"/>
              </a:rPr>
              <a:t>antelación óptima </a:t>
            </a:r>
            <a:r>
              <a:rPr lang="es-UY" sz="1800" noProof="0" dirty="0">
                <a:effectLst/>
                <a:latin typeface="Raleway" pitchFamily="2" charset="0"/>
                <a:ea typeface="Times New Roman" panose="02020603050405020304" pitchFamily="18" charset="0"/>
                <a:cs typeface="Times New Roman" panose="02020603050405020304" pitchFamily="18" charset="0"/>
              </a:rPr>
              <a:t>que tiene la virtud de rescatar la señal de otoño, la de primavera se captura igual con simultaneidad.</a:t>
            </a:r>
            <a:endParaRPr lang="es-UY" sz="1800" dirty="0">
              <a:latin typeface="Raleway"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2776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2"/>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Optimización del Sistema</a:t>
            </a:r>
            <a:endParaRPr/>
          </a:p>
        </p:txBody>
      </p:sp>
      <p:sp>
        <p:nvSpPr>
          <p:cNvPr id="316" name="Google Shape;316;p3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6</a:t>
            </a:fld>
            <a:endParaRPr/>
          </a:p>
        </p:txBody>
      </p:sp>
      <p:sp>
        <p:nvSpPr>
          <p:cNvPr id="317" name="Google Shape;317;p32"/>
          <p:cNvSpPr txBox="1">
            <a:spLocks noGrp="1"/>
          </p:cNvSpPr>
          <p:nvPr>
            <p:ph type="body" idx="1"/>
          </p:nvPr>
        </p:nvSpPr>
        <p:spPr>
          <a:xfrm>
            <a:off x="657325" y="1348788"/>
            <a:ext cx="8064300" cy="6597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GB"/>
              <a:t>Plataforma SimSEE (UdelaR): Programación dinámica estocástica que permite considerar los efectos sobre los costos futuros de las decisiones presentes.</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318" name="Google Shape;318;p32"/>
          <p:cNvPicPr preferRelativeResize="0"/>
          <p:nvPr/>
        </p:nvPicPr>
        <p:blipFill>
          <a:blip r:embed="rId3">
            <a:alphaModFix/>
          </a:blip>
          <a:stretch>
            <a:fillRect/>
          </a:stretch>
        </p:blipFill>
        <p:spPr>
          <a:xfrm>
            <a:off x="657325" y="2044025"/>
            <a:ext cx="1190350" cy="928150"/>
          </a:xfrm>
          <a:prstGeom prst="rect">
            <a:avLst/>
          </a:prstGeom>
          <a:noFill/>
          <a:ln>
            <a:noFill/>
          </a:ln>
        </p:spPr>
      </p:pic>
      <p:pic>
        <p:nvPicPr>
          <p:cNvPr id="319" name="Google Shape;319;p32"/>
          <p:cNvPicPr preferRelativeResize="0"/>
          <p:nvPr/>
        </p:nvPicPr>
        <p:blipFill>
          <a:blip r:embed="rId4">
            <a:alphaModFix/>
          </a:blip>
          <a:stretch>
            <a:fillRect/>
          </a:stretch>
        </p:blipFill>
        <p:spPr>
          <a:xfrm>
            <a:off x="657325" y="3096525"/>
            <a:ext cx="1190339" cy="928150"/>
          </a:xfrm>
          <a:prstGeom prst="rect">
            <a:avLst/>
          </a:prstGeom>
          <a:noFill/>
          <a:ln>
            <a:noFill/>
          </a:ln>
        </p:spPr>
      </p:pic>
      <p:pic>
        <p:nvPicPr>
          <p:cNvPr id="320" name="Google Shape;320;p32"/>
          <p:cNvPicPr preferRelativeResize="0"/>
          <p:nvPr/>
        </p:nvPicPr>
        <p:blipFill>
          <a:blip r:embed="rId5">
            <a:alphaModFix/>
          </a:blip>
          <a:stretch>
            <a:fillRect/>
          </a:stretch>
        </p:blipFill>
        <p:spPr>
          <a:xfrm>
            <a:off x="515037" y="4208250"/>
            <a:ext cx="1474918" cy="756600"/>
          </a:xfrm>
          <a:prstGeom prst="rect">
            <a:avLst/>
          </a:prstGeom>
          <a:noFill/>
          <a:ln>
            <a:noFill/>
          </a:ln>
        </p:spPr>
      </p:pic>
      <p:sp>
        <p:nvSpPr>
          <p:cNvPr id="321" name="Google Shape;321;p32"/>
          <p:cNvSpPr/>
          <p:nvPr/>
        </p:nvSpPr>
        <p:spPr>
          <a:xfrm>
            <a:off x="2273350" y="3328250"/>
            <a:ext cx="929700" cy="464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322" name="Google Shape;322;p32"/>
          <p:cNvPicPr preferRelativeResize="0"/>
          <p:nvPr/>
        </p:nvPicPr>
        <p:blipFill>
          <a:blip r:embed="rId6">
            <a:alphaModFix/>
          </a:blip>
          <a:stretch>
            <a:fillRect/>
          </a:stretch>
        </p:blipFill>
        <p:spPr>
          <a:xfrm>
            <a:off x="3458725" y="3046250"/>
            <a:ext cx="1190625" cy="1028700"/>
          </a:xfrm>
          <a:prstGeom prst="rect">
            <a:avLst/>
          </a:prstGeom>
          <a:noFill/>
          <a:ln>
            <a:noFill/>
          </a:ln>
        </p:spPr>
      </p:pic>
      <p:sp>
        <p:nvSpPr>
          <p:cNvPr id="323" name="Google Shape;323;p32"/>
          <p:cNvSpPr txBox="1"/>
          <p:nvPr/>
        </p:nvSpPr>
        <p:spPr>
          <a:xfrm>
            <a:off x="3589190" y="2724150"/>
            <a:ext cx="929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b="1">
                <a:solidFill>
                  <a:schemeClr val="accent1"/>
                </a:solidFill>
                <a:latin typeface="Lato"/>
                <a:ea typeface="Lato"/>
                <a:cs typeface="Lato"/>
                <a:sym typeface="Lato"/>
              </a:rPr>
              <a:t>SimSEE</a:t>
            </a:r>
            <a:endParaRPr sz="1500" b="1">
              <a:solidFill>
                <a:schemeClr val="accent1"/>
              </a:solidFill>
              <a:latin typeface="Lato"/>
              <a:ea typeface="Lato"/>
              <a:cs typeface="Lato"/>
              <a:sym typeface="Lato"/>
            </a:endParaRPr>
          </a:p>
        </p:txBody>
      </p:sp>
      <p:sp>
        <p:nvSpPr>
          <p:cNvPr id="324" name="Google Shape;324;p32"/>
          <p:cNvSpPr/>
          <p:nvPr/>
        </p:nvSpPr>
        <p:spPr>
          <a:xfrm>
            <a:off x="4808600" y="3328250"/>
            <a:ext cx="929700" cy="464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25" name="Google Shape;325;p32"/>
          <p:cNvSpPr/>
          <p:nvPr/>
        </p:nvSpPr>
        <p:spPr>
          <a:xfrm>
            <a:off x="5824600" y="1859750"/>
            <a:ext cx="447000" cy="32838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26" name="Google Shape;326;p32"/>
          <p:cNvSpPr txBox="1"/>
          <p:nvPr/>
        </p:nvSpPr>
        <p:spPr>
          <a:xfrm>
            <a:off x="6114875" y="1859750"/>
            <a:ext cx="2916000" cy="34017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Clr>
                <a:schemeClr val="accent1"/>
              </a:buClr>
              <a:buSzPts val="1900"/>
              <a:buFont typeface="Lato"/>
              <a:buChar char="➔"/>
            </a:pPr>
            <a:r>
              <a:rPr lang="en-GB" sz="1900">
                <a:solidFill>
                  <a:schemeClr val="accent1"/>
                </a:solidFill>
                <a:latin typeface="Lato"/>
                <a:ea typeface="Lato"/>
                <a:cs typeface="Lato"/>
                <a:sym typeface="Lato"/>
              </a:rPr>
              <a:t>Valor del agua</a:t>
            </a:r>
            <a:endParaRPr sz="1900">
              <a:solidFill>
                <a:schemeClr val="accent1"/>
              </a:solidFill>
              <a:latin typeface="Lato"/>
              <a:ea typeface="Lato"/>
              <a:cs typeface="Lato"/>
              <a:sym typeface="Lato"/>
            </a:endParaRPr>
          </a:p>
          <a:p>
            <a:pPr marL="457200" lvl="0" indent="-349250" algn="l" rtl="0">
              <a:spcBef>
                <a:spcPts val="0"/>
              </a:spcBef>
              <a:spcAft>
                <a:spcPts val="0"/>
              </a:spcAft>
              <a:buClr>
                <a:schemeClr val="accent1"/>
              </a:buClr>
              <a:buSzPts val="1900"/>
              <a:buFont typeface="Lato"/>
              <a:buChar char="➔"/>
            </a:pPr>
            <a:r>
              <a:rPr lang="en-GB" sz="1900">
                <a:solidFill>
                  <a:schemeClr val="accent1"/>
                </a:solidFill>
                <a:latin typeface="Lato"/>
                <a:ea typeface="Lato"/>
                <a:cs typeface="Lato"/>
                <a:sym typeface="Lato"/>
              </a:rPr>
              <a:t>Precio Spot</a:t>
            </a:r>
            <a:endParaRPr sz="1900">
              <a:solidFill>
                <a:schemeClr val="accent1"/>
              </a:solidFill>
              <a:latin typeface="Lato"/>
              <a:ea typeface="Lato"/>
              <a:cs typeface="Lato"/>
              <a:sym typeface="Lato"/>
            </a:endParaRPr>
          </a:p>
          <a:p>
            <a:pPr marL="457200" lvl="0" indent="-349250" algn="l" rtl="0">
              <a:spcBef>
                <a:spcPts val="0"/>
              </a:spcBef>
              <a:spcAft>
                <a:spcPts val="0"/>
              </a:spcAft>
              <a:buClr>
                <a:schemeClr val="accent1"/>
              </a:buClr>
              <a:buSzPts val="1900"/>
              <a:buFont typeface="Lato"/>
              <a:buChar char="➔"/>
            </a:pPr>
            <a:r>
              <a:rPr lang="en-GB" sz="1900">
                <a:solidFill>
                  <a:schemeClr val="accent1"/>
                </a:solidFill>
                <a:latin typeface="Lato"/>
                <a:ea typeface="Lato"/>
                <a:cs typeface="Lato"/>
                <a:sym typeface="Lato"/>
              </a:rPr>
              <a:t>Bloques de Energía Exportables</a:t>
            </a:r>
            <a:endParaRPr sz="1900">
              <a:solidFill>
                <a:schemeClr val="accent1"/>
              </a:solidFill>
              <a:latin typeface="Lato"/>
              <a:ea typeface="Lato"/>
              <a:cs typeface="Lato"/>
              <a:sym typeface="Lato"/>
            </a:endParaRPr>
          </a:p>
          <a:p>
            <a:pPr marL="457200" lvl="0" indent="-349250" algn="l" rtl="0">
              <a:spcBef>
                <a:spcPts val="0"/>
              </a:spcBef>
              <a:spcAft>
                <a:spcPts val="0"/>
              </a:spcAft>
              <a:buClr>
                <a:schemeClr val="accent1"/>
              </a:buClr>
              <a:buSzPts val="1900"/>
              <a:buFont typeface="Lato"/>
              <a:buChar char="➔"/>
            </a:pPr>
            <a:r>
              <a:rPr lang="en-GB" sz="1900">
                <a:solidFill>
                  <a:schemeClr val="accent1"/>
                </a:solidFill>
                <a:latin typeface="Lato"/>
                <a:ea typeface="Lato"/>
                <a:cs typeface="Lato"/>
                <a:sym typeface="Lato"/>
              </a:rPr>
              <a:t>Garantía de Suministro</a:t>
            </a:r>
            <a:endParaRPr sz="1900">
              <a:solidFill>
                <a:schemeClr val="accent1"/>
              </a:solidFill>
              <a:latin typeface="Lato"/>
              <a:ea typeface="Lato"/>
              <a:cs typeface="Lato"/>
              <a:sym typeface="Lato"/>
            </a:endParaRPr>
          </a:p>
          <a:p>
            <a:pPr marL="457200" lvl="0" indent="-349250" algn="l" rtl="0">
              <a:spcBef>
                <a:spcPts val="0"/>
              </a:spcBef>
              <a:spcAft>
                <a:spcPts val="0"/>
              </a:spcAft>
              <a:buClr>
                <a:schemeClr val="accent1"/>
              </a:buClr>
              <a:buSzPts val="1900"/>
              <a:buFont typeface="Lato"/>
              <a:buChar char="➔"/>
            </a:pPr>
            <a:r>
              <a:rPr lang="en-GB" sz="1900">
                <a:solidFill>
                  <a:schemeClr val="accent1"/>
                </a:solidFill>
                <a:latin typeface="Lato"/>
                <a:ea typeface="Lato"/>
                <a:cs typeface="Lato"/>
                <a:sym typeface="Lato"/>
              </a:rPr>
              <a:t>Programación Estacional</a:t>
            </a:r>
            <a:endParaRPr sz="1900">
              <a:solidFill>
                <a:schemeClr val="accent1"/>
              </a:solidFill>
              <a:latin typeface="Lato"/>
              <a:ea typeface="Lato"/>
              <a:cs typeface="Lato"/>
              <a:sym typeface="Lato"/>
            </a:endParaRPr>
          </a:p>
          <a:p>
            <a:pPr marL="457200" lvl="0" indent="-349250" algn="l" rtl="0">
              <a:spcBef>
                <a:spcPts val="0"/>
              </a:spcBef>
              <a:spcAft>
                <a:spcPts val="0"/>
              </a:spcAft>
              <a:buClr>
                <a:schemeClr val="accent1"/>
              </a:buClr>
              <a:buSzPts val="1900"/>
              <a:buFont typeface="Lato"/>
              <a:buChar char="➔"/>
            </a:pPr>
            <a:r>
              <a:rPr lang="en-GB" sz="1900">
                <a:solidFill>
                  <a:schemeClr val="accent1"/>
                </a:solidFill>
                <a:latin typeface="Lato"/>
                <a:ea typeface="Lato"/>
                <a:cs typeface="Lato"/>
                <a:sym typeface="Lato"/>
              </a:rPr>
              <a:t>Fondo de Estabilización Energética</a:t>
            </a:r>
            <a:endParaRPr sz="1900">
              <a:solidFill>
                <a:schemeClr val="accent1"/>
              </a:solidFill>
              <a:latin typeface="Lato"/>
              <a:ea typeface="Lato"/>
              <a:cs typeface="Lato"/>
              <a:sym typeface="Lato"/>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A64960DE-0BBB-D0C0-B855-60719265B356}"/>
            </a:ext>
          </a:extLst>
        </p:cNvPr>
        <p:cNvGrpSpPr/>
        <p:nvPr/>
      </p:nvGrpSpPr>
      <p:grpSpPr>
        <a:xfrm>
          <a:off x="0" y="0"/>
          <a:ext cx="0" cy="0"/>
          <a:chOff x="0" y="0"/>
          <a:chExt cx="0" cy="0"/>
        </a:xfrm>
      </p:grpSpPr>
      <p:sp>
        <p:nvSpPr>
          <p:cNvPr id="322" name="Google Shape;322;p32">
            <a:extLst>
              <a:ext uri="{FF2B5EF4-FFF2-40B4-BE49-F238E27FC236}">
                <a16:creationId xmlns:a16="http://schemas.microsoft.com/office/drawing/2014/main" id="{A29003B4-A0F5-C2AB-F422-30FDCD283103}"/>
              </a:ext>
            </a:extLst>
          </p:cNvPr>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UY" noProof="0" smtClean="0"/>
              <a:t>60</a:t>
            </a:fld>
            <a:endParaRPr lang="es-UY" noProof="0" dirty="0"/>
          </a:p>
        </p:txBody>
      </p:sp>
      <p:sp>
        <p:nvSpPr>
          <p:cNvPr id="2" name="Google Shape;313;p31">
            <a:extLst>
              <a:ext uri="{FF2B5EF4-FFF2-40B4-BE49-F238E27FC236}">
                <a16:creationId xmlns:a16="http://schemas.microsoft.com/office/drawing/2014/main" id="{75C0A9CE-4199-2E97-32ED-BF504749F4BE}"/>
              </a:ext>
            </a:extLst>
          </p:cNvPr>
          <p:cNvSpPr txBox="1">
            <a:spLocks/>
          </p:cNvSpPr>
          <p:nvPr/>
        </p:nvSpPr>
        <p:spPr>
          <a:xfrm>
            <a:off x="91418" y="-25052"/>
            <a:ext cx="8344676" cy="5010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s-UY" sz="2400" noProof="0" dirty="0">
                <a:solidFill>
                  <a:schemeClr val="bg1">
                    <a:lumMod val="50000"/>
                  </a:schemeClr>
                </a:solidFill>
              </a:rPr>
              <a:t>Mejoras planteadas en Pronos II</a:t>
            </a:r>
            <a:endParaRPr lang="es-UY" sz="5400" noProof="0" dirty="0">
              <a:solidFill>
                <a:schemeClr val="bg1">
                  <a:lumMod val="50000"/>
                </a:schemeClr>
              </a:solidFill>
            </a:endParaRPr>
          </a:p>
        </p:txBody>
      </p:sp>
      <p:sp>
        <p:nvSpPr>
          <p:cNvPr id="6" name="Google Shape;319;p32">
            <a:extLst>
              <a:ext uri="{FF2B5EF4-FFF2-40B4-BE49-F238E27FC236}">
                <a16:creationId xmlns:a16="http://schemas.microsoft.com/office/drawing/2014/main" id="{7DE81F97-71D5-AB83-3526-9D670D74D03E}"/>
              </a:ext>
            </a:extLst>
          </p:cNvPr>
          <p:cNvSpPr txBox="1">
            <a:spLocks noGrp="1"/>
          </p:cNvSpPr>
          <p:nvPr>
            <p:ph type="title"/>
          </p:nvPr>
        </p:nvSpPr>
        <p:spPr>
          <a:xfrm>
            <a:off x="901732" y="475989"/>
            <a:ext cx="8145600" cy="756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UY" sz="3200" noProof="0" dirty="0"/>
              <a:t>RESUMEN</a:t>
            </a:r>
          </a:p>
        </p:txBody>
      </p:sp>
      <p:sp>
        <p:nvSpPr>
          <p:cNvPr id="7" name="TextBox 6">
            <a:extLst>
              <a:ext uri="{FF2B5EF4-FFF2-40B4-BE49-F238E27FC236}">
                <a16:creationId xmlns:a16="http://schemas.microsoft.com/office/drawing/2014/main" id="{23B038D3-9104-643E-4A23-1311D97A5901}"/>
              </a:ext>
            </a:extLst>
          </p:cNvPr>
          <p:cNvSpPr txBox="1"/>
          <p:nvPr/>
        </p:nvSpPr>
        <p:spPr>
          <a:xfrm>
            <a:off x="785822" y="2044799"/>
            <a:ext cx="7572356" cy="2053447"/>
          </a:xfrm>
          <a:prstGeom prst="rect">
            <a:avLst/>
          </a:prstGeom>
          <a:noFill/>
        </p:spPr>
        <p:txBody>
          <a:bodyPr wrap="square">
            <a:spAutoFit/>
          </a:bodyPr>
          <a:lstStyle/>
          <a:p>
            <a:pPr marL="285750" marR="0" lvl="0" indent="-285750" algn="just">
              <a:lnSpc>
                <a:spcPct val="110000"/>
              </a:lnSpc>
              <a:spcAft>
                <a:spcPts val="600"/>
              </a:spcAft>
              <a:buFont typeface="Wingdings" panose="05000000000000000000" pitchFamily="2" charset="2"/>
              <a:buChar char="Ø"/>
              <a:tabLst>
                <a:tab pos="457200" algn="l"/>
              </a:tabLst>
            </a:pPr>
            <a:r>
              <a:rPr lang="es-UY" sz="1800" noProof="0" dirty="0">
                <a:effectLst/>
                <a:latin typeface="Raleway" pitchFamily="2" charset="0"/>
                <a:ea typeface="Times New Roman" panose="02020603050405020304" pitchFamily="18" charset="0"/>
                <a:cs typeface="Times New Roman" panose="02020603050405020304" pitchFamily="18" charset="0"/>
              </a:rPr>
              <a:t>El CEGH </a:t>
            </a:r>
            <a:r>
              <a:rPr lang="es-UY" sz="1800" b="1" noProof="0" dirty="0">
                <a:effectLst/>
                <a:latin typeface="Raleway" pitchFamily="2" charset="0"/>
                <a:ea typeface="Times New Roman" panose="02020603050405020304" pitchFamily="18" charset="0"/>
                <a:cs typeface="Times New Roman" panose="02020603050405020304" pitchFamily="18" charset="0"/>
              </a:rPr>
              <a:t>radiación solar y viento</a:t>
            </a:r>
            <a:r>
              <a:rPr lang="es-UY" sz="1800" noProof="0" dirty="0">
                <a:effectLst/>
                <a:latin typeface="Raleway" pitchFamily="2" charset="0"/>
                <a:ea typeface="Times New Roman" panose="02020603050405020304" pitchFamily="18" charset="0"/>
                <a:cs typeface="Times New Roman" panose="02020603050405020304" pitchFamily="18" charset="0"/>
              </a:rPr>
              <a:t> no considera las correlaciones entre sí (son independientes).</a:t>
            </a:r>
          </a:p>
          <a:p>
            <a:pPr marL="573088" lvl="4" indent="-285750" algn="just">
              <a:lnSpc>
                <a:spcPct val="110000"/>
              </a:lnSpc>
              <a:spcAft>
                <a:spcPts val="600"/>
              </a:spcAft>
              <a:buFont typeface="Wingdings" panose="05000000000000000000" pitchFamily="2" charset="2"/>
              <a:buChar char="q"/>
              <a:tabLst>
                <a:tab pos="457200" algn="l"/>
              </a:tabLst>
            </a:pPr>
            <a:r>
              <a:rPr lang="es-UY" sz="1800" noProof="0" dirty="0">
                <a:effectLst/>
                <a:latin typeface="Raleway" pitchFamily="2" charset="0"/>
                <a:ea typeface="Times New Roman" panose="02020603050405020304" pitchFamily="18" charset="0"/>
                <a:cs typeface="Times New Roman" panose="02020603050405020304" pitchFamily="18" charset="0"/>
              </a:rPr>
              <a:t>Se diseñó un </a:t>
            </a:r>
            <a:r>
              <a:rPr lang="es-UY" sz="1800" b="1" noProof="0" dirty="0">
                <a:effectLst/>
                <a:latin typeface="Raleway" pitchFamily="2" charset="0"/>
                <a:ea typeface="Times New Roman" panose="02020603050405020304" pitchFamily="18" charset="0"/>
                <a:cs typeface="Times New Roman" panose="02020603050405020304" pitchFamily="18" charset="0"/>
              </a:rPr>
              <a:t>modelo unificado </a:t>
            </a:r>
            <a:r>
              <a:rPr lang="es-UY" sz="1800" noProof="0" dirty="0">
                <a:effectLst/>
                <a:latin typeface="Raleway" pitchFamily="2" charset="0"/>
                <a:ea typeface="Times New Roman" panose="02020603050405020304" pitchFamily="18" charset="0"/>
                <a:cs typeface="Times New Roman" panose="02020603050405020304" pitchFamily="18" charset="0"/>
              </a:rPr>
              <a:t>de ambas variables en el mismo conjunto de puntos asociados a parques que se venían usando (20 viento y 12 solar).</a:t>
            </a:r>
          </a:p>
          <a:p>
            <a:pPr marL="342900" marR="0" lvl="0" indent="-342900" algn="just">
              <a:lnSpc>
                <a:spcPct val="110000"/>
              </a:lnSpc>
              <a:spcAft>
                <a:spcPts val="600"/>
              </a:spcAft>
              <a:buFont typeface="Wingdings" panose="05000000000000000000" pitchFamily="2" charset="2"/>
              <a:buChar char="Ø"/>
              <a:tabLst>
                <a:tab pos="457200" algn="l"/>
              </a:tabLst>
            </a:pPr>
            <a:endParaRPr lang="es-UY" sz="1800" noProof="0" dirty="0">
              <a:effectLst/>
              <a:latin typeface="Raleway"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91902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0E4EE76D-6C22-CC4B-3CB9-B46C307C47D8}"/>
            </a:ext>
          </a:extLst>
        </p:cNvPr>
        <p:cNvGrpSpPr/>
        <p:nvPr/>
      </p:nvGrpSpPr>
      <p:grpSpPr>
        <a:xfrm>
          <a:off x="0" y="0"/>
          <a:ext cx="0" cy="0"/>
          <a:chOff x="0" y="0"/>
          <a:chExt cx="0" cy="0"/>
        </a:xfrm>
      </p:grpSpPr>
      <p:sp>
        <p:nvSpPr>
          <p:cNvPr id="322" name="Google Shape;322;p32">
            <a:extLst>
              <a:ext uri="{FF2B5EF4-FFF2-40B4-BE49-F238E27FC236}">
                <a16:creationId xmlns:a16="http://schemas.microsoft.com/office/drawing/2014/main" id="{EFCF5F71-FC40-D316-3356-8ABC6EC7775F}"/>
              </a:ext>
            </a:extLst>
          </p:cNvPr>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UY" noProof="0" smtClean="0"/>
              <a:t>61</a:t>
            </a:fld>
            <a:endParaRPr lang="es-UY" noProof="0" dirty="0"/>
          </a:p>
        </p:txBody>
      </p:sp>
      <p:sp>
        <p:nvSpPr>
          <p:cNvPr id="2" name="Google Shape;313;p31">
            <a:extLst>
              <a:ext uri="{FF2B5EF4-FFF2-40B4-BE49-F238E27FC236}">
                <a16:creationId xmlns:a16="http://schemas.microsoft.com/office/drawing/2014/main" id="{DE9C505D-5B64-497B-4A5F-F660FFFCD990}"/>
              </a:ext>
            </a:extLst>
          </p:cNvPr>
          <p:cNvSpPr txBox="1">
            <a:spLocks/>
          </p:cNvSpPr>
          <p:nvPr/>
        </p:nvSpPr>
        <p:spPr>
          <a:xfrm>
            <a:off x="91418" y="-25052"/>
            <a:ext cx="8344676" cy="5010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s-UY" sz="2400" noProof="0" dirty="0">
                <a:solidFill>
                  <a:schemeClr val="bg1">
                    <a:lumMod val="50000"/>
                  </a:schemeClr>
                </a:solidFill>
              </a:rPr>
              <a:t>Mejoras planteadas en Pronos II</a:t>
            </a:r>
            <a:endParaRPr lang="es-UY" sz="5400" noProof="0" dirty="0">
              <a:solidFill>
                <a:schemeClr val="bg1">
                  <a:lumMod val="50000"/>
                </a:schemeClr>
              </a:solidFill>
            </a:endParaRPr>
          </a:p>
        </p:txBody>
      </p:sp>
      <p:sp>
        <p:nvSpPr>
          <p:cNvPr id="6" name="Google Shape;319;p32">
            <a:extLst>
              <a:ext uri="{FF2B5EF4-FFF2-40B4-BE49-F238E27FC236}">
                <a16:creationId xmlns:a16="http://schemas.microsoft.com/office/drawing/2014/main" id="{75794618-1892-A41A-3FC1-4DBE60C7F3A5}"/>
              </a:ext>
            </a:extLst>
          </p:cNvPr>
          <p:cNvSpPr txBox="1">
            <a:spLocks noGrp="1"/>
          </p:cNvSpPr>
          <p:nvPr>
            <p:ph type="title"/>
          </p:nvPr>
        </p:nvSpPr>
        <p:spPr>
          <a:xfrm>
            <a:off x="901732" y="475989"/>
            <a:ext cx="8145600" cy="756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UY" sz="3200" noProof="0" dirty="0"/>
              <a:t>RESUMEN</a:t>
            </a:r>
          </a:p>
        </p:txBody>
      </p:sp>
      <p:sp>
        <p:nvSpPr>
          <p:cNvPr id="7" name="TextBox 6">
            <a:extLst>
              <a:ext uri="{FF2B5EF4-FFF2-40B4-BE49-F238E27FC236}">
                <a16:creationId xmlns:a16="http://schemas.microsoft.com/office/drawing/2014/main" id="{F9BB658C-E086-6139-62D3-662C3ACA46D3}"/>
              </a:ext>
            </a:extLst>
          </p:cNvPr>
          <p:cNvSpPr txBox="1"/>
          <p:nvPr/>
        </p:nvSpPr>
        <p:spPr>
          <a:xfrm>
            <a:off x="499200" y="1338193"/>
            <a:ext cx="8145599" cy="3198376"/>
          </a:xfrm>
          <a:prstGeom prst="rect">
            <a:avLst/>
          </a:prstGeom>
          <a:noFill/>
        </p:spPr>
        <p:txBody>
          <a:bodyPr wrap="square">
            <a:spAutoFit/>
          </a:bodyPr>
          <a:lstStyle/>
          <a:p>
            <a:pPr marL="342900" marR="0" lvl="0" indent="-342900" algn="just">
              <a:lnSpc>
                <a:spcPct val="110000"/>
              </a:lnSpc>
              <a:spcAft>
                <a:spcPts val="600"/>
              </a:spcAft>
              <a:buFont typeface="Wingdings" panose="05000000000000000000" pitchFamily="2" charset="2"/>
              <a:buChar char="Ø"/>
              <a:tabLst>
                <a:tab pos="457200" algn="l"/>
              </a:tabLst>
            </a:pPr>
            <a:endParaRPr lang="es-UY" sz="1800" noProof="0" dirty="0">
              <a:effectLst/>
              <a:latin typeface="Raleway" pitchFamily="2" charset="0"/>
              <a:ea typeface="Times New Roman" panose="02020603050405020304" pitchFamily="18" charset="0"/>
              <a:cs typeface="Times New Roman" panose="02020603050405020304" pitchFamily="18" charset="0"/>
            </a:endParaRPr>
          </a:p>
          <a:p>
            <a:pPr marL="342900" marR="0" lvl="0" indent="-342900" algn="just">
              <a:lnSpc>
                <a:spcPct val="110000"/>
              </a:lnSpc>
              <a:spcAft>
                <a:spcPts val="600"/>
              </a:spcAft>
              <a:buFont typeface="Wingdings" panose="05000000000000000000" pitchFamily="2" charset="2"/>
              <a:buChar char="Ø"/>
              <a:tabLst>
                <a:tab pos="457200" algn="l"/>
              </a:tabLst>
            </a:pPr>
            <a:r>
              <a:rPr lang="es-UY" sz="1800" noProof="0" dirty="0">
                <a:effectLst/>
                <a:latin typeface="Raleway" pitchFamily="2" charset="0"/>
                <a:ea typeface="Times New Roman" panose="02020603050405020304" pitchFamily="18" charset="0"/>
                <a:cs typeface="Times New Roman" panose="02020603050405020304" pitchFamily="18" charset="0"/>
              </a:rPr>
              <a:t>Los CEGH de viento y sol no capturan el ciclo diario de las auto y covarianzas.</a:t>
            </a:r>
          </a:p>
          <a:p>
            <a:pPr marL="574675" marR="0" lvl="1" indent="-287338" algn="just">
              <a:lnSpc>
                <a:spcPct val="110000"/>
              </a:lnSpc>
              <a:spcAft>
                <a:spcPts val="600"/>
              </a:spcAft>
              <a:buFont typeface="Wingdings" panose="05000000000000000000" pitchFamily="2" charset="2"/>
              <a:buChar char="q"/>
            </a:pPr>
            <a:r>
              <a:rPr lang="es-UY" sz="1800" noProof="0" dirty="0">
                <a:effectLst/>
                <a:latin typeface="Raleway" pitchFamily="2" charset="0"/>
                <a:ea typeface="Times New Roman" panose="02020603050405020304" pitchFamily="18" charset="0"/>
                <a:cs typeface="Times New Roman" panose="02020603050405020304" pitchFamily="18" charset="0"/>
              </a:rPr>
              <a:t>En ambos casos se pasó a </a:t>
            </a:r>
            <a:r>
              <a:rPr lang="es-UY" sz="1800" b="1" noProof="0" dirty="0">
                <a:effectLst/>
                <a:latin typeface="Raleway" pitchFamily="2" charset="0"/>
                <a:ea typeface="Times New Roman" panose="02020603050405020304" pitchFamily="18" charset="0"/>
                <a:cs typeface="Times New Roman" panose="02020603050405020304" pitchFamily="18" charset="0"/>
              </a:rPr>
              <a:t>filtros dinámicos </a:t>
            </a:r>
            <a:r>
              <a:rPr lang="es-UY" sz="1800" noProof="0" dirty="0">
                <a:effectLst/>
                <a:latin typeface="Raleway" pitchFamily="2" charset="0"/>
                <a:ea typeface="Times New Roman" panose="02020603050405020304" pitchFamily="18" charset="0"/>
                <a:cs typeface="Times New Roman" panose="02020603050405020304" pitchFamily="18" charset="0"/>
              </a:rPr>
              <a:t>con matrices que varían con las horas.</a:t>
            </a:r>
          </a:p>
          <a:p>
            <a:pPr marL="342900" marR="0" lvl="0" indent="-342900" algn="just">
              <a:lnSpc>
                <a:spcPct val="110000"/>
              </a:lnSpc>
              <a:spcAft>
                <a:spcPts val="600"/>
              </a:spcAft>
              <a:buFont typeface="Wingdings" panose="05000000000000000000" pitchFamily="2" charset="2"/>
              <a:buChar char="Ø"/>
              <a:tabLst>
                <a:tab pos="457200" algn="l"/>
              </a:tabLst>
            </a:pPr>
            <a:endParaRPr lang="es-UY" sz="1800" noProof="0" dirty="0">
              <a:effectLst/>
              <a:latin typeface="Raleway" pitchFamily="2" charset="0"/>
              <a:ea typeface="Times New Roman" panose="02020603050405020304" pitchFamily="18" charset="0"/>
              <a:cs typeface="Times New Roman" panose="02020603050405020304" pitchFamily="18" charset="0"/>
            </a:endParaRPr>
          </a:p>
          <a:p>
            <a:pPr marL="342900" marR="0" lvl="0" indent="-342900" algn="just">
              <a:lnSpc>
                <a:spcPct val="110000"/>
              </a:lnSpc>
              <a:spcAft>
                <a:spcPts val="600"/>
              </a:spcAft>
              <a:buFont typeface="Wingdings" panose="05000000000000000000" pitchFamily="2" charset="2"/>
              <a:buChar char="Ø"/>
              <a:tabLst>
                <a:tab pos="457200" algn="l"/>
              </a:tabLst>
            </a:pPr>
            <a:r>
              <a:rPr lang="es-UY" sz="1800" noProof="0" dirty="0">
                <a:effectLst/>
                <a:latin typeface="Raleway" pitchFamily="2" charset="0"/>
                <a:ea typeface="Times New Roman" panose="02020603050405020304" pitchFamily="18" charset="0"/>
                <a:cs typeface="Times New Roman" panose="02020603050405020304" pitchFamily="18" charset="0"/>
              </a:rPr>
              <a:t>El modelo solo simula </a:t>
            </a:r>
            <a:r>
              <a:rPr lang="es-UY" sz="1800" noProof="0" dirty="0" err="1">
                <a:effectLst/>
                <a:latin typeface="Raleway" pitchFamily="2" charset="0"/>
                <a:ea typeface="Times New Roman" panose="02020603050405020304" pitchFamily="18" charset="0"/>
                <a:cs typeface="Times New Roman" panose="02020603050405020304" pitchFamily="18" charset="0"/>
              </a:rPr>
              <a:t>Tmax</a:t>
            </a:r>
            <a:r>
              <a:rPr lang="es-UY" sz="1800" noProof="0" dirty="0">
                <a:effectLst/>
                <a:latin typeface="Raleway" pitchFamily="2" charset="0"/>
                <a:ea typeface="Times New Roman" panose="02020603050405020304" pitchFamily="18" charset="0"/>
                <a:cs typeface="Times New Roman" panose="02020603050405020304" pitchFamily="18" charset="0"/>
              </a:rPr>
              <a:t> y </a:t>
            </a:r>
            <a:r>
              <a:rPr lang="es-UY" sz="1800" noProof="0" dirty="0" err="1">
                <a:effectLst/>
                <a:latin typeface="Raleway" pitchFamily="2" charset="0"/>
                <a:ea typeface="Times New Roman" panose="02020603050405020304" pitchFamily="18" charset="0"/>
                <a:cs typeface="Times New Roman" panose="02020603050405020304" pitchFamily="18" charset="0"/>
              </a:rPr>
              <a:t>Tmin</a:t>
            </a:r>
            <a:r>
              <a:rPr lang="es-UY" sz="1800" noProof="0" dirty="0">
                <a:effectLst/>
                <a:latin typeface="Raleway" pitchFamily="2" charset="0"/>
                <a:ea typeface="Times New Roman" panose="02020603050405020304" pitchFamily="18" charset="0"/>
                <a:cs typeface="Times New Roman" panose="02020603050405020304" pitchFamily="18" charset="0"/>
              </a:rPr>
              <a:t> y no puede brindar la temperatura ambiente que condiciona el funcionamiento de las turbinas a gas.</a:t>
            </a:r>
          </a:p>
          <a:p>
            <a:pPr marL="627063" marR="0" lvl="1" indent="-285750" algn="just">
              <a:lnSpc>
                <a:spcPct val="110000"/>
              </a:lnSpc>
              <a:spcAft>
                <a:spcPts val="600"/>
              </a:spcAft>
              <a:buFont typeface="Wingdings" panose="05000000000000000000" pitchFamily="2" charset="2"/>
              <a:buChar char="q"/>
            </a:pPr>
            <a:r>
              <a:rPr lang="es-UY" sz="1800" noProof="0" dirty="0">
                <a:effectLst/>
                <a:latin typeface="Raleway" pitchFamily="2" charset="0"/>
                <a:ea typeface="Times New Roman" panose="02020603050405020304" pitchFamily="18" charset="0"/>
                <a:cs typeface="Times New Roman" panose="02020603050405020304" pitchFamily="18" charset="0"/>
              </a:rPr>
              <a:t>Se introduce la temperatura como variable de paso horario.</a:t>
            </a:r>
          </a:p>
        </p:txBody>
      </p:sp>
    </p:spTree>
    <p:extLst>
      <p:ext uri="{BB962C8B-B14F-4D97-AF65-F5344CB8AC3E}">
        <p14:creationId xmlns:p14="http://schemas.microsoft.com/office/powerpoint/2010/main" val="7589146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BEFF2F44-78CC-1373-845F-B4D983D82201}"/>
            </a:ext>
          </a:extLst>
        </p:cNvPr>
        <p:cNvGrpSpPr/>
        <p:nvPr/>
      </p:nvGrpSpPr>
      <p:grpSpPr>
        <a:xfrm>
          <a:off x="0" y="0"/>
          <a:ext cx="0" cy="0"/>
          <a:chOff x="0" y="0"/>
          <a:chExt cx="0" cy="0"/>
        </a:xfrm>
      </p:grpSpPr>
      <p:sp>
        <p:nvSpPr>
          <p:cNvPr id="322" name="Google Shape;322;p32">
            <a:extLst>
              <a:ext uri="{FF2B5EF4-FFF2-40B4-BE49-F238E27FC236}">
                <a16:creationId xmlns:a16="http://schemas.microsoft.com/office/drawing/2014/main" id="{600EE346-35F8-257D-66E3-F438209C8D12}"/>
              </a:ext>
            </a:extLst>
          </p:cNvPr>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UY" noProof="0" smtClean="0"/>
              <a:t>62</a:t>
            </a:fld>
            <a:endParaRPr lang="es-UY" noProof="0" dirty="0"/>
          </a:p>
        </p:txBody>
      </p:sp>
      <p:sp>
        <p:nvSpPr>
          <p:cNvPr id="2" name="Google Shape;313;p31">
            <a:extLst>
              <a:ext uri="{FF2B5EF4-FFF2-40B4-BE49-F238E27FC236}">
                <a16:creationId xmlns:a16="http://schemas.microsoft.com/office/drawing/2014/main" id="{21E82013-F008-B8C6-5195-390A002BB264}"/>
              </a:ext>
            </a:extLst>
          </p:cNvPr>
          <p:cNvSpPr txBox="1">
            <a:spLocks/>
          </p:cNvSpPr>
          <p:nvPr/>
        </p:nvSpPr>
        <p:spPr>
          <a:xfrm>
            <a:off x="91418" y="-25052"/>
            <a:ext cx="8344676" cy="5010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s-UY" sz="2400" noProof="0" dirty="0">
                <a:solidFill>
                  <a:schemeClr val="bg1">
                    <a:lumMod val="50000"/>
                  </a:schemeClr>
                </a:solidFill>
              </a:rPr>
              <a:t>Mejoras planteadas en Pronos II</a:t>
            </a:r>
            <a:endParaRPr lang="es-UY" sz="5400" noProof="0" dirty="0">
              <a:solidFill>
                <a:schemeClr val="bg1">
                  <a:lumMod val="50000"/>
                </a:schemeClr>
              </a:solidFill>
            </a:endParaRPr>
          </a:p>
        </p:txBody>
      </p:sp>
      <p:sp>
        <p:nvSpPr>
          <p:cNvPr id="6" name="Google Shape;319;p32">
            <a:extLst>
              <a:ext uri="{FF2B5EF4-FFF2-40B4-BE49-F238E27FC236}">
                <a16:creationId xmlns:a16="http://schemas.microsoft.com/office/drawing/2014/main" id="{0580A326-50E8-4D17-EECD-90F6C27F16D6}"/>
              </a:ext>
            </a:extLst>
          </p:cNvPr>
          <p:cNvSpPr txBox="1">
            <a:spLocks noGrp="1"/>
          </p:cNvSpPr>
          <p:nvPr>
            <p:ph type="title"/>
          </p:nvPr>
        </p:nvSpPr>
        <p:spPr>
          <a:xfrm>
            <a:off x="901732" y="475989"/>
            <a:ext cx="8145600" cy="756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UY" sz="3200" noProof="0" dirty="0"/>
              <a:t>RESUMEN</a:t>
            </a:r>
          </a:p>
        </p:txBody>
      </p:sp>
      <p:sp>
        <p:nvSpPr>
          <p:cNvPr id="7" name="TextBox 6">
            <a:extLst>
              <a:ext uri="{FF2B5EF4-FFF2-40B4-BE49-F238E27FC236}">
                <a16:creationId xmlns:a16="http://schemas.microsoft.com/office/drawing/2014/main" id="{FE21BAB1-46E0-694C-F957-746852F77F2B}"/>
              </a:ext>
            </a:extLst>
          </p:cNvPr>
          <p:cNvSpPr txBox="1"/>
          <p:nvPr/>
        </p:nvSpPr>
        <p:spPr>
          <a:xfrm>
            <a:off x="290495" y="1417215"/>
            <a:ext cx="8526127" cy="3426131"/>
          </a:xfrm>
          <a:prstGeom prst="rect">
            <a:avLst/>
          </a:prstGeom>
          <a:noFill/>
        </p:spPr>
        <p:txBody>
          <a:bodyPr wrap="square">
            <a:spAutoFit/>
          </a:bodyPr>
          <a:lstStyle/>
          <a:p>
            <a:pPr marL="342900" marR="0" lvl="0" indent="-342900" algn="just">
              <a:lnSpc>
                <a:spcPct val="110000"/>
              </a:lnSpc>
              <a:spcAft>
                <a:spcPts val="600"/>
              </a:spcAft>
              <a:buFont typeface="Wingdings" panose="05000000000000000000" pitchFamily="2" charset="2"/>
              <a:buChar char="Ø"/>
              <a:tabLst>
                <a:tab pos="457200" algn="l"/>
              </a:tabLst>
            </a:pPr>
            <a:r>
              <a:rPr lang="es-UY" sz="1800" noProof="0" dirty="0">
                <a:effectLst/>
                <a:latin typeface="Raleway" pitchFamily="2" charset="0"/>
                <a:ea typeface="Times New Roman" panose="02020603050405020304" pitchFamily="18" charset="0"/>
                <a:cs typeface="Times New Roman" panose="02020603050405020304" pitchFamily="18" charset="0"/>
              </a:rPr>
              <a:t>Las series de radiación solar y viento en los parques que capturan bien el ciclo diario son muy cortas para entrenar el modelo con iN3.4 de variaciones lentas.</a:t>
            </a:r>
          </a:p>
          <a:p>
            <a:pPr marL="627063" marR="0" lvl="1" indent="-285750" algn="just">
              <a:lnSpc>
                <a:spcPct val="110000"/>
              </a:lnSpc>
              <a:spcAft>
                <a:spcPts val="600"/>
              </a:spcAft>
              <a:buFont typeface="Wingdings" panose="05000000000000000000" pitchFamily="2" charset="2"/>
              <a:buChar char="q"/>
            </a:pPr>
            <a:r>
              <a:rPr lang="es-UY" sz="1800" noProof="0" dirty="0">
                <a:effectLst/>
                <a:latin typeface="Raleway" pitchFamily="2" charset="0"/>
                <a:ea typeface="Times New Roman" panose="02020603050405020304" pitchFamily="18" charset="0"/>
                <a:cs typeface="Times New Roman" panose="02020603050405020304" pitchFamily="18" charset="0"/>
              </a:rPr>
              <a:t>Se recurre a series de </a:t>
            </a:r>
            <a:r>
              <a:rPr lang="es-UY" sz="1800" b="1" noProof="0" dirty="0">
                <a:effectLst/>
                <a:latin typeface="Raleway" pitchFamily="2" charset="0"/>
                <a:ea typeface="Times New Roman" panose="02020603050405020304" pitchFamily="18" charset="0"/>
                <a:cs typeface="Times New Roman" panose="02020603050405020304" pitchFamily="18" charset="0"/>
              </a:rPr>
              <a:t>largo plazo </a:t>
            </a:r>
            <a:r>
              <a:rPr lang="es-UY" sz="1800" noProof="0" dirty="0">
                <a:effectLst/>
                <a:latin typeface="Raleway" pitchFamily="2" charset="0"/>
                <a:ea typeface="Times New Roman" panose="02020603050405020304" pitchFamily="18" charset="0"/>
                <a:cs typeface="Times New Roman" panose="02020603050405020304" pitchFamily="18" charset="0"/>
              </a:rPr>
              <a:t>(de reanálisis para viento y temperatura y estimación satelital de radiación solar) para calibrar la influencia de iN3.4, manteniendo las series de </a:t>
            </a:r>
            <a:r>
              <a:rPr lang="es-UY" sz="1800" b="1" noProof="0" dirty="0">
                <a:effectLst/>
                <a:latin typeface="Raleway" pitchFamily="2" charset="0"/>
                <a:ea typeface="Times New Roman" panose="02020603050405020304" pitchFamily="18" charset="0"/>
                <a:cs typeface="Times New Roman" panose="02020603050405020304" pitchFamily="18" charset="0"/>
              </a:rPr>
              <a:t>corto plazo </a:t>
            </a:r>
            <a:r>
              <a:rPr lang="es-UY" sz="1800" noProof="0" dirty="0">
                <a:effectLst/>
                <a:latin typeface="Raleway" pitchFamily="2" charset="0"/>
                <a:ea typeface="Times New Roman" panose="02020603050405020304" pitchFamily="18" charset="0"/>
                <a:cs typeface="Times New Roman" panose="02020603050405020304" pitchFamily="18" charset="0"/>
              </a:rPr>
              <a:t>(de parques) para las relaciones horarias.</a:t>
            </a:r>
          </a:p>
          <a:p>
            <a:pPr marL="627063" marR="0" lvl="1" indent="-285750" algn="just">
              <a:lnSpc>
                <a:spcPct val="110000"/>
              </a:lnSpc>
              <a:spcAft>
                <a:spcPts val="600"/>
              </a:spcAft>
              <a:buFont typeface="Wingdings" panose="05000000000000000000" pitchFamily="2" charset="2"/>
              <a:buChar char="q"/>
            </a:pPr>
            <a:endParaRPr lang="es-UY" sz="1800" dirty="0">
              <a:latin typeface="Raleway" pitchFamily="2" charset="0"/>
              <a:ea typeface="Times New Roman" panose="02020603050405020304" pitchFamily="18" charset="0"/>
              <a:cs typeface="Times New Roman" panose="02020603050405020304" pitchFamily="18" charset="0"/>
            </a:endParaRPr>
          </a:p>
          <a:p>
            <a:pPr marL="627063" marR="0" lvl="1" indent="-285750" algn="just">
              <a:lnSpc>
                <a:spcPct val="110000"/>
              </a:lnSpc>
              <a:spcAft>
                <a:spcPts val="600"/>
              </a:spcAft>
              <a:buFont typeface="Wingdings" panose="05000000000000000000" pitchFamily="2" charset="2"/>
              <a:buChar char="q"/>
            </a:pPr>
            <a:endParaRPr lang="es-UY" sz="1800" noProof="0" dirty="0">
              <a:effectLst/>
              <a:latin typeface="Raleway" pitchFamily="2" charset="0"/>
              <a:ea typeface="Times New Roman" panose="02020603050405020304" pitchFamily="18" charset="0"/>
              <a:cs typeface="Times New Roman" panose="02020603050405020304" pitchFamily="18" charset="0"/>
            </a:endParaRPr>
          </a:p>
          <a:p>
            <a:pPr marL="627063" marR="0" lvl="1" indent="-285750" algn="just">
              <a:lnSpc>
                <a:spcPct val="110000"/>
              </a:lnSpc>
              <a:spcAft>
                <a:spcPts val="600"/>
              </a:spcAft>
              <a:buFont typeface="Wingdings" panose="05000000000000000000" pitchFamily="2" charset="2"/>
              <a:buChar char="q"/>
            </a:pPr>
            <a:endParaRPr lang="es-UY" sz="1800" noProof="0" dirty="0">
              <a:effectLst/>
              <a:latin typeface="Raleway" pitchFamily="2" charset="0"/>
              <a:ea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150409CF-74BD-6CF2-74B7-9D32BC9FF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235" y="3824272"/>
            <a:ext cx="2971800" cy="7143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B24F4DE-4BC0-A245-5773-C9D7411D743E}"/>
              </a:ext>
            </a:extLst>
          </p:cNvPr>
          <p:cNvSpPr txBox="1"/>
          <p:nvPr/>
        </p:nvSpPr>
        <p:spPr>
          <a:xfrm>
            <a:off x="4806401" y="3485757"/>
            <a:ext cx="2263265" cy="307777"/>
          </a:xfrm>
          <a:prstGeom prst="rect">
            <a:avLst/>
          </a:prstGeom>
          <a:noFill/>
        </p:spPr>
        <p:txBody>
          <a:bodyPr wrap="square">
            <a:spAutoFit/>
          </a:bodyPr>
          <a:lstStyle/>
          <a:p>
            <a:r>
              <a:rPr lang="es-UY" sz="1400" b="1" noProof="0" dirty="0">
                <a:solidFill>
                  <a:srgbClr val="C00000"/>
                </a:solidFill>
                <a:effectLst/>
                <a:latin typeface="Raleway" pitchFamily="2" charset="0"/>
                <a:ea typeface="Times New Roman" panose="02020603050405020304" pitchFamily="18" charset="0"/>
                <a:cs typeface="Times New Roman" panose="02020603050405020304" pitchFamily="18" charset="0"/>
              </a:rPr>
              <a:t>Largo plazo (2000-2024)</a:t>
            </a:r>
            <a:r>
              <a:rPr lang="es-UY" sz="1400" noProof="0" dirty="0">
                <a:solidFill>
                  <a:srgbClr val="C00000"/>
                </a:solidFill>
                <a:effectLst/>
                <a:latin typeface="Raleway" pitchFamily="2" charset="0"/>
                <a:ea typeface="Times New Roman" panose="02020603050405020304" pitchFamily="18" charset="0"/>
                <a:cs typeface="Arial" panose="020B0604020202020204" pitchFamily="34" charset="0"/>
              </a:rPr>
              <a:t> </a:t>
            </a:r>
            <a:endParaRPr lang="en-US" dirty="0">
              <a:solidFill>
                <a:srgbClr val="C00000"/>
              </a:solidFill>
            </a:endParaRPr>
          </a:p>
        </p:txBody>
      </p:sp>
      <p:sp>
        <p:nvSpPr>
          <p:cNvPr id="9" name="TextBox 8">
            <a:extLst>
              <a:ext uri="{FF2B5EF4-FFF2-40B4-BE49-F238E27FC236}">
                <a16:creationId xmlns:a16="http://schemas.microsoft.com/office/drawing/2014/main" id="{CFC286A2-3448-7312-A3E9-EB918237F3FF}"/>
              </a:ext>
            </a:extLst>
          </p:cNvPr>
          <p:cNvSpPr txBox="1"/>
          <p:nvPr/>
        </p:nvSpPr>
        <p:spPr>
          <a:xfrm>
            <a:off x="3626459" y="4723032"/>
            <a:ext cx="2102556" cy="307777"/>
          </a:xfrm>
          <a:prstGeom prst="rect">
            <a:avLst/>
          </a:prstGeom>
          <a:noFill/>
        </p:spPr>
        <p:txBody>
          <a:bodyPr wrap="square">
            <a:spAutoFit/>
          </a:bodyPr>
          <a:lstStyle/>
          <a:p>
            <a:r>
              <a:rPr lang="es-UY" sz="1400" b="1" noProof="0" dirty="0">
                <a:solidFill>
                  <a:schemeClr val="tx1">
                    <a:lumMod val="75000"/>
                  </a:schemeClr>
                </a:solidFill>
                <a:effectLst/>
                <a:latin typeface="Raleway" pitchFamily="2" charset="0"/>
                <a:ea typeface="Times New Roman" panose="02020603050405020304" pitchFamily="18" charset="0"/>
                <a:cs typeface="Times New Roman" panose="02020603050405020304" pitchFamily="18" charset="0"/>
              </a:rPr>
              <a:t>Corto plazo (~3 años)</a:t>
            </a:r>
            <a:endParaRPr lang="en-US" dirty="0">
              <a:solidFill>
                <a:schemeClr val="tx1">
                  <a:lumMod val="75000"/>
                </a:schemeClr>
              </a:solidFill>
            </a:endParaRPr>
          </a:p>
        </p:txBody>
      </p:sp>
      <p:sp>
        <p:nvSpPr>
          <p:cNvPr id="10" name="Arrow: Bent-Up 9">
            <a:extLst>
              <a:ext uri="{FF2B5EF4-FFF2-40B4-BE49-F238E27FC236}">
                <a16:creationId xmlns:a16="http://schemas.microsoft.com/office/drawing/2014/main" id="{B2330A07-0B39-1BD8-130D-A91621E7C1DE}"/>
              </a:ext>
            </a:extLst>
          </p:cNvPr>
          <p:cNvSpPr/>
          <p:nvPr/>
        </p:nvSpPr>
        <p:spPr>
          <a:xfrm rot="10800000">
            <a:off x="4524179" y="3627465"/>
            <a:ext cx="282222" cy="307461"/>
          </a:xfrm>
          <a:prstGeom prst="ben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12F2117D-16AF-B502-A6F4-461E549AF67A}"/>
              </a:ext>
            </a:extLst>
          </p:cNvPr>
          <p:cNvSpPr/>
          <p:nvPr/>
        </p:nvSpPr>
        <p:spPr>
          <a:xfrm rot="10800000">
            <a:off x="3793066" y="4298935"/>
            <a:ext cx="124178" cy="393600"/>
          </a:xfrm>
          <a:prstGeom prst="downArrow">
            <a:avLst/>
          </a:prstGeom>
          <a:solidFill>
            <a:schemeClr val="tx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0A6746C1-E12B-514D-EA52-DBD60B6AA924}"/>
              </a:ext>
            </a:extLst>
          </p:cNvPr>
          <p:cNvSpPr/>
          <p:nvPr/>
        </p:nvSpPr>
        <p:spPr>
          <a:xfrm rot="10800000">
            <a:off x="5164669" y="4329431"/>
            <a:ext cx="124178" cy="393600"/>
          </a:xfrm>
          <a:prstGeom prst="downArrow">
            <a:avLst/>
          </a:prstGeom>
          <a:solidFill>
            <a:schemeClr val="tx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Bent-Up 12">
            <a:extLst>
              <a:ext uri="{FF2B5EF4-FFF2-40B4-BE49-F238E27FC236}">
                <a16:creationId xmlns:a16="http://schemas.microsoft.com/office/drawing/2014/main" id="{E79B4E2F-44E4-16ED-5629-EDEAA3784D78}"/>
              </a:ext>
            </a:extLst>
          </p:cNvPr>
          <p:cNvSpPr/>
          <p:nvPr/>
        </p:nvSpPr>
        <p:spPr>
          <a:xfrm rot="5400000">
            <a:off x="4644094" y="4326639"/>
            <a:ext cx="305858" cy="486932"/>
          </a:xfrm>
          <a:prstGeom prst="bentUpArrow">
            <a:avLst/>
          </a:prstGeom>
          <a:solidFill>
            <a:schemeClr val="tx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124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E0762BAF-804F-A80C-8A28-D13281B8AD4D}"/>
            </a:ext>
          </a:extLst>
        </p:cNvPr>
        <p:cNvGrpSpPr/>
        <p:nvPr/>
      </p:nvGrpSpPr>
      <p:grpSpPr>
        <a:xfrm>
          <a:off x="0" y="0"/>
          <a:ext cx="0" cy="0"/>
          <a:chOff x="0" y="0"/>
          <a:chExt cx="0" cy="0"/>
        </a:xfrm>
      </p:grpSpPr>
      <p:sp>
        <p:nvSpPr>
          <p:cNvPr id="322" name="Google Shape;322;p32">
            <a:extLst>
              <a:ext uri="{FF2B5EF4-FFF2-40B4-BE49-F238E27FC236}">
                <a16:creationId xmlns:a16="http://schemas.microsoft.com/office/drawing/2014/main" id="{8013CFFB-2503-5963-260D-E7FD9722AF81}"/>
              </a:ext>
            </a:extLst>
          </p:cNvPr>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UY" noProof="0" smtClean="0"/>
              <a:t>63</a:t>
            </a:fld>
            <a:endParaRPr lang="es-UY" noProof="0" dirty="0"/>
          </a:p>
        </p:txBody>
      </p:sp>
      <p:sp>
        <p:nvSpPr>
          <p:cNvPr id="2" name="Google Shape;313;p31">
            <a:extLst>
              <a:ext uri="{FF2B5EF4-FFF2-40B4-BE49-F238E27FC236}">
                <a16:creationId xmlns:a16="http://schemas.microsoft.com/office/drawing/2014/main" id="{208BAFE5-81B6-39F0-FF09-3E0C0DAF39EF}"/>
              </a:ext>
            </a:extLst>
          </p:cNvPr>
          <p:cNvSpPr txBox="1">
            <a:spLocks/>
          </p:cNvSpPr>
          <p:nvPr/>
        </p:nvSpPr>
        <p:spPr>
          <a:xfrm>
            <a:off x="91418" y="-25052"/>
            <a:ext cx="8344676" cy="5010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s-UY" sz="2400" noProof="0" dirty="0">
                <a:solidFill>
                  <a:schemeClr val="bg1">
                    <a:lumMod val="50000"/>
                  </a:schemeClr>
                </a:solidFill>
              </a:rPr>
              <a:t>Mejoras planteadas en Pronos II</a:t>
            </a:r>
            <a:endParaRPr lang="es-UY" sz="5400" noProof="0" dirty="0">
              <a:solidFill>
                <a:schemeClr val="bg1">
                  <a:lumMod val="50000"/>
                </a:schemeClr>
              </a:solidFill>
            </a:endParaRPr>
          </a:p>
        </p:txBody>
      </p:sp>
      <p:sp>
        <p:nvSpPr>
          <p:cNvPr id="6" name="Google Shape;319;p32">
            <a:extLst>
              <a:ext uri="{FF2B5EF4-FFF2-40B4-BE49-F238E27FC236}">
                <a16:creationId xmlns:a16="http://schemas.microsoft.com/office/drawing/2014/main" id="{4FC27C4E-FF6A-DD01-9165-3CD8AF14C3E5}"/>
              </a:ext>
            </a:extLst>
          </p:cNvPr>
          <p:cNvSpPr txBox="1">
            <a:spLocks noGrp="1"/>
          </p:cNvSpPr>
          <p:nvPr>
            <p:ph type="title"/>
          </p:nvPr>
        </p:nvSpPr>
        <p:spPr>
          <a:xfrm>
            <a:off x="901732" y="475989"/>
            <a:ext cx="8145600" cy="756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UY" sz="3200" noProof="0" dirty="0"/>
              <a:t>Posibles Mejoras a Futuro</a:t>
            </a:r>
          </a:p>
        </p:txBody>
      </p:sp>
      <p:sp>
        <p:nvSpPr>
          <p:cNvPr id="3" name="TextBox 2">
            <a:extLst>
              <a:ext uri="{FF2B5EF4-FFF2-40B4-BE49-F238E27FC236}">
                <a16:creationId xmlns:a16="http://schemas.microsoft.com/office/drawing/2014/main" id="{97FD610C-DFD2-5102-3819-79944770A64F}"/>
              </a:ext>
            </a:extLst>
          </p:cNvPr>
          <p:cNvSpPr txBox="1"/>
          <p:nvPr/>
        </p:nvSpPr>
        <p:spPr>
          <a:xfrm>
            <a:off x="499200" y="1733630"/>
            <a:ext cx="8145600" cy="2358146"/>
          </a:xfrm>
          <a:prstGeom prst="rect">
            <a:avLst/>
          </a:prstGeom>
          <a:noFill/>
        </p:spPr>
        <p:txBody>
          <a:bodyPr wrap="square">
            <a:spAutoFit/>
          </a:bodyPr>
          <a:lstStyle/>
          <a:p>
            <a:pPr marL="285750" marR="0" lvl="0" indent="-285750" algn="just">
              <a:lnSpc>
                <a:spcPct val="110000"/>
              </a:lnSpc>
              <a:spcAft>
                <a:spcPts val="600"/>
              </a:spcAft>
              <a:buFont typeface="Wingdings" panose="05000000000000000000" pitchFamily="2" charset="2"/>
              <a:buChar char="Ø"/>
              <a:tabLst>
                <a:tab pos="457200" algn="l"/>
              </a:tabLst>
            </a:pPr>
            <a:r>
              <a:rPr lang="es-UY" sz="1800" noProof="0" dirty="0">
                <a:effectLst/>
                <a:latin typeface="Raleway" pitchFamily="2" charset="0"/>
                <a:ea typeface="Times New Roman" panose="02020603050405020304" pitchFamily="18" charset="0"/>
                <a:cs typeface="Times New Roman" panose="02020603050405020304" pitchFamily="18" charset="0"/>
              </a:rPr>
              <a:t>Realizar una evaluación exhaustiva del </a:t>
            </a:r>
            <a:r>
              <a:rPr lang="es-UY" sz="1800" b="1" noProof="0" dirty="0">
                <a:effectLst/>
                <a:latin typeface="Raleway" pitchFamily="2" charset="0"/>
                <a:ea typeface="Times New Roman" panose="02020603050405020304" pitchFamily="18" charset="0"/>
                <a:cs typeface="Times New Roman" panose="02020603050405020304" pitchFamily="18" charset="0"/>
              </a:rPr>
              <a:t>impacto económico </a:t>
            </a:r>
            <a:r>
              <a:rPr lang="es-UY" sz="1800" noProof="0" dirty="0">
                <a:effectLst/>
                <a:latin typeface="Raleway" pitchFamily="2" charset="0"/>
                <a:ea typeface="Times New Roman" panose="02020603050405020304" pitchFamily="18" charset="0"/>
                <a:cs typeface="Times New Roman" panose="02020603050405020304" pitchFamily="18" charset="0"/>
              </a:rPr>
              <a:t>de las mejoras realizadas (muchas simultáneamente) en la operación del sistema</a:t>
            </a:r>
          </a:p>
          <a:p>
            <a:pPr marL="285750" marR="0" lvl="0" indent="-285750" algn="just">
              <a:lnSpc>
                <a:spcPct val="110000"/>
              </a:lnSpc>
              <a:spcAft>
                <a:spcPts val="600"/>
              </a:spcAft>
              <a:buFont typeface="Wingdings" panose="05000000000000000000" pitchFamily="2" charset="2"/>
              <a:buChar char="Ø"/>
              <a:tabLst>
                <a:tab pos="457200" algn="l"/>
              </a:tabLst>
            </a:pPr>
            <a:endParaRPr lang="es-UY" sz="1800" dirty="0">
              <a:latin typeface="Raleway" pitchFamily="2" charset="0"/>
              <a:ea typeface="Times New Roman" panose="02020603050405020304" pitchFamily="18" charset="0"/>
              <a:cs typeface="Times New Roman" panose="02020603050405020304" pitchFamily="18" charset="0"/>
            </a:endParaRPr>
          </a:p>
          <a:p>
            <a:pPr marL="285750" marR="0" lvl="0" indent="-285750" algn="just">
              <a:lnSpc>
                <a:spcPct val="110000"/>
              </a:lnSpc>
              <a:spcAft>
                <a:spcPts val="600"/>
              </a:spcAft>
              <a:buFont typeface="Wingdings" panose="05000000000000000000" pitchFamily="2" charset="2"/>
              <a:buChar char="Ø"/>
              <a:tabLst>
                <a:tab pos="457200" algn="l"/>
              </a:tabLst>
            </a:pPr>
            <a:r>
              <a:rPr lang="es-UY" sz="1800" dirty="0">
                <a:latin typeface="Raleway" pitchFamily="2" charset="0"/>
                <a:ea typeface="Times New Roman" panose="02020603050405020304" pitchFamily="18" charset="0"/>
                <a:cs typeface="Times New Roman" panose="02020603050405020304" pitchFamily="18" charset="0"/>
              </a:rPr>
              <a:t>(Re)-i</a:t>
            </a:r>
            <a:r>
              <a:rPr lang="es-UY" sz="1800" noProof="0" dirty="0" err="1">
                <a:effectLst/>
                <a:latin typeface="Raleway" pitchFamily="2" charset="0"/>
                <a:ea typeface="Times New Roman" panose="02020603050405020304" pitchFamily="18" charset="0"/>
                <a:cs typeface="Times New Roman" panose="02020603050405020304" pitchFamily="18" charset="0"/>
              </a:rPr>
              <a:t>ncorporación</a:t>
            </a:r>
            <a:r>
              <a:rPr lang="es-UY" sz="1800" noProof="0" dirty="0">
                <a:effectLst/>
                <a:latin typeface="Raleway" pitchFamily="2" charset="0"/>
                <a:ea typeface="Times New Roman" panose="02020603050405020304" pitchFamily="18" charset="0"/>
                <a:cs typeface="Times New Roman" panose="02020603050405020304" pitchFamily="18" charset="0"/>
              </a:rPr>
              <a:t> de (ensemble) de </a:t>
            </a:r>
            <a:r>
              <a:rPr lang="es-UY" sz="1800" b="1" noProof="0" dirty="0">
                <a:effectLst/>
                <a:latin typeface="Raleway" pitchFamily="2" charset="0"/>
                <a:ea typeface="Times New Roman" panose="02020603050405020304" pitchFamily="18" charset="0"/>
                <a:cs typeface="Times New Roman" panose="02020603050405020304" pitchFamily="18" charset="0"/>
              </a:rPr>
              <a:t>pronósticos determinísticos </a:t>
            </a:r>
            <a:r>
              <a:rPr lang="es-UY" sz="1800" noProof="0" dirty="0">
                <a:effectLst/>
                <a:latin typeface="Raleway" pitchFamily="2" charset="0"/>
                <a:ea typeface="Times New Roman" panose="02020603050405020304" pitchFamily="18" charset="0"/>
                <a:cs typeface="Times New Roman" panose="02020603050405020304" pitchFamily="18" charset="0"/>
              </a:rPr>
              <a:t>en todas las variables </a:t>
            </a:r>
            <a:r>
              <a:rPr lang="es-UY" sz="1800" dirty="0">
                <a:latin typeface="Raleway" pitchFamily="2" charset="0"/>
                <a:ea typeface="Times New Roman" panose="02020603050405020304" pitchFamily="18" charset="0"/>
                <a:cs typeface="Times New Roman" panose="02020603050405020304" pitchFamily="18" charset="0"/>
              </a:rPr>
              <a:t>dentro de la nueva jerarquía de modelación estocástica desarrollada</a:t>
            </a:r>
            <a:endParaRPr lang="es-UY" sz="1800" noProof="0" dirty="0">
              <a:effectLst/>
              <a:latin typeface="Raleway"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69638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8A8F5F62-12FB-99F5-EBFC-974495987CC8}"/>
            </a:ext>
          </a:extLst>
        </p:cNvPr>
        <p:cNvGrpSpPr/>
        <p:nvPr/>
      </p:nvGrpSpPr>
      <p:grpSpPr>
        <a:xfrm>
          <a:off x="0" y="0"/>
          <a:ext cx="0" cy="0"/>
          <a:chOff x="0" y="0"/>
          <a:chExt cx="0" cy="0"/>
        </a:xfrm>
      </p:grpSpPr>
      <p:sp>
        <p:nvSpPr>
          <p:cNvPr id="322" name="Google Shape;322;p32">
            <a:extLst>
              <a:ext uri="{FF2B5EF4-FFF2-40B4-BE49-F238E27FC236}">
                <a16:creationId xmlns:a16="http://schemas.microsoft.com/office/drawing/2014/main" id="{56428AE0-FBCD-C01C-EBE7-069F58320312}"/>
              </a:ext>
            </a:extLst>
          </p:cNvPr>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UY" noProof="0" smtClean="0"/>
              <a:t>64</a:t>
            </a:fld>
            <a:endParaRPr lang="es-UY" noProof="0" dirty="0"/>
          </a:p>
        </p:txBody>
      </p:sp>
      <p:sp>
        <p:nvSpPr>
          <p:cNvPr id="2" name="Google Shape;313;p31">
            <a:extLst>
              <a:ext uri="{FF2B5EF4-FFF2-40B4-BE49-F238E27FC236}">
                <a16:creationId xmlns:a16="http://schemas.microsoft.com/office/drawing/2014/main" id="{6B5D7734-E5DD-713F-DAA0-C997994DBC65}"/>
              </a:ext>
            </a:extLst>
          </p:cNvPr>
          <p:cNvSpPr txBox="1">
            <a:spLocks/>
          </p:cNvSpPr>
          <p:nvPr/>
        </p:nvSpPr>
        <p:spPr>
          <a:xfrm>
            <a:off x="91418" y="-25052"/>
            <a:ext cx="8344676" cy="5010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s-UY" sz="2400" noProof="0" dirty="0">
                <a:solidFill>
                  <a:schemeClr val="bg1">
                    <a:lumMod val="50000"/>
                  </a:schemeClr>
                </a:solidFill>
              </a:rPr>
              <a:t>Mejoras planteadas en Pronos II</a:t>
            </a:r>
            <a:endParaRPr lang="es-UY" sz="5400" noProof="0" dirty="0">
              <a:solidFill>
                <a:schemeClr val="bg1">
                  <a:lumMod val="50000"/>
                </a:schemeClr>
              </a:solidFill>
            </a:endParaRPr>
          </a:p>
        </p:txBody>
      </p:sp>
      <p:sp>
        <p:nvSpPr>
          <p:cNvPr id="6" name="Google Shape;319;p32">
            <a:extLst>
              <a:ext uri="{FF2B5EF4-FFF2-40B4-BE49-F238E27FC236}">
                <a16:creationId xmlns:a16="http://schemas.microsoft.com/office/drawing/2014/main" id="{1E74D241-36C8-0801-75E2-8B40869DA9EA}"/>
              </a:ext>
            </a:extLst>
          </p:cNvPr>
          <p:cNvSpPr txBox="1">
            <a:spLocks noGrp="1"/>
          </p:cNvSpPr>
          <p:nvPr>
            <p:ph type="title"/>
          </p:nvPr>
        </p:nvSpPr>
        <p:spPr>
          <a:xfrm>
            <a:off x="901732" y="475989"/>
            <a:ext cx="8145600" cy="756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UY" sz="3200" noProof="0" dirty="0"/>
              <a:t>Posibles Mejoras a Futuro</a:t>
            </a:r>
          </a:p>
        </p:txBody>
      </p:sp>
      <p:sp>
        <p:nvSpPr>
          <p:cNvPr id="3" name="TextBox 2">
            <a:extLst>
              <a:ext uri="{FF2B5EF4-FFF2-40B4-BE49-F238E27FC236}">
                <a16:creationId xmlns:a16="http://schemas.microsoft.com/office/drawing/2014/main" id="{29E16C14-F964-EA0C-2598-14E8B28B3850}"/>
              </a:ext>
            </a:extLst>
          </p:cNvPr>
          <p:cNvSpPr txBox="1"/>
          <p:nvPr/>
        </p:nvSpPr>
        <p:spPr>
          <a:xfrm>
            <a:off x="499200" y="1558161"/>
            <a:ext cx="8145600" cy="2435090"/>
          </a:xfrm>
          <a:prstGeom prst="rect">
            <a:avLst/>
          </a:prstGeom>
          <a:noFill/>
        </p:spPr>
        <p:txBody>
          <a:bodyPr wrap="square">
            <a:spAutoFit/>
          </a:bodyPr>
          <a:lstStyle/>
          <a:p>
            <a:pPr marL="342900" marR="0" lvl="0" indent="-342900" algn="just">
              <a:lnSpc>
                <a:spcPct val="110000"/>
              </a:lnSpc>
              <a:spcAft>
                <a:spcPts val="600"/>
              </a:spcAft>
              <a:buFont typeface="Wingdings" panose="05000000000000000000" pitchFamily="2" charset="2"/>
              <a:buChar char="Ø"/>
              <a:tabLst>
                <a:tab pos="457200" algn="l"/>
              </a:tabLst>
            </a:pPr>
            <a:endParaRPr lang="es-UY" sz="1800" noProof="0" dirty="0">
              <a:effectLst/>
              <a:latin typeface="Raleway" pitchFamily="2" charset="0"/>
              <a:ea typeface="Times New Roman" panose="02020603050405020304" pitchFamily="18" charset="0"/>
              <a:cs typeface="Times New Roman" panose="02020603050405020304" pitchFamily="18" charset="0"/>
            </a:endParaRPr>
          </a:p>
          <a:p>
            <a:pPr marL="342900" marR="0" lvl="0" indent="-342900" algn="just">
              <a:lnSpc>
                <a:spcPct val="110000"/>
              </a:lnSpc>
              <a:spcAft>
                <a:spcPts val="600"/>
              </a:spcAft>
              <a:buFont typeface="Wingdings" panose="05000000000000000000" pitchFamily="2" charset="2"/>
              <a:buChar char="Ø"/>
              <a:tabLst>
                <a:tab pos="457200" algn="l"/>
              </a:tabLst>
            </a:pPr>
            <a:r>
              <a:rPr lang="es-UY" sz="1800" noProof="0" dirty="0">
                <a:effectLst/>
                <a:latin typeface="Raleway" pitchFamily="2" charset="0"/>
                <a:ea typeface="Times New Roman" panose="02020603050405020304" pitchFamily="18" charset="0"/>
                <a:cs typeface="Times New Roman" panose="02020603050405020304" pitchFamily="18" charset="0"/>
              </a:rPr>
              <a:t>Analizar la virtud de incorporar </a:t>
            </a:r>
            <a:r>
              <a:rPr lang="es-UY" sz="1800" b="1" noProof="0" dirty="0">
                <a:effectLst/>
                <a:latin typeface="Raleway" pitchFamily="2" charset="0"/>
                <a:ea typeface="Times New Roman" panose="02020603050405020304" pitchFamily="18" charset="0"/>
                <a:cs typeface="Times New Roman" panose="02020603050405020304" pitchFamily="18" charset="0"/>
              </a:rPr>
              <a:t>otros “predictores climáticos” </a:t>
            </a:r>
            <a:r>
              <a:rPr lang="es-UY" sz="1800" noProof="0" dirty="0">
                <a:effectLst/>
                <a:latin typeface="Raleway" pitchFamily="2" charset="0"/>
                <a:ea typeface="Times New Roman" panose="02020603050405020304" pitchFamily="18" charset="0"/>
                <a:cs typeface="Times New Roman" panose="02020603050405020304" pitchFamily="18" charset="0"/>
              </a:rPr>
              <a:t>además de El Niño, muy largamente el dominante en Uruguay</a:t>
            </a:r>
          </a:p>
          <a:p>
            <a:pPr marL="342900" marR="0" lvl="0" indent="-342900" algn="just">
              <a:lnSpc>
                <a:spcPct val="110000"/>
              </a:lnSpc>
              <a:spcAft>
                <a:spcPts val="600"/>
              </a:spcAft>
              <a:buFont typeface="Wingdings" panose="05000000000000000000" pitchFamily="2" charset="2"/>
              <a:buChar char="Ø"/>
              <a:tabLst>
                <a:tab pos="457200" algn="l"/>
              </a:tabLst>
            </a:pPr>
            <a:endParaRPr lang="es-UY" sz="1800" dirty="0">
              <a:latin typeface="Raleway" pitchFamily="2" charset="0"/>
              <a:ea typeface="Times New Roman" panose="02020603050405020304" pitchFamily="18" charset="0"/>
              <a:cs typeface="Times New Roman" panose="02020603050405020304" pitchFamily="18" charset="0"/>
            </a:endParaRPr>
          </a:p>
          <a:p>
            <a:pPr marL="342900" marR="0" lvl="0" indent="-342900" algn="just">
              <a:lnSpc>
                <a:spcPct val="110000"/>
              </a:lnSpc>
              <a:spcAft>
                <a:spcPts val="600"/>
              </a:spcAft>
              <a:buFont typeface="Wingdings" panose="05000000000000000000" pitchFamily="2" charset="2"/>
              <a:buChar char="Ø"/>
              <a:tabLst>
                <a:tab pos="457200" algn="l"/>
              </a:tabLst>
            </a:pPr>
            <a:r>
              <a:rPr lang="es-UY" sz="1800" noProof="0" dirty="0">
                <a:effectLst/>
                <a:latin typeface="Raleway" pitchFamily="2" charset="0"/>
                <a:ea typeface="Times New Roman" panose="02020603050405020304" pitchFamily="18" charset="0"/>
                <a:cs typeface="Times New Roman" panose="02020603050405020304" pitchFamily="18" charset="0"/>
              </a:rPr>
              <a:t>Diseñar una estrategia de </a:t>
            </a:r>
            <a:r>
              <a:rPr lang="es-UY" sz="1800" b="1" noProof="0" dirty="0">
                <a:effectLst/>
                <a:latin typeface="Raleway" pitchFamily="2" charset="0"/>
                <a:ea typeface="Times New Roman" panose="02020603050405020304" pitchFamily="18" charset="0"/>
                <a:cs typeface="Times New Roman" panose="02020603050405020304" pitchFamily="18" charset="0"/>
              </a:rPr>
              <a:t>actualización continua </a:t>
            </a:r>
            <a:r>
              <a:rPr lang="es-UY" sz="1800" noProof="0" dirty="0">
                <a:effectLst/>
                <a:latin typeface="Raleway" pitchFamily="2" charset="0"/>
                <a:ea typeface="Times New Roman" panose="02020603050405020304" pitchFamily="18" charset="0"/>
                <a:cs typeface="Times New Roman" panose="02020603050405020304" pitchFamily="18" charset="0"/>
              </a:rPr>
              <a:t>de la calibración de los modelos que aproveche de la acumulación de datos que los parque van generando</a:t>
            </a:r>
          </a:p>
        </p:txBody>
      </p:sp>
    </p:spTree>
    <p:extLst>
      <p:ext uri="{BB962C8B-B14F-4D97-AF65-F5344CB8AC3E}">
        <p14:creationId xmlns:p14="http://schemas.microsoft.com/office/powerpoint/2010/main" val="20687959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71">
          <a:extLst>
            <a:ext uri="{FF2B5EF4-FFF2-40B4-BE49-F238E27FC236}">
              <a16:creationId xmlns:a16="http://schemas.microsoft.com/office/drawing/2014/main" id="{2915CFD9-007B-BB84-98F2-E05269DEAEBA}"/>
            </a:ext>
          </a:extLst>
        </p:cNvPr>
        <p:cNvGrpSpPr/>
        <p:nvPr/>
      </p:nvGrpSpPr>
      <p:grpSpPr>
        <a:xfrm>
          <a:off x="0" y="0"/>
          <a:ext cx="0" cy="0"/>
          <a:chOff x="0" y="0"/>
          <a:chExt cx="0" cy="0"/>
        </a:xfrm>
      </p:grpSpPr>
      <p:sp>
        <p:nvSpPr>
          <p:cNvPr id="272" name="Google Shape;272;p27">
            <a:extLst>
              <a:ext uri="{FF2B5EF4-FFF2-40B4-BE49-F238E27FC236}">
                <a16:creationId xmlns:a16="http://schemas.microsoft.com/office/drawing/2014/main" id="{234BF156-FBF0-6B83-7758-49A0DBBECC21}"/>
              </a:ext>
            </a:extLst>
          </p:cNvPr>
          <p:cNvSpPr txBox="1">
            <a:spLocks noGrp="1"/>
          </p:cNvSpPr>
          <p:nvPr>
            <p:ph type="ctrTitle"/>
          </p:nvPr>
        </p:nvSpPr>
        <p:spPr>
          <a:xfrm>
            <a:off x="361247" y="1591823"/>
            <a:ext cx="8677919" cy="87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400" dirty="0">
                <a:solidFill>
                  <a:srgbClr val="000000"/>
                </a:solidFill>
              </a:rPr>
              <a:t>Proyecto de </a:t>
            </a:r>
            <a:r>
              <a:rPr lang="en-GB" sz="2400" dirty="0" err="1">
                <a:solidFill>
                  <a:srgbClr val="000000"/>
                </a:solidFill>
              </a:rPr>
              <a:t>mejoras</a:t>
            </a:r>
            <a:r>
              <a:rPr lang="en-GB" sz="2400" dirty="0">
                <a:solidFill>
                  <a:srgbClr val="000000"/>
                </a:solidFill>
              </a:rPr>
              <a:t> al </a:t>
            </a:r>
            <a:r>
              <a:rPr lang="en-GB" sz="2400" dirty="0" err="1">
                <a:solidFill>
                  <a:srgbClr val="000000"/>
                </a:solidFill>
              </a:rPr>
              <a:t>modelado</a:t>
            </a:r>
            <a:r>
              <a:rPr lang="en-GB" sz="2400" dirty="0">
                <a:solidFill>
                  <a:srgbClr val="000000"/>
                </a:solidFill>
              </a:rPr>
              <a:t> de </a:t>
            </a:r>
            <a:r>
              <a:rPr lang="en-GB" sz="2400" dirty="0" err="1">
                <a:solidFill>
                  <a:srgbClr val="000000"/>
                </a:solidFill>
              </a:rPr>
              <a:t>recursos</a:t>
            </a:r>
            <a:r>
              <a:rPr lang="en-GB" sz="2400" dirty="0">
                <a:solidFill>
                  <a:srgbClr val="000000"/>
                </a:solidFill>
              </a:rPr>
              <a:t> </a:t>
            </a:r>
            <a:r>
              <a:rPr lang="en-GB" sz="2400" dirty="0" err="1">
                <a:solidFill>
                  <a:srgbClr val="000000"/>
                </a:solidFill>
              </a:rPr>
              <a:t>renovables</a:t>
            </a:r>
            <a:r>
              <a:rPr lang="en-GB" sz="2400" dirty="0">
                <a:solidFill>
                  <a:srgbClr val="000000"/>
                </a:solidFill>
              </a:rPr>
              <a:t> </a:t>
            </a:r>
            <a:r>
              <a:rPr lang="en-GB" sz="2400" dirty="0" err="1">
                <a:solidFill>
                  <a:srgbClr val="000000"/>
                </a:solidFill>
              </a:rPr>
              <a:t>en</a:t>
            </a:r>
            <a:r>
              <a:rPr lang="en-GB" sz="2400" dirty="0">
                <a:solidFill>
                  <a:srgbClr val="000000"/>
                </a:solidFill>
              </a:rPr>
              <a:t> las </a:t>
            </a:r>
            <a:r>
              <a:rPr lang="en-GB" sz="2400" dirty="0" err="1">
                <a:solidFill>
                  <a:srgbClr val="000000"/>
                </a:solidFill>
              </a:rPr>
              <a:t>herramientas</a:t>
            </a:r>
            <a:r>
              <a:rPr lang="en-GB" sz="2400" dirty="0">
                <a:solidFill>
                  <a:srgbClr val="000000"/>
                </a:solidFill>
              </a:rPr>
              <a:t> de </a:t>
            </a:r>
            <a:r>
              <a:rPr lang="en-GB" sz="2400" dirty="0" err="1">
                <a:solidFill>
                  <a:srgbClr val="000000"/>
                </a:solidFill>
              </a:rPr>
              <a:t>programación</a:t>
            </a:r>
            <a:r>
              <a:rPr lang="en-GB" sz="2400" dirty="0">
                <a:solidFill>
                  <a:srgbClr val="000000"/>
                </a:solidFill>
              </a:rPr>
              <a:t> de ADME</a:t>
            </a:r>
            <a:endParaRPr sz="2400" dirty="0">
              <a:solidFill>
                <a:srgbClr val="000000"/>
              </a:solidFill>
            </a:endParaRPr>
          </a:p>
        </p:txBody>
      </p:sp>
      <p:pic>
        <p:nvPicPr>
          <p:cNvPr id="273" name="Google Shape;273;p27">
            <a:extLst>
              <a:ext uri="{FF2B5EF4-FFF2-40B4-BE49-F238E27FC236}">
                <a16:creationId xmlns:a16="http://schemas.microsoft.com/office/drawing/2014/main" id="{7D721D30-95D0-973A-E7E0-7E883E77F0AB}"/>
              </a:ext>
            </a:extLst>
          </p:cNvPr>
          <p:cNvPicPr preferRelativeResize="0"/>
          <p:nvPr/>
        </p:nvPicPr>
        <p:blipFill>
          <a:blip r:embed="rId3">
            <a:alphaModFix/>
          </a:blip>
          <a:stretch>
            <a:fillRect/>
          </a:stretch>
        </p:blipFill>
        <p:spPr>
          <a:xfrm>
            <a:off x="6912000" y="4673351"/>
            <a:ext cx="1512660" cy="401075"/>
          </a:xfrm>
          <a:prstGeom prst="rect">
            <a:avLst/>
          </a:prstGeom>
          <a:noFill/>
          <a:ln>
            <a:noFill/>
          </a:ln>
        </p:spPr>
      </p:pic>
      <p:pic>
        <p:nvPicPr>
          <p:cNvPr id="274" name="Google Shape;274;p27">
            <a:extLst>
              <a:ext uri="{FF2B5EF4-FFF2-40B4-BE49-F238E27FC236}">
                <a16:creationId xmlns:a16="http://schemas.microsoft.com/office/drawing/2014/main" id="{C9541016-62DD-85FB-220E-1C4950F53E00}"/>
              </a:ext>
            </a:extLst>
          </p:cNvPr>
          <p:cNvPicPr preferRelativeResize="0"/>
          <p:nvPr/>
        </p:nvPicPr>
        <p:blipFill>
          <a:blip r:embed="rId4">
            <a:alphaModFix/>
          </a:blip>
          <a:stretch>
            <a:fillRect/>
          </a:stretch>
        </p:blipFill>
        <p:spPr>
          <a:xfrm>
            <a:off x="3384000" y="4648937"/>
            <a:ext cx="446250" cy="450000"/>
          </a:xfrm>
          <a:prstGeom prst="rect">
            <a:avLst/>
          </a:prstGeom>
          <a:noFill/>
          <a:ln>
            <a:noFill/>
          </a:ln>
        </p:spPr>
      </p:pic>
      <p:pic>
        <p:nvPicPr>
          <p:cNvPr id="275" name="Google Shape;275;p27">
            <a:extLst>
              <a:ext uri="{FF2B5EF4-FFF2-40B4-BE49-F238E27FC236}">
                <a16:creationId xmlns:a16="http://schemas.microsoft.com/office/drawing/2014/main" id="{A0FC0B0D-C230-1B60-87D4-218DAFDAAFDA}"/>
              </a:ext>
            </a:extLst>
          </p:cNvPr>
          <p:cNvPicPr preferRelativeResize="0"/>
          <p:nvPr/>
        </p:nvPicPr>
        <p:blipFill>
          <a:blip r:embed="rId5">
            <a:alphaModFix/>
          </a:blip>
          <a:stretch>
            <a:fillRect/>
          </a:stretch>
        </p:blipFill>
        <p:spPr>
          <a:xfrm>
            <a:off x="720000" y="4696776"/>
            <a:ext cx="1968325" cy="354300"/>
          </a:xfrm>
          <a:prstGeom prst="rect">
            <a:avLst/>
          </a:prstGeom>
          <a:noFill/>
          <a:ln>
            <a:noFill/>
          </a:ln>
        </p:spPr>
      </p:pic>
      <p:sp>
        <p:nvSpPr>
          <p:cNvPr id="276" name="Google Shape;276;p27">
            <a:extLst>
              <a:ext uri="{FF2B5EF4-FFF2-40B4-BE49-F238E27FC236}">
                <a16:creationId xmlns:a16="http://schemas.microsoft.com/office/drawing/2014/main" id="{E3C83241-B6BD-09EF-5C66-C799D3116BFF}"/>
              </a:ext>
            </a:extLst>
          </p:cNvPr>
          <p:cNvSpPr txBox="1"/>
          <p:nvPr/>
        </p:nvSpPr>
        <p:spPr>
          <a:xfrm>
            <a:off x="2865575" y="209875"/>
            <a:ext cx="3479100" cy="87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200" b="1">
                <a:solidFill>
                  <a:schemeClr val="dk2"/>
                </a:solidFill>
                <a:latin typeface="Raleway"/>
                <a:ea typeface="Raleway"/>
                <a:cs typeface="Raleway"/>
                <a:sym typeface="Raleway"/>
              </a:rPr>
              <a:t>Pronos II</a:t>
            </a:r>
            <a:endParaRPr sz="3200" b="1">
              <a:solidFill>
                <a:schemeClr val="dk2"/>
              </a:solidFill>
              <a:latin typeface="Raleway"/>
              <a:ea typeface="Raleway"/>
              <a:cs typeface="Raleway"/>
              <a:sym typeface="Raleway"/>
            </a:endParaRPr>
          </a:p>
        </p:txBody>
      </p:sp>
      <p:graphicFrame>
        <p:nvGraphicFramePr>
          <p:cNvPr id="277" name="Google Shape;277;p27">
            <a:extLst>
              <a:ext uri="{FF2B5EF4-FFF2-40B4-BE49-F238E27FC236}">
                <a16:creationId xmlns:a16="http://schemas.microsoft.com/office/drawing/2014/main" id="{F6B6B7AB-B164-3FA6-6B6A-A9696B85AAD0}"/>
              </a:ext>
            </a:extLst>
          </p:cNvPr>
          <p:cNvGraphicFramePr/>
          <p:nvPr/>
        </p:nvGraphicFramePr>
        <p:xfrm>
          <a:off x="270600" y="2763700"/>
          <a:ext cx="3935575" cy="2170561"/>
        </p:xfrm>
        <a:graphic>
          <a:graphicData uri="http://schemas.openxmlformats.org/drawingml/2006/table">
            <a:tbl>
              <a:tblPr>
                <a:noFill/>
                <a:tableStyleId>{E05EC7EC-7856-41AF-8A9B-34448032ABEB}</a:tableStyleId>
              </a:tblPr>
              <a:tblGrid>
                <a:gridCol w="1923400">
                  <a:extLst>
                    <a:ext uri="{9D8B030D-6E8A-4147-A177-3AD203B41FA5}">
                      <a16:colId xmlns:a16="http://schemas.microsoft.com/office/drawing/2014/main" val="20000"/>
                    </a:ext>
                  </a:extLst>
                </a:gridCol>
                <a:gridCol w="2012175">
                  <a:extLst>
                    <a:ext uri="{9D8B030D-6E8A-4147-A177-3AD203B41FA5}">
                      <a16:colId xmlns:a16="http://schemas.microsoft.com/office/drawing/2014/main" val="20001"/>
                    </a:ext>
                  </a:extLst>
                </a:gridCol>
              </a:tblGrid>
              <a:tr h="347600">
                <a:tc gridSpan="2">
                  <a:txBody>
                    <a:bodyPr/>
                    <a:lstStyle/>
                    <a:p>
                      <a:pPr marL="0" lvl="0" indent="0" algn="ctr" rtl="0">
                        <a:spcBef>
                          <a:spcPts val="0"/>
                        </a:spcBef>
                        <a:spcAft>
                          <a:spcPts val="0"/>
                        </a:spcAft>
                        <a:buNone/>
                      </a:pPr>
                      <a:r>
                        <a:rPr lang="en-GB"/>
                        <a:t>Equipo</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757575"/>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lnSpc>
                          <a:spcPct val="115000"/>
                        </a:lnSpc>
                        <a:spcBef>
                          <a:spcPts val="0"/>
                        </a:spcBef>
                        <a:spcAft>
                          <a:spcPts val="0"/>
                        </a:spcAft>
                        <a:buNone/>
                      </a:pPr>
                      <a:r>
                        <a:rPr lang="en-GB" sz="1300">
                          <a:solidFill>
                            <a:schemeClr val="dk2"/>
                          </a:solidFill>
                          <a:latin typeface="Lato"/>
                          <a:ea typeface="Lato"/>
                          <a:cs typeface="Lato"/>
                          <a:sym typeface="Lato"/>
                        </a:rPr>
                        <a:t>Dr. Rafael Terra</a:t>
                      </a:r>
                      <a:r>
                        <a:rPr lang="en-GB" sz="1300" baseline="30000">
                          <a:solidFill>
                            <a:schemeClr val="dk2"/>
                          </a:solidFill>
                          <a:latin typeface="Lato"/>
                          <a:ea typeface="Lato"/>
                          <a:cs typeface="Lato"/>
                          <a:sym typeface="Lato"/>
                        </a:rPr>
                        <a:t>1</a:t>
                      </a:r>
                      <a:endParaRPr sz="1300" baseline="300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GB" sz="1300">
                          <a:solidFill>
                            <a:schemeClr val="dk2"/>
                          </a:solidFill>
                          <a:latin typeface="Lato"/>
                          <a:ea typeface="Lato"/>
                          <a:cs typeface="Lato"/>
                          <a:sym typeface="Lato"/>
                        </a:rPr>
                        <a:t>Dra. Alejandra De Vera</a:t>
                      </a:r>
                      <a:r>
                        <a:rPr lang="en-GB" sz="1300" baseline="30000">
                          <a:solidFill>
                            <a:schemeClr val="dk2"/>
                          </a:solidFill>
                          <a:latin typeface="Lato"/>
                          <a:ea typeface="Lato"/>
                          <a:cs typeface="Lato"/>
                          <a:sym typeface="Lato"/>
                        </a:rPr>
                        <a:t>1</a:t>
                      </a:r>
                      <a:endParaRPr sz="1300" baseline="300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GB" sz="1300">
                          <a:solidFill>
                            <a:schemeClr val="dk2"/>
                          </a:solidFill>
                          <a:latin typeface="Lato"/>
                          <a:ea typeface="Lato"/>
                          <a:cs typeface="Lato"/>
                          <a:sym typeface="Lato"/>
                        </a:rPr>
                        <a:t>Dr. Agustín Laguarda</a:t>
                      </a:r>
                      <a:r>
                        <a:rPr lang="en-GB" sz="1300" baseline="30000">
                          <a:solidFill>
                            <a:schemeClr val="dk2"/>
                          </a:solidFill>
                          <a:latin typeface="Lato"/>
                          <a:ea typeface="Lato"/>
                          <a:cs typeface="Lato"/>
                          <a:sym typeface="Lato"/>
                        </a:rPr>
                        <a:t>2</a:t>
                      </a:r>
                      <a:endParaRPr sz="1300" baseline="300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GB" sz="1300">
                          <a:solidFill>
                            <a:schemeClr val="dk2"/>
                          </a:solidFill>
                          <a:latin typeface="Lato"/>
                          <a:ea typeface="Lato"/>
                          <a:cs typeface="Lato"/>
                          <a:sym typeface="Lato"/>
                        </a:rPr>
                        <a:t>Bch. Belén Espino</a:t>
                      </a:r>
                      <a:r>
                        <a:rPr lang="en-GB" sz="1300" baseline="30000">
                          <a:solidFill>
                            <a:schemeClr val="dk2"/>
                          </a:solidFill>
                          <a:latin typeface="Lato"/>
                          <a:ea typeface="Lato"/>
                          <a:cs typeface="Lato"/>
                          <a:sym typeface="Lato"/>
                        </a:rPr>
                        <a:t>2</a:t>
                      </a:r>
                      <a:endParaRPr sz="1300" baseline="30000">
                        <a:solidFill>
                          <a:schemeClr val="dk2"/>
                        </a:solidFill>
                        <a:latin typeface="Lato"/>
                        <a:ea typeface="Lato"/>
                        <a:cs typeface="Lato"/>
                        <a:sym typeface="Lato"/>
                      </a:endParaRPr>
                    </a:p>
                    <a:p>
                      <a:pPr marL="0" lvl="0" indent="0" algn="l" rtl="0">
                        <a:lnSpc>
                          <a:spcPct val="115000"/>
                        </a:lnSpc>
                        <a:spcBef>
                          <a:spcPts val="0"/>
                        </a:spcBef>
                        <a:spcAft>
                          <a:spcPts val="0"/>
                        </a:spcAft>
                        <a:buNone/>
                      </a:pPr>
                      <a:endParaRPr sz="1300" baseline="30000">
                        <a:solidFill>
                          <a:schemeClr val="dk2"/>
                        </a:solidFill>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757575"/>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300">
                          <a:solidFill>
                            <a:schemeClr val="dk2"/>
                          </a:solidFill>
                          <a:latin typeface="Lato"/>
                          <a:ea typeface="Lato"/>
                          <a:cs typeface="Lato"/>
                          <a:sym typeface="Lato"/>
                        </a:rPr>
                        <a:t>Ing. Felipe Palacio</a:t>
                      </a:r>
                      <a:r>
                        <a:rPr lang="en-GB" sz="1300" baseline="30000">
                          <a:solidFill>
                            <a:schemeClr val="dk2"/>
                          </a:solidFill>
                          <a:latin typeface="Lato"/>
                          <a:ea typeface="Lato"/>
                          <a:cs typeface="Lato"/>
                          <a:sym typeface="Lato"/>
                        </a:rPr>
                        <a:t>3</a:t>
                      </a:r>
                      <a:endParaRPr sz="13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GB" sz="1300">
                          <a:solidFill>
                            <a:schemeClr val="dk2"/>
                          </a:solidFill>
                          <a:latin typeface="Lato"/>
                          <a:ea typeface="Lato"/>
                          <a:cs typeface="Lato"/>
                          <a:sym typeface="Lato"/>
                        </a:rPr>
                        <a:t>Ing. Vanina Camacho</a:t>
                      </a:r>
                      <a:r>
                        <a:rPr lang="en-GB" sz="1300" baseline="30000">
                          <a:solidFill>
                            <a:schemeClr val="dk2"/>
                          </a:solidFill>
                          <a:latin typeface="Lato"/>
                          <a:ea typeface="Lato"/>
                          <a:cs typeface="Lato"/>
                          <a:sym typeface="Lato"/>
                        </a:rPr>
                        <a:t>3</a:t>
                      </a:r>
                      <a:endParaRPr sz="1300" baseline="300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GB" sz="1300">
                          <a:solidFill>
                            <a:schemeClr val="dk2"/>
                          </a:solidFill>
                          <a:latin typeface="Lato"/>
                          <a:ea typeface="Lato"/>
                          <a:cs typeface="Lato"/>
                          <a:sym typeface="Lato"/>
                        </a:rPr>
                        <a:t>Dra. Matilde Ungerovich</a:t>
                      </a:r>
                      <a:r>
                        <a:rPr lang="en-GB" sz="1300" baseline="30000">
                          <a:solidFill>
                            <a:schemeClr val="dk2"/>
                          </a:solidFill>
                          <a:latin typeface="Lato"/>
                          <a:ea typeface="Lato"/>
                          <a:cs typeface="Lato"/>
                          <a:sym typeface="Lato"/>
                        </a:rPr>
                        <a:t>3</a:t>
                      </a:r>
                      <a:endParaRPr sz="1300" baseline="300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GB" sz="1300">
                          <a:solidFill>
                            <a:schemeClr val="dk2"/>
                          </a:solidFill>
                          <a:latin typeface="Lato"/>
                          <a:ea typeface="Lato"/>
                          <a:cs typeface="Lato"/>
                          <a:sym typeface="Lato"/>
                        </a:rPr>
                        <a:t>MSC. Ruben Chaer</a:t>
                      </a:r>
                      <a:r>
                        <a:rPr lang="en-GB" sz="1300" baseline="30000">
                          <a:solidFill>
                            <a:schemeClr val="dk2"/>
                          </a:solidFill>
                          <a:latin typeface="Lato"/>
                          <a:ea typeface="Lato"/>
                          <a:cs typeface="Lato"/>
                          <a:sym typeface="Lato"/>
                        </a:rPr>
                        <a:t>3</a:t>
                      </a:r>
                      <a:endParaRPr sz="13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GB" sz="1300">
                          <a:solidFill>
                            <a:schemeClr val="dk2"/>
                          </a:solidFill>
                          <a:latin typeface="Lato"/>
                          <a:ea typeface="Lato"/>
                          <a:cs typeface="Lato"/>
                          <a:sym typeface="Lato"/>
                        </a:rPr>
                        <a:t>Ing. Guillermo Flieller</a:t>
                      </a:r>
                      <a:r>
                        <a:rPr lang="en-GB" sz="1300" baseline="30000">
                          <a:solidFill>
                            <a:schemeClr val="dk2"/>
                          </a:solidFill>
                          <a:latin typeface="Lato"/>
                          <a:ea typeface="Lato"/>
                          <a:cs typeface="Lato"/>
                          <a:sym typeface="Lato"/>
                        </a:rPr>
                        <a:t>3</a:t>
                      </a:r>
                      <a:endParaRPr sz="1300" baseline="30000">
                        <a:solidFill>
                          <a:schemeClr val="dk2"/>
                        </a:solidFill>
                        <a:latin typeface="Lato"/>
                        <a:ea typeface="Lato"/>
                        <a:cs typeface="Lato"/>
                        <a:sym typeface="Lato"/>
                      </a:endParaRPr>
                    </a:p>
                    <a:p>
                      <a:pPr marL="0" lvl="0" indent="0" algn="l" rtl="0">
                        <a:lnSpc>
                          <a:spcPct val="115000"/>
                        </a:lnSpc>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757575"/>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278" name="Google Shape;278;p27">
            <a:extLst>
              <a:ext uri="{FF2B5EF4-FFF2-40B4-BE49-F238E27FC236}">
                <a16:creationId xmlns:a16="http://schemas.microsoft.com/office/drawing/2014/main" id="{A9674B68-0538-8C02-1C4D-B03363351C80}"/>
              </a:ext>
            </a:extLst>
          </p:cNvPr>
          <p:cNvGraphicFramePr/>
          <p:nvPr/>
        </p:nvGraphicFramePr>
        <p:xfrm>
          <a:off x="4407600" y="2763700"/>
          <a:ext cx="4631566" cy="1754410"/>
        </p:xfrm>
        <a:graphic>
          <a:graphicData uri="http://schemas.openxmlformats.org/drawingml/2006/table">
            <a:tbl>
              <a:tblPr>
                <a:noFill/>
                <a:tableStyleId>{E05EC7EC-7856-41AF-8A9B-34448032ABEB}</a:tableStyleId>
              </a:tblPr>
              <a:tblGrid>
                <a:gridCol w="4631566">
                  <a:extLst>
                    <a:ext uri="{9D8B030D-6E8A-4147-A177-3AD203B41FA5}">
                      <a16:colId xmlns:a16="http://schemas.microsoft.com/office/drawing/2014/main" val="20000"/>
                    </a:ext>
                  </a:extLst>
                </a:gridCol>
              </a:tblGrid>
              <a:tr h="396200">
                <a:tc>
                  <a:txBody>
                    <a:bodyPr/>
                    <a:lstStyle/>
                    <a:p>
                      <a:pPr marL="0" lvl="0" indent="0" algn="ctr" rtl="0">
                        <a:spcBef>
                          <a:spcPts val="0"/>
                        </a:spcBef>
                        <a:spcAft>
                          <a:spcPts val="0"/>
                        </a:spcAft>
                        <a:buNone/>
                      </a:pPr>
                      <a:r>
                        <a:rPr lang="en-GB"/>
                        <a:t>Instituciones Participantes</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757575"/>
                      </a:solidFill>
                      <a:prstDash val="solid"/>
                      <a:round/>
                      <a:headEnd type="none" w="sm" len="sm"/>
                      <a:tailEnd type="none" w="sm" len="sm"/>
                    </a:lnB>
                  </a:tcPr>
                </a:tc>
                <a:extLst>
                  <a:ext uri="{0D108BD9-81ED-4DB2-BD59-A6C34878D82A}">
                    <a16:rowId xmlns:a16="http://schemas.microsoft.com/office/drawing/2014/main" val="10000"/>
                  </a:ext>
                </a:extLst>
              </a:tr>
              <a:tr h="1358200">
                <a:tc>
                  <a:txBody>
                    <a:bodyPr/>
                    <a:lstStyle/>
                    <a:p>
                      <a:pPr marL="0" lvl="0" indent="0" algn="l" rtl="0">
                        <a:lnSpc>
                          <a:spcPct val="150000"/>
                        </a:lnSpc>
                        <a:spcBef>
                          <a:spcPts val="0"/>
                        </a:spcBef>
                        <a:spcAft>
                          <a:spcPts val="0"/>
                        </a:spcAft>
                        <a:buNone/>
                      </a:pPr>
                      <a:r>
                        <a:rPr lang="en-GB" sz="1300" dirty="0">
                          <a:solidFill>
                            <a:schemeClr val="dk2"/>
                          </a:solidFill>
                          <a:latin typeface="Lato"/>
                          <a:ea typeface="Lato"/>
                          <a:cs typeface="Lato"/>
                          <a:sym typeface="Lato"/>
                        </a:rPr>
                        <a:t>Universidad de la República, </a:t>
                      </a:r>
                      <a:r>
                        <a:rPr lang="en-GB" sz="1300" dirty="0" err="1">
                          <a:solidFill>
                            <a:schemeClr val="dk2"/>
                          </a:solidFill>
                          <a:latin typeface="Lato"/>
                          <a:ea typeface="Lato"/>
                          <a:cs typeface="Lato"/>
                          <a:sym typeface="Lato"/>
                        </a:rPr>
                        <a:t>Facultad</a:t>
                      </a:r>
                      <a:r>
                        <a:rPr lang="en-GB" sz="1300" dirty="0">
                          <a:solidFill>
                            <a:schemeClr val="dk2"/>
                          </a:solidFill>
                          <a:latin typeface="Lato"/>
                          <a:ea typeface="Lato"/>
                          <a:cs typeface="Lato"/>
                          <a:sym typeface="Lato"/>
                        </a:rPr>
                        <a:t> de Ingeniería, IMFIA</a:t>
                      </a:r>
                      <a:r>
                        <a:rPr lang="en-GB" sz="1300" baseline="30000" dirty="0">
                          <a:solidFill>
                            <a:schemeClr val="dk2"/>
                          </a:solidFill>
                          <a:latin typeface="Lato"/>
                          <a:ea typeface="Lato"/>
                          <a:cs typeface="Lato"/>
                          <a:sym typeface="Lato"/>
                        </a:rPr>
                        <a:t>1</a:t>
                      </a:r>
                      <a:endParaRPr sz="1300" baseline="30000" dirty="0">
                        <a:solidFill>
                          <a:schemeClr val="dk2"/>
                        </a:solidFill>
                        <a:latin typeface="Lato"/>
                        <a:ea typeface="Lato"/>
                        <a:cs typeface="Lato"/>
                        <a:sym typeface="Lato"/>
                      </a:endParaRPr>
                    </a:p>
                    <a:p>
                      <a:pPr marL="0" lvl="0" indent="0" algn="l" rtl="0">
                        <a:lnSpc>
                          <a:spcPct val="150000"/>
                        </a:lnSpc>
                        <a:spcBef>
                          <a:spcPts val="0"/>
                        </a:spcBef>
                        <a:spcAft>
                          <a:spcPts val="0"/>
                        </a:spcAft>
                        <a:buNone/>
                      </a:pPr>
                      <a:r>
                        <a:rPr lang="en-GB" sz="1300" dirty="0">
                          <a:solidFill>
                            <a:schemeClr val="dk2"/>
                          </a:solidFill>
                          <a:latin typeface="Lato"/>
                          <a:ea typeface="Lato"/>
                          <a:cs typeface="Lato"/>
                          <a:sym typeface="Lato"/>
                        </a:rPr>
                        <a:t>Universidad de la República, Laboratorio de Energía Solar</a:t>
                      </a:r>
                      <a:r>
                        <a:rPr lang="en-GB" sz="1300" baseline="30000" dirty="0">
                          <a:solidFill>
                            <a:schemeClr val="dk2"/>
                          </a:solidFill>
                          <a:latin typeface="Lato"/>
                          <a:ea typeface="Lato"/>
                          <a:cs typeface="Lato"/>
                          <a:sym typeface="Lato"/>
                        </a:rPr>
                        <a:t>2</a:t>
                      </a:r>
                      <a:endParaRPr sz="1300" baseline="30000" dirty="0">
                        <a:solidFill>
                          <a:schemeClr val="dk2"/>
                        </a:solidFill>
                        <a:latin typeface="Lato"/>
                        <a:ea typeface="Lato"/>
                        <a:cs typeface="Lato"/>
                        <a:sym typeface="Lato"/>
                      </a:endParaRPr>
                    </a:p>
                    <a:p>
                      <a:pPr marL="0" lvl="0" indent="0" algn="l" rtl="0">
                        <a:lnSpc>
                          <a:spcPct val="150000"/>
                        </a:lnSpc>
                        <a:spcBef>
                          <a:spcPts val="0"/>
                        </a:spcBef>
                        <a:spcAft>
                          <a:spcPts val="0"/>
                        </a:spcAft>
                        <a:buNone/>
                      </a:pPr>
                      <a:r>
                        <a:rPr lang="en-GB" sz="1300" dirty="0">
                          <a:solidFill>
                            <a:schemeClr val="dk2"/>
                          </a:solidFill>
                          <a:latin typeface="Lato"/>
                          <a:ea typeface="Lato"/>
                          <a:cs typeface="Lato"/>
                          <a:sym typeface="Lato"/>
                        </a:rPr>
                        <a:t>Administración del Mercado Eléctrico</a:t>
                      </a:r>
                      <a:r>
                        <a:rPr lang="en-GB" sz="1300" baseline="30000" dirty="0">
                          <a:solidFill>
                            <a:schemeClr val="dk2"/>
                          </a:solidFill>
                          <a:latin typeface="Lato"/>
                          <a:ea typeface="Lato"/>
                          <a:cs typeface="Lato"/>
                          <a:sym typeface="Lato"/>
                        </a:rPr>
                        <a:t>3</a:t>
                      </a:r>
                      <a:endParaRPr sz="1300" dirty="0">
                        <a:solidFill>
                          <a:schemeClr val="dk2"/>
                        </a:solidFill>
                        <a:latin typeface="Lato"/>
                        <a:ea typeface="Lato"/>
                        <a:cs typeface="Lato"/>
                        <a:sym typeface="Lato"/>
                      </a:endParaRPr>
                    </a:p>
                    <a:p>
                      <a:pPr marL="0" lvl="0" indent="0" algn="l" rtl="0">
                        <a:lnSpc>
                          <a:spcPct val="150000"/>
                        </a:lnSpc>
                        <a:spcBef>
                          <a:spcPts val="0"/>
                        </a:spcBef>
                        <a:spcAft>
                          <a:spcPts val="0"/>
                        </a:spcAft>
                        <a:buNone/>
                      </a:pPr>
                      <a:r>
                        <a:rPr lang="en-GB" sz="1300" dirty="0">
                          <a:solidFill>
                            <a:schemeClr val="dk2"/>
                          </a:solidFill>
                          <a:latin typeface="Lato"/>
                          <a:ea typeface="Lato"/>
                          <a:cs typeface="Lato"/>
                          <a:sym typeface="Lato"/>
                        </a:rPr>
                        <a:t>CAF, Banco de </a:t>
                      </a:r>
                      <a:r>
                        <a:rPr lang="en-GB" sz="1300" dirty="0" err="1">
                          <a:solidFill>
                            <a:schemeClr val="dk2"/>
                          </a:solidFill>
                          <a:latin typeface="Lato"/>
                          <a:ea typeface="Lato"/>
                          <a:cs typeface="Lato"/>
                          <a:sym typeface="Lato"/>
                        </a:rPr>
                        <a:t>desarrollo</a:t>
                      </a:r>
                      <a:r>
                        <a:rPr lang="en-GB" sz="1300" dirty="0">
                          <a:solidFill>
                            <a:schemeClr val="dk2"/>
                          </a:solidFill>
                          <a:latin typeface="Lato"/>
                          <a:ea typeface="Lato"/>
                          <a:cs typeface="Lato"/>
                          <a:sym typeface="Lato"/>
                        </a:rPr>
                        <a:t> de América Latina y El Caribe</a:t>
                      </a:r>
                      <a:endParaRPr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757575"/>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79" name="Google Shape;279;p27">
            <a:extLst>
              <a:ext uri="{FF2B5EF4-FFF2-40B4-BE49-F238E27FC236}">
                <a16:creationId xmlns:a16="http://schemas.microsoft.com/office/drawing/2014/main" id="{9E23D632-24BB-61A1-36D7-FC49B069FCCB}"/>
              </a:ext>
            </a:extLst>
          </p:cNvPr>
          <p:cNvPicPr preferRelativeResize="0"/>
          <p:nvPr/>
        </p:nvPicPr>
        <p:blipFill>
          <a:blip r:embed="rId6">
            <a:alphaModFix/>
          </a:blip>
          <a:stretch>
            <a:fillRect/>
          </a:stretch>
        </p:blipFill>
        <p:spPr>
          <a:xfrm>
            <a:off x="4435450" y="4602101"/>
            <a:ext cx="550252" cy="541644"/>
          </a:xfrm>
          <a:prstGeom prst="rect">
            <a:avLst/>
          </a:prstGeom>
          <a:noFill/>
          <a:ln>
            <a:noFill/>
          </a:ln>
        </p:spPr>
      </p:pic>
      <p:pic>
        <p:nvPicPr>
          <p:cNvPr id="280" name="Google Shape;280;p27">
            <a:extLst>
              <a:ext uri="{FF2B5EF4-FFF2-40B4-BE49-F238E27FC236}">
                <a16:creationId xmlns:a16="http://schemas.microsoft.com/office/drawing/2014/main" id="{CDA5E3BB-ACD2-35B3-8093-145945130333}"/>
              </a:ext>
            </a:extLst>
          </p:cNvPr>
          <p:cNvPicPr preferRelativeResize="0"/>
          <p:nvPr/>
        </p:nvPicPr>
        <p:blipFill>
          <a:blip r:embed="rId7">
            <a:alphaModFix/>
          </a:blip>
          <a:stretch>
            <a:fillRect/>
          </a:stretch>
        </p:blipFill>
        <p:spPr>
          <a:xfrm>
            <a:off x="5587577" y="4659072"/>
            <a:ext cx="722552" cy="427702"/>
          </a:xfrm>
          <a:prstGeom prst="rect">
            <a:avLst/>
          </a:prstGeom>
          <a:noFill/>
          <a:ln>
            <a:noFill/>
          </a:ln>
        </p:spPr>
      </p:pic>
    </p:spTree>
    <p:extLst>
      <p:ext uri="{BB962C8B-B14F-4D97-AF65-F5344CB8AC3E}">
        <p14:creationId xmlns:p14="http://schemas.microsoft.com/office/powerpoint/2010/main" val="3067797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7</a:t>
            </a:fld>
            <a:endParaRPr/>
          </a:p>
        </p:txBody>
      </p:sp>
      <p:sp>
        <p:nvSpPr>
          <p:cNvPr id="332" name="Google Shape;332;p33"/>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Etapas de la programación</a:t>
            </a:r>
            <a:endParaRPr/>
          </a:p>
        </p:txBody>
      </p:sp>
      <p:pic>
        <p:nvPicPr>
          <p:cNvPr id="333" name="Google Shape;333;p33"/>
          <p:cNvPicPr preferRelativeResize="0"/>
          <p:nvPr/>
        </p:nvPicPr>
        <p:blipFill>
          <a:blip r:embed="rId3">
            <a:alphaModFix/>
          </a:blip>
          <a:stretch>
            <a:fillRect/>
          </a:stretch>
        </p:blipFill>
        <p:spPr>
          <a:xfrm>
            <a:off x="152400" y="1398150"/>
            <a:ext cx="8199343" cy="3525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8</a:t>
            </a:fld>
            <a:endParaRPr/>
          </a:p>
        </p:txBody>
      </p:sp>
      <p:sp>
        <p:nvSpPr>
          <p:cNvPr id="339" name="Google Shape;339;p34"/>
          <p:cNvSpPr txBox="1">
            <a:spLocks noGrp="1"/>
          </p:cNvSpPr>
          <p:nvPr>
            <p:ph type="title"/>
          </p:nvPr>
        </p:nvSpPr>
        <p:spPr>
          <a:xfrm>
            <a:off x="730000" y="55665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PRONOS 1</a:t>
            </a:r>
            <a:endParaRPr/>
          </a:p>
        </p:txBody>
      </p:sp>
      <p:pic>
        <p:nvPicPr>
          <p:cNvPr id="340" name="Google Shape;340;p34"/>
          <p:cNvPicPr preferRelativeResize="0"/>
          <p:nvPr/>
        </p:nvPicPr>
        <p:blipFill>
          <a:blip r:embed="rId3">
            <a:alphaModFix/>
          </a:blip>
          <a:stretch>
            <a:fillRect/>
          </a:stretch>
        </p:blipFill>
        <p:spPr>
          <a:xfrm>
            <a:off x="236425" y="1539475"/>
            <a:ext cx="4335575" cy="2064560"/>
          </a:xfrm>
          <a:prstGeom prst="rect">
            <a:avLst/>
          </a:prstGeom>
          <a:noFill/>
          <a:ln>
            <a:noFill/>
          </a:ln>
        </p:spPr>
      </p:pic>
      <p:pic>
        <p:nvPicPr>
          <p:cNvPr id="341" name="Google Shape;341;p34"/>
          <p:cNvPicPr preferRelativeResize="0"/>
          <p:nvPr/>
        </p:nvPicPr>
        <p:blipFill>
          <a:blip r:embed="rId4">
            <a:alphaModFix/>
          </a:blip>
          <a:stretch>
            <a:fillRect/>
          </a:stretch>
        </p:blipFill>
        <p:spPr>
          <a:xfrm>
            <a:off x="4673350" y="2774025"/>
            <a:ext cx="4149249" cy="1975833"/>
          </a:xfrm>
          <a:prstGeom prst="rect">
            <a:avLst/>
          </a:prstGeom>
          <a:noFill/>
          <a:ln>
            <a:noFill/>
          </a:ln>
        </p:spPr>
      </p:pic>
      <p:sp>
        <p:nvSpPr>
          <p:cNvPr id="342" name="Google Shape;342;p34"/>
          <p:cNvSpPr txBox="1"/>
          <p:nvPr/>
        </p:nvSpPr>
        <p:spPr>
          <a:xfrm>
            <a:off x="4933125" y="2103750"/>
            <a:ext cx="362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b="1">
                <a:solidFill>
                  <a:schemeClr val="accent1"/>
                </a:solidFill>
                <a:latin typeface="Lato"/>
                <a:ea typeface="Lato"/>
                <a:cs typeface="Lato"/>
                <a:sym typeface="Lato"/>
              </a:rPr>
              <a:t>Pronósticos Meteoblue + SimSEE</a:t>
            </a:r>
            <a:endParaRPr sz="1300" b="1">
              <a:solidFill>
                <a:schemeClr val="accent1"/>
              </a:solidFill>
              <a:latin typeface="Lato"/>
              <a:ea typeface="Lato"/>
              <a:cs typeface="Lato"/>
              <a:sym typeface="Lato"/>
            </a:endParaRPr>
          </a:p>
        </p:txBody>
      </p:sp>
      <p:sp>
        <p:nvSpPr>
          <p:cNvPr id="343" name="Google Shape;343;p34"/>
          <p:cNvSpPr txBox="1"/>
          <p:nvPr/>
        </p:nvSpPr>
        <p:spPr>
          <a:xfrm>
            <a:off x="670063" y="3667650"/>
            <a:ext cx="3468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a:solidFill>
                  <a:schemeClr val="accent1"/>
                </a:solidFill>
                <a:latin typeface="Lato"/>
                <a:ea typeface="Lato"/>
                <a:cs typeface="Lato"/>
                <a:sym typeface="Lato"/>
              </a:rPr>
              <a:t>Fuente: https://pronos.adme.com.uy/svg/</a:t>
            </a:r>
            <a:endParaRPr sz="1300">
              <a:solidFill>
                <a:schemeClr val="accent1"/>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9</a:t>
            </a:fld>
            <a:endParaRPr/>
          </a:p>
        </p:txBody>
      </p:sp>
      <p:sp>
        <p:nvSpPr>
          <p:cNvPr id="349" name="Google Shape;349;p35"/>
          <p:cNvSpPr txBox="1">
            <a:spLocks noGrp="1"/>
          </p:cNvSpPr>
          <p:nvPr>
            <p:ph type="title"/>
          </p:nvPr>
        </p:nvSpPr>
        <p:spPr>
          <a:xfrm>
            <a:off x="730000" y="488000"/>
            <a:ext cx="7550400" cy="7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PRONOS 2</a:t>
            </a:r>
            <a:endParaRPr/>
          </a:p>
        </p:txBody>
      </p:sp>
      <p:sp>
        <p:nvSpPr>
          <p:cNvPr id="350" name="Google Shape;350;p35"/>
          <p:cNvSpPr txBox="1">
            <a:spLocks noGrp="1"/>
          </p:cNvSpPr>
          <p:nvPr>
            <p:ph type="body" idx="1"/>
          </p:nvPr>
        </p:nvSpPr>
        <p:spPr>
          <a:xfrm>
            <a:off x="493450" y="1441200"/>
            <a:ext cx="3195300" cy="22611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GB" sz="1600"/>
              <a:t>No se cuenta con pronósticos de generación eólica y solar en el largo plazo.</a:t>
            </a:r>
            <a:br>
              <a:rPr lang="en-GB" sz="1600"/>
            </a:br>
            <a:endParaRPr sz="1600"/>
          </a:p>
          <a:p>
            <a:pPr marL="457200" lvl="0" indent="-330200" algn="l" rtl="0">
              <a:spcBef>
                <a:spcPts val="0"/>
              </a:spcBef>
              <a:spcAft>
                <a:spcPts val="0"/>
              </a:spcAft>
              <a:buSzPts val="1600"/>
              <a:buChar char="●"/>
            </a:pPr>
            <a:r>
              <a:rPr lang="en-GB" sz="1600"/>
              <a:t>Se deben generar crónicas sintéticas que permitan reproducir las covarianzas históricas de las señales (CEGH).</a:t>
            </a:r>
            <a:endParaRPr sz="1600"/>
          </a:p>
          <a:p>
            <a:pPr marL="0" lvl="0" indent="0" algn="l" rtl="0">
              <a:spcBef>
                <a:spcPts val="1600"/>
              </a:spcBef>
              <a:spcAft>
                <a:spcPts val="1600"/>
              </a:spcAft>
              <a:buNone/>
            </a:pPr>
            <a:endParaRPr/>
          </a:p>
        </p:txBody>
      </p:sp>
      <p:pic>
        <p:nvPicPr>
          <p:cNvPr id="351" name="Google Shape;351;p35"/>
          <p:cNvPicPr preferRelativeResize="0"/>
          <p:nvPr/>
        </p:nvPicPr>
        <p:blipFill>
          <a:blip r:embed="rId3">
            <a:alphaModFix/>
          </a:blip>
          <a:stretch>
            <a:fillRect/>
          </a:stretch>
        </p:blipFill>
        <p:spPr>
          <a:xfrm>
            <a:off x="3688738" y="1362550"/>
            <a:ext cx="4975574" cy="3215097"/>
          </a:xfrm>
          <a:prstGeom prst="rect">
            <a:avLst/>
          </a:prstGeom>
          <a:noFill/>
          <a:ln>
            <a:noFill/>
          </a:ln>
        </p:spPr>
      </p:pic>
      <p:cxnSp>
        <p:nvCxnSpPr>
          <p:cNvPr id="352" name="Google Shape;352;p35"/>
          <p:cNvCxnSpPr/>
          <p:nvPr/>
        </p:nvCxnSpPr>
        <p:spPr>
          <a:xfrm>
            <a:off x="6810400" y="3597879"/>
            <a:ext cx="388800" cy="137100"/>
          </a:xfrm>
          <a:prstGeom prst="straightConnector1">
            <a:avLst/>
          </a:prstGeom>
          <a:noFill/>
          <a:ln w="9525" cap="flat" cmpd="sng">
            <a:solidFill>
              <a:schemeClr val="dk2"/>
            </a:solidFill>
            <a:prstDash val="solid"/>
            <a:round/>
            <a:headEnd type="none" w="med" len="med"/>
            <a:tailEnd type="triangle" w="med" len="med"/>
          </a:ln>
        </p:spPr>
      </p:cxnSp>
      <p:cxnSp>
        <p:nvCxnSpPr>
          <p:cNvPr id="353" name="Google Shape;353;p35"/>
          <p:cNvCxnSpPr/>
          <p:nvPr/>
        </p:nvCxnSpPr>
        <p:spPr>
          <a:xfrm rot="10800000" flipH="1">
            <a:off x="7245150" y="3582504"/>
            <a:ext cx="287400" cy="141000"/>
          </a:xfrm>
          <a:prstGeom prst="straightConnector1">
            <a:avLst/>
          </a:prstGeom>
          <a:noFill/>
          <a:ln w="9525" cap="flat" cmpd="sng">
            <a:solidFill>
              <a:schemeClr val="dk2"/>
            </a:solidFill>
            <a:prstDash val="solid"/>
            <a:round/>
            <a:headEnd type="none" w="med" len="med"/>
            <a:tailEnd type="triangle" w="med" len="med"/>
          </a:ln>
        </p:spPr>
      </p:cxnSp>
      <p:cxnSp>
        <p:nvCxnSpPr>
          <p:cNvPr id="354" name="Google Shape;354;p35"/>
          <p:cNvCxnSpPr/>
          <p:nvPr/>
        </p:nvCxnSpPr>
        <p:spPr>
          <a:xfrm>
            <a:off x="5212675" y="3567129"/>
            <a:ext cx="1367400" cy="153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3292</Words>
  <Application>Microsoft Office PowerPoint</Application>
  <PresentationFormat>On-screen Show (16:9)</PresentationFormat>
  <Paragraphs>533</Paragraphs>
  <Slides>65</Slides>
  <Notes>65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Lato</vt:lpstr>
      <vt:lpstr>Noto Sans Symbols</vt:lpstr>
      <vt:lpstr>Raleway</vt:lpstr>
      <vt:lpstr>Wingdings</vt:lpstr>
      <vt:lpstr>Streamline</vt:lpstr>
      <vt:lpstr>Proyecto de mejoras al modelado de recursos renovables en las herramientas de programación de ADME</vt:lpstr>
      <vt:lpstr>Introducción</vt:lpstr>
      <vt:lpstr>PRONOS 2 y antecedentes</vt:lpstr>
      <vt:lpstr>Importancia pronósticos ERNC sistema actual</vt:lpstr>
      <vt:lpstr>Mercado Mayorista de Energía Eléctrica en Uruguay</vt:lpstr>
      <vt:lpstr>Optimización del Sistema</vt:lpstr>
      <vt:lpstr>Etapas de la programación</vt:lpstr>
      <vt:lpstr>PRONOS 1</vt:lpstr>
      <vt:lpstr>PRONOS 2</vt:lpstr>
      <vt:lpstr>Limitaciones encontradas en modelo actual</vt:lpstr>
      <vt:lpstr>Mejoras planteadas en Pronos II</vt:lpstr>
      <vt:lpstr>Sobre la modelación de la incertidumbre climática que enfrenta el sistema </vt:lpstr>
      <vt:lpstr>Sobre la modelación de la incertidumbre climática que enfrenta el sistema </vt:lpstr>
      <vt:lpstr>Sobre la modelación de la incertidumbre climática que enfrenta el sistema </vt:lpstr>
      <vt:lpstr>Sobre la modelación de la incertidumbre climática que enfrenta el sistema </vt:lpstr>
      <vt:lpstr>Sobre la modelación de la incertidumbre climática que enfrenta el sistema </vt:lpstr>
      <vt:lpstr>IMPACTO de El Niño</vt:lpstr>
      <vt:lpstr>PowerPoint Presentation</vt:lpstr>
      <vt:lpstr>IMPACTO de El Niño</vt:lpstr>
      <vt:lpstr>Sobre la modelación de la incertidumbre climática que enfrenta el sistema </vt:lpstr>
      <vt:lpstr>Sobre la modelación de la incertidumbre climática que enfrenta el sistema </vt:lpstr>
      <vt:lpstr>Sobre la modelación de la incertidumbre climática que enfrenta el sistema </vt:lpstr>
      <vt:lpstr>DESAFÍOS</vt:lpstr>
      <vt:lpstr>VERSATILIDAD</vt:lpstr>
      <vt:lpstr>OPERATIBILIDAD</vt:lpstr>
      <vt:lpstr>OPERATIBILIDAD</vt:lpstr>
      <vt:lpstr>CALIBRACIÓN</vt:lpstr>
      <vt:lpstr>CALIBRACIÓN</vt:lpstr>
      <vt:lpstr>Implementación de modelos CEGH encadenados</vt:lpstr>
      <vt:lpstr>Modelo estocástico CEGH</vt:lpstr>
      <vt:lpstr>Modelo estocástico CEGH</vt:lpstr>
      <vt:lpstr>Modelo estocástico CEGH </vt:lpstr>
      <vt:lpstr>Modelo estocástico CEGH con entradas y salidas</vt:lpstr>
      <vt:lpstr>Modelo estocástico CEGH con entradas y salidas</vt:lpstr>
      <vt:lpstr>Modelo estocástico CEGH estático y dinámico</vt:lpstr>
      <vt:lpstr>Incorporación en SimSEE: Análisis Serial</vt:lpstr>
      <vt:lpstr>Incorporación en SimSEE: Fuente sintetizador</vt:lpstr>
      <vt:lpstr>Incorporación en SimSEE: Fuente sintetizador</vt:lpstr>
      <vt:lpstr>Incorporación en SimSEE: modelos encadenados</vt:lpstr>
      <vt:lpstr>Series de datos utilizadas y su tratamiento</vt:lpstr>
      <vt:lpstr>Viento y temperatura - reanálisis ERA5 </vt:lpstr>
      <vt:lpstr>Viento y temperatura - reanálisis ERA5 </vt:lpstr>
      <vt:lpstr>Radiación solar</vt:lpstr>
      <vt:lpstr>Radiación solar</vt:lpstr>
      <vt:lpstr>Radiación solar: Modelo LCIM</vt:lpstr>
      <vt:lpstr>Radiación solar: Modelo LCIM</vt:lpstr>
      <vt:lpstr>Radiación solar: Series generadas</vt:lpstr>
      <vt:lpstr>Condicionamiento de los fenómenos de El Niño y La Niña sobre los recursos energéticos de Uruguay y su modelado</vt:lpstr>
      <vt:lpstr>Impacto de ENOS en los caudales</vt:lpstr>
      <vt:lpstr>Modelo CEGH entrada-salida</vt:lpstr>
      <vt:lpstr>Valoración del impacto del filtro dinámico</vt:lpstr>
      <vt:lpstr>Valoración del impacto del filtro dinámico</vt:lpstr>
      <vt:lpstr>Valoración del impacto de la antelación óptima</vt:lpstr>
      <vt:lpstr>Valoración del impacto de la antelación óptima</vt:lpstr>
      <vt:lpstr>Valoración del impacto de la antelación óptima</vt:lpstr>
      <vt:lpstr>Modelo CEGH horario solar</vt:lpstr>
      <vt:lpstr>Modelo CEGH horario solar</vt:lpstr>
      <vt:lpstr>Conclusiones y posibles futuras mejoras</vt:lpstr>
      <vt:lpstr>RESUMEN</vt:lpstr>
      <vt:lpstr>RESUMEN</vt:lpstr>
      <vt:lpstr>RESUMEN</vt:lpstr>
      <vt:lpstr>RESUMEN</vt:lpstr>
      <vt:lpstr>Posibles Mejoras a Futuro</vt:lpstr>
      <vt:lpstr>Posibles Mejoras a Futuro</vt:lpstr>
      <vt:lpstr>Proyecto de mejoras al modelado de recursos renovables en las herramientas de programación de ADME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 T</cp:lastModifiedBy>
  <cp:revision>5</cp:revision>
  <dcterms:modified xsi:type="dcterms:W3CDTF">2025-05-07T16:12:25Z</dcterms:modified>
</cp:coreProperties>
</file>