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2"/>
  </p:notesMasterIdLst>
  <p:handoutMasterIdLst>
    <p:handoutMasterId r:id="rId33"/>
  </p:handoutMasterIdLst>
  <p:sldIdLst>
    <p:sldId id="1026" r:id="rId3"/>
    <p:sldId id="1027" r:id="rId4"/>
    <p:sldId id="1285" r:id="rId5"/>
    <p:sldId id="1300" r:id="rId6"/>
    <p:sldId id="1301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309" r:id="rId15"/>
    <p:sldId id="1310" r:id="rId16"/>
    <p:sldId id="1312" r:id="rId17"/>
    <p:sldId id="1311" r:id="rId18"/>
    <p:sldId id="1005" r:id="rId19"/>
    <p:sldId id="1248" r:id="rId20"/>
    <p:sldId id="1179" r:id="rId21"/>
    <p:sldId id="1277" r:id="rId22"/>
    <p:sldId id="1247" r:id="rId23"/>
    <p:sldId id="1009" r:id="rId24"/>
    <p:sldId id="1037" r:id="rId25"/>
    <p:sldId id="1283" r:id="rId26"/>
    <p:sldId id="1175" r:id="rId27"/>
    <p:sldId id="1132" r:id="rId28"/>
    <p:sldId id="1133" r:id="rId29"/>
    <p:sldId id="1210" r:id="rId30"/>
    <p:sldId id="1299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453" autoAdjust="0"/>
  </p:normalViewPr>
  <p:slideViewPr>
    <p:cSldViewPr>
      <p:cViewPr>
        <p:scale>
          <a:sx n="75" d="100"/>
          <a:sy n="75" d="100"/>
        </p:scale>
        <p:origin x="-5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07/08/2015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22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07/08/2015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33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1300"/>
            <a:ext cx="8586788" cy="417447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16087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28787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6705600" cy="672727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s-UY" dirty="0" smtClean="0"/>
              <a:t>Precipitaciones en el río Negro</a:t>
            </a:r>
            <a:endParaRPr lang="es-UY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8305801" cy="154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 bwMode="auto">
          <a:xfrm>
            <a:off x="1524000" y="1752600"/>
            <a:ext cx="1066800" cy="1371600"/>
          </a:xfrm>
          <a:prstGeom prst="ellipse">
            <a:avLst/>
          </a:prstGeom>
          <a:solidFill>
            <a:srgbClr val="FFC000">
              <a:alpha val="57000"/>
            </a:srgbClr>
          </a:solidFill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7594601" y="1739900"/>
            <a:ext cx="1066800" cy="1371600"/>
          </a:xfrm>
          <a:prstGeom prst="ellipse">
            <a:avLst/>
          </a:prstGeom>
          <a:solidFill>
            <a:srgbClr val="FFC000">
              <a:alpha val="57000"/>
            </a:srgbClr>
          </a:solidFill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1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97200"/>
            <a:ext cx="519259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0339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s-UY" dirty="0" smtClean="0"/>
              <a:t>Hidrógrafo Terra sin lluvias</a:t>
            </a:r>
            <a:endParaRPr lang="es-UY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991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31974"/>
            <a:ext cx="4737100" cy="29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586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68939"/>
            <a:ext cx="7772400" cy="1143000"/>
          </a:xfrm>
        </p:spPr>
        <p:txBody>
          <a:bodyPr/>
          <a:lstStyle/>
          <a:p>
            <a:r>
              <a:rPr lang="es-UY" dirty="0" smtClean="0"/>
              <a:t>Terra con lluvias</a:t>
            </a:r>
            <a:endParaRPr lang="es-UY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845425" cy="48459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48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dirty="0" smtClean="0"/>
              <a:t>Hidrógrafo Palmar sin lluvias</a:t>
            </a:r>
            <a:endParaRPr lang="es-UY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562600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92358"/>
            <a:ext cx="4254500" cy="26274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988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62" y="838200"/>
            <a:ext cx="6410414" cy="60198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76"/>
            <a:ext cx="4873625" cy="189388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</a:t>
            </a:r>
            <a:r>
              <a:rPr lang="es-UY" sz="2400" dirty="0" smtClean="0"/>
              <a:t>INMET (viernes</a:t>
            </a:r>
            <a:r>
              <a:rPr lang="es-UY" sz="2400" dirty="0" smtClean="0"/>
              <a:t>) </a:t>
            </a:r>
            <a:endParaRPr lang="es-UY" dirty="0" smtClean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5563"/>
            <a:ext cx="4224337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6037"/>
            <a:ext cx="4224337" cy="42243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8418"/>
            <a:ext cx="4238625" cy="42465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16036"/>
            <a:ext cx="4246563" cy="42243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326356"/>
            <a:ext cx="4238625" cy="4238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04" y="1326356"/>
            <a:ext cx="4238625" cy="4238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7" y="1307303"/>
            <a:ext cx="4232275" cy="42322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smtClean="0"/>
              <a:t>Acumulados precipitaciones 7 y 5 días INMET y CPTEC (viernes)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4600"/>
            <a:ext cx="3993805" cy="48133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44600"/>
            <a:ext cx="4006351" cy="48133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mtClean="0"/>
              <a:t>Previsión aportes Salto Grande (Fuente CTM, viernes)</a:t>
            </a:r>
            <a:endParaRPr lang="es-UY" sz="240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848600" cy="412716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2015-33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267450" cy="47910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11" y="3581400"/>
            <a:ext cx="4906789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49027" cy="4038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25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25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33/15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(viernes)</a:t>
            </a:r>
            <a:endParaRPr lang="es-ES" sz="180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1"/>
            <a:ext cx="4876800" cy="32875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24" y="3429000"/>
            <a:ext cx="3813876" cy="32289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729538" cy="550252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54367" cy="55911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Previsión de principales  trabajos en la red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905000"/>
            <a:ext cx="8966917" cy="22860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32/15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715375" cy="4724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/>
              <a:t>El despacho durante la semana ha sido casi en su totalidad de fuentes renovables, en los picos se requirió por potencia el despacho de motores de Central </a:t>
            </a:r>
            <a:r>
              <a:rPr lang="es-ES" sz="1800" dirty="0" smtClean="0"/>
              <a:t>Batlle y Punta del Tigre. </a:t>
            </a:r>
            <a:endParaRPr lang="es-UY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/>
              <a:t>Se registraron y continúan registrándose importantes precipitaciones en todas las cuencas del río Negro.</a:t>
            </a:r>
            <a:endParaRPr lang="es-UY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 smtClean="0"/>
              <a:t>Las </a:t>
            </a:r>
            <a:r>
              <a:rPr lang="es-ES" sz="1800" dirty="0"/>
              <a:t>lluvias  provocaron en el día </a:t>
            </a:r>
            <a:r>
              <a:rPr lang="es-ES" sz="1800" dirty="0" smtClean="0"/>
              <a:t>miércoles </a:t>
            </a:r>
            <a:r>
              <a:rPr lang="es-ES" sz="1800" dirty="0"/>
              <a:t>la apertura de vertederos en </a:t>
            </a:r>
            <a:r>
              <a:rPr lang="es-ES" sz="1800" dirty="0" err="1"/>
              <a:t>Baygorria</a:t>
            </a:r>
            <a:r>
              <a:rPr lang="es-ES" sz="1800" dirty="0"/>
              <a:t> y dados los aportes que ya se registran en la tarde </a:t>
            </a:r>
            <a:r>
              <a:rPr lang="es-ES" sz="1800" dirty="0" smtClean="0"/>
              <a:t>del jueves se realizó </a:t>
            </a:r>
            <a:r>
              <a:rPr lang="es-ES" sz="1800" dirty="0"/>
              <a:t>la apertura de vertederos en Palmar. Bonete continúa subiendo su cota y de producirse las precipitaciones  previstas probablemente alcance la cota de vertimiento por lo que en el día </a:t>
            </a:r>
            <a:r>
              <a:rPr lang="es-ES" sz="1800" dirty="0" smtClean="0"/>
              <a:t>jueves se </a:t>
            </a:r>
            <a:r>
              <a:rPr lang="es-ES" sz="1800" dirty="0"/>
              <a:t>declaró riesgo de vertimiento para todo el sistema.</a:t>
            </a:r>
            <a:endParaRPr lang="es-UY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/>
              <a:t>En la cuenca de SG también se produjeron algunas precipitaciones que han aumentado significativamente los aportes de dicha central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33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05400"/>
          </a:xfrm>
        </p:spPr>
        <p:txBody>
          <a:bodyPr/>
          <a:lstStyle/>
          <a:p>
            <a:r>
              <a:rPr lang="es-ES" sz="1800" dirty="0"/>
              <a:t>De acuerdo a las previsiones de temperaturas para los próximos días, las demandas serán similares a las de presente semana.</a:t>
            </a:r>
            <a:endParaRPr lang="es-UY" sz="1800" dirty="0"/>
          </a:p>
          <a:p>
            <a:r>
              <a:rPr lang="es-ES" sz="1800" dirty="0" smtClean="0"/>
              <a:t>Continúan existiendo </a:t>
            </a:r>
            <a:r>
              <a:rPr lang="es-ES" sz="1800" dirty="0"/>
              <a:t>importantes pronósticos para las cuencas del río Negro y moderados para la de Salto.</a:t>
            </a:r>
            <a:endParaRPr lang="es-UY" sz="1800" dirty="0"/>
          </a:p>
          <a:p>
            <a:r>
              <a:rPr lang="es-ES" sz="1800" dirty="0"/>
              <a:t>De acuerdo a los aportes esperados para palmar en los próximos días dicha central deberá generar a pleno durante la semana y adicionalmente mantener abiertos los vertederos para controlar la cota.</a:t>
            </a:r>
            <a:endParaRPr lang="es-UY" sz="1800" dirty="0"/>
          </a:p>
          <a:p>
            <a:r>
              <a:rPr lang="es-ES" sz="1800" dirty="0" smtClean="0"/>
              <a:t>Bonete </a:t>
            </a:r>
            <a:r>
              <a:rPr lang="es-ES" sz="1800" dirty="0"/>
              <a:t>tiene importantes aportes y de continuar lloviendo podría alcanzar la cota de vertimiento. </a:t>
            </a:r>
            <a:endParaRPr lang="es-UY" sz="1800" dirty="0"/>
          </a:p>
          <a:p>
            <a:r>
              <a:rPr lang="es-ES" sz="1800" dirty="0" smtClean="0"/>
              <a:t>CTM </a:t>
            </a:r>
            <a:r>
              <a:rPr lang="es-ES" sz="1800" dirty="0"/>
              <a:t>ha solicitado  </a:t>
            </a:r>
            <a:r>
              <a:rPr lang="es-ES" sz="1800" dirty="0" smtClean="0"/>
              <a:t>máxima </a:t>
            </a:r>
            <a:r>
              <a:rPr lang="es-ES" sz="1800" dirty="0"/>
              <a:t>generación hasta el </a:t>
            </a:r>
            <a:r>
              <a:rPr lang="es-ES" sz="1800" dirty="0" smtClean="0"/>
              <a:t>martes </a:t>
            </a:r>
            <a:r>
              <a:rPr lang="es-ES" sz="1800" dirty="0"/>
              <a:t>inclusive con riesgo de </a:t>
            </a:r>
            <a:r>
              <a:rPr lang="es-ES" sz="1800" dirty="0" smtClean="0"/>
              <a:t>vertimiento hasta el lunes, por lo cual se exportaran excedentes hasta el martes.</a:t>
            </a:r>
            <a:endParaRPr lang="es-ES" sz="1800" dirty="0"/>
          </a:p>
          <a:p>
            <a:r>
              <a:rPr lang="es-ES" sz="1800" dirty="0"/>
              <a:t>Las centrales hidráulicas contarán con aportes promedios aproximados para la semana de:</a:t>
            </a:r>
          </a:p>
          <a:p>
            <a:pPr marL="742950" lvl="2" indent="-342900"/>
            <a:r>
              <a:rPr lang="es-ES" sz="1800" dirty="0">
                <a:ea typeface="+mn-ea"/>
                <a:cs typeface="+mn-cs"/>
              </a:rPr>
              <a:t>Terra </a:t>
            </a:r>
            <a:r>
              <a:rPr lang="es-ES" sz="1800" dirty="0" smtClean="0">
                <a:ea typeface="+mn-ea"/>
                <a:cs typeface="+mn-cs"/>
              </a:rPr>
              <a:t>2000 </a:t>
            </a:r>
            <a:endParaRPr lang="es-ES" sz="1800" dirty="0">
              <a:ea typeface="+mn-ea"/>
              <a:cs typeface="+mn-cs"/>
            </a:endParaRPr>
          </a:p>
          <a:p>
            <a:pPr marL="742950" lvl="2" indent="-342900"/>
            <a:r>
              <a:rPr lang="es-ES" sz="1800" dirty="0">
                <a:ea typeface="+mn-ea"/>
                <a:cs typeface="+mn-cs"/>
              </a:rPr>
              <a:t>Palmar </a:t>
            </a:r>
            <a:r>
              <a:rPr lang="es-ES" sz="1800" dirty="0" smtClean="0">
                <a:ea typeface="+mn-ea"/>
                <a:cs typeface="+mn-cs"/>
              </a:rPr>
              <a:t>2500</a:t>
            </a:r>
            <a:endParaRPr lang="es-ES" sz="1800" dirty="0">
              <a:ea typeface="+mn-ea"/>
              <a:cs typeface="+mn-cs"/>
            </a:endParaRPr>
          </a:p>
          <a:p>
            <a:pPr marL="742950" lvl="2" indent="-342900"/>
            <a:r>
              <a:rPr lang="es-ES" sz="1800" dirty="0">
                <a:ea typeface="+mn-ea"/>
                <a:cs typeface="+mn-cs"/>
              </a:rPr>
              <a:t>Salto Grande </a:t>
            </a:r>
            <a:r>
              <a:rPr lang="es-ES" sz="1800" dirty="0" smtClean="0">
                <a:ea typeface="+mn-ea"/>
                <a:cs typeface="+mn-cs"/>
              </a:rPr>
              <a:t>5900/7000</a:t>
            </a:r>
            <a:endParaRPr lang="es-ES" sz="1800" dirty="0"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s-UY" smtClean="0"/>
              <a:t>Resultados de los modelos y comentarios</a:t>
            </a:r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638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UY" sz="20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Dada la situación hidrológica y los pronósticos adicionales de precipitaciones no es relevante el resultado de los modelos.</a:t>
            </a:r>
            <a:endParaRPr lang="es-UY" sz="2000" dirty="0">
              <a:solidFill>
                <a:srgbClr val="3333CC"/>
              </a:solidFill>
              <a:latin typeface="Arial"/>
              <a:ea typeface="Times New Roman"/>
              <a:cs typeface="Times New Roman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s-UY" sz="2000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r>
              <a:rPr lang="es-ES" dirty="0">
                <a:solidFill>
                  <a:srgbClr val="3333CC"/>
                </a:solidFill>
              </a:rPr>
              <a:t>Considerando lo informado anteriormente el despacho propuesto es el </a:t>
            </a:r>
            <a:r>
              <a:rPr lang="es-ES" dirty="0" smtClean="0">
                <a:solidFill>
                  <a:srgbClr val="3333CC"/>
                </a:solidFill>
              </a:rPr>
              <a:t>siguiente (hasta el martes luego se reverá en función de la evaluación de los recursos hidráulicos y los pronósticos):</a:t>
            </a:r>
            <a:endParaRPr lang="es-UY" dirty="0">
              <a:solidFill>
                <a:srgbClr val="3333CC"/>
              </a:solidFill>
            </a:endParaRPr>
          </a:p>
          <a:p>
            <a:pPr lvl="1"/>
            <a:r>
              <a:rPr lang="es-ES" dirty="0">
                <a:solidFill>
                  <a:srgbClr val="3333CC"/>
                </a:solidFill>
              </a:rPr>
              <a:t>Auto despachados. </a:t>
            </a:r>
            <a:endParaRPr lang="es-UY" dirty="0">
              <a:solidFill>
                <a:srgbClr val="3333CC"/>
              </a:solidFill>
            </a:endParaRPr>
          </a:p>
          <a:p>
            <a:pPr lvl="1"/>
            <a:r>
              <a:rPr lang="es-ES" dirty="0" smtClean="0">
                <a:solidFill>
                  <a:srgbClr val="3333CC"/>
                </a:solidFill>
              </a:rPr>
              <a:t>Palmar a pleno </a:t>
            </a:r>
            <a:r>
              <a:rPr lang="es-ES" dirty="0" smtClean="0">
                <a:solidFill>
                  <a:srgbClr val="3333CC"/>
                </a:solidFill>
              </a:rPr>
              <a:t>con vertimiento</a:t>
            </a:r>
          </a:p>
          <a:p>
            <a:pPr lvl="1"/>
            <a:r>
              <a:rPr lang="es-ES" dirty="0" smtClean="0">
                <a:solidFill>
                  <a:srgbClr val="3333CC"/>
                </a:solidFill>
              </a:rPr>
              <a:t>Salto a pleno exportando excedentes (según CTM hasta el martes)</a:t>
            </a:r>
          </a:p>
          <a:p>
            <a:pPr lvl="1"/>
            <a:r>
              <a:rPr lang="es-ES" dirty="0" smtClean="0">
                <a:solidFill>
                  <a:srgbClr val="3333CC"/>
                </a:solidFill>
              </a:rPr>
              <a:t>Terra cierra la demanda por potencia</a:t>
            </a:r>
          </a:p>
          <a:p>
            <a:pPr lvl="1"/>
            <a:r>
              <a:rPr lang="es-ES" dirty="0" smtClean="0">
                <a:solidFill>
                  <a:srgbClr val="3333CC"/>
                </a:solidFill>
              </a:rPr>
              <a:t>Térmico </a:t>
            </a:r>
            <a:r>
              <a:rPr lang="es-ES" dirty="0">
                <a:solidFill>
                  <a:srgbClr val="3333CC"/>
                </a:solidFill>
              </a:rPr>
              <a:t>de ser necesario</a:t>
            </a:r>
            <a:endParaRPr lang="es-UY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07/08/2015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smtClean="0"/>
              <a:t>Datos globales semanales  (jueves)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685801"/>
            <a:ext cx="5651872" cy="3810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386" y="4000533"/>
            <a:ext cx="3258764" cy="27589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sp>
        <p:nvSpPr>
          <p:cNvPr id="38916" name="8 Llamada rectangular redondeada"/>
          <p:cNvSpPr>
            <a:spLocks noChangeArrowheads="1"/>
          </p:cNvSpPr>
          <p:nvPr/>
        </p:nvSpPr>
        <p:spPr bwMode="auto">
          <a:xfrm>
            <a:off x="7565571" y="5245100"/>
            <a:ext cx="1447800" cy="1066800"/>
          </a:xfrm>
          <a:prstGeom prst="wedgeRoundRectCallout">
            <a:avLst>
              <a:gd name="adj1" fmla="val -73078"/>
              <a:gd name="adj2" fmla="val 17474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 dirty="0" smtClean="0">
                <a:solidFill>
                  <a:schemeClr val="tx1"/>
                </a:solidFill>
              </a:rPr>
              <a:t>Mas río Negro por mas demanda y por aumento de aportes</a:t>
            </a:r>
            <a:endParaRPr lang="es-UY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8244"/>
            <a:ext cx="4452551" cy="58788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75" y="818244"/>
            <a:ext cx="2209801" cy="58788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8 Llamada rectangular redondeada"/>
          <p:cNvSpPr>
            <a:spLocks noChangeArrowheads="1"/>
          </p:cNvSpPr>
          <p:nvPr/>
        </p:nvSpPr>
        <p:spPr bwMode="auto">
          <a:xfrm>
            <a:off x="7565571" y="4114800"/>
            <a:ext cx="1317171" cy="914400"/>
          </a:xfrm>
          <a:prstGeom prst="wedgeRoundRectCallout">
            <a:avLst>
              <a:gd name="adj1" fmla="val -75006"/>
              <a:gd name="adj2" fmla="val 45252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 dirty="0" smtClean="0">
                <a:solidFill>
                  <a:schemeClr val="tx1"/>
                </a:solidFill>
              </a:rPr>
              <a:t>Mas Motores por mas demanda</a:t>
            </a:r>
            <a:endParaRPr lang="es-UY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192883</TotalTime>
  <Words>549</Words>
  <Application>Microsoft Office PowerPoint</Application>
  <PresentationFormat>Presentación en pantalla (4:3)</PresentationFormat>
  <Paragraphs>84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Presentación en blanco</vt:lpstr>
      <vt:lpstr>Diseño personalizado</vt:lpstr>
      <vt:lpstr>Resultados de la semana en curso  y  programación de la semana 33  de 2015      V1   </vt:lpstr>
      <vt:lpstr>Resultados de la semana en curso: Comentarios generales</vt:lpstr>
      <vt:lpstr>Resumen semana actual N° 32/15</vt:lpstr>
      <vt:lpstr>Perspectivas para la semana 33</vt:lpstr>
      <vt:lpstr>Resultados de los modelos y comentarios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Precipitaciones en el río Negro</vt:lpstr>
      <vt:lpstr>Hidrógrafo Terra sin lluvias</vt:lpstr>
      <vt:lpstr>Terra con lluvias</vt:lpstr>
      <vt:lpstr>Hidrógrafo Palmar sin lluvias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2015-33  </vt:lpstr>
      <vt:lpstr>COSTO GENERACIÓN TÉRMICA</vt:lpstr>
      <vt:lpstr>PREVISIÓN DE MANTENIMIENTOS</vt:lpstr>
      <vt:lpstr>Programa de generación de la semana 33/15:  </vt:lpstr>
      <vt:lpstr>Programa semanal (viernes)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3400</cp:revision>
  <dcterms:created xsi:type="dcterms:W3CDTF">2010-01-29T12:03:38Z</dcterms:created>
  <dcterms:modified xsi:type="dcterms:W3CDTF">2015-08-14T14:56:16Z</dcterms:modified>
</cp:coreProperties>
</file>