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9" r:id="rId15"/>
    <p:sldId id="286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1" r:id="rId26"/>
    <p:sldId id="302" r:id="rId27"/>
    <p:sldId id="27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8637-8AE5-4B52-86F9-D7B7BACADE8F}" type="datetimeFigureOut">
              <a:rPr lang="es-ES" smtClean="0"/>
              <a:t>22/12/2016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D26B-A7B8-4293-9E31-55EF8A7696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03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D26B-A7B8-4293-9E31-55EF8A76967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2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4FB6F3-CE2D-47D3-84D8-67E421871EA2}" type="datetime1">
              <a:rPr lang="es-ES" smtClean="0"/>
              <a:t>22/12/2016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81ECB-BB14-4276-8EBC-23C2AC1C4F87}" type="datetime1">
              <a:rPr lang="es-ES" smtClean="0"/>
              <a:t>22/12/2016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C6D8A3-1C6B-4B34-88CC-B16E62E33CFA}" type="datetime1">
              <a:rPr lang="es-ES" smtClean="0"/>
              <a:t>22/12/2016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B283C-E22F-485D-AA8C-721A0412EA9F}" type="datetime1">
              <a:rPr lang="es-ES" smtClean="0"/>
              <a:t>22/12/2016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5EF6D-0814-472A-A2BC-1167BDEA13A3}" type="datetime1">
              <a:rPr lang="es-ES" smtClean="0"/>
              <a:t>22/12/2016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EA782-2AAB-4761-B564-7A22F1363F4F}" type="datetime1">
              <a:rPr lang="es-ES" smtClean="0"/>
              <a:t>22/12/2016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DA65F-6A05-488C-A91F-C606CA41BAAC}" type="datetime1">
              <a:rPr lang="es-ES" smtClean="0"/>
              <a:t>22/12/2016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54F9-F05E-4605-B49F-D64E7FD7AF58}" type="datetime1">
              <a:rPr lang="es-ES" smtClean="0"/>
              <a:t>22/12/2016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D62C6-3AF7-4DE9-8398-38CB65519838}" type="datetime1">
              <a:rPr lang="es-ES" smtClean="0"/>
              <a:t>22/12/2016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601342-930D-4480-A608-EBC09629D386}" type="datetime1">
              <a:rPr lang="es-ES" smtClean="0"/>
              <a:t>22/12/2016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13A3F-1D7A-42B3-BEDA-F55B2737D507}" type="datetime1">
              <a:rPr lang="es-ES" smtClean="0"/>
              <a:t>22/12/2016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59F6F2-2719-4567-AF6E-0AA237ACB829}" type="datetime1">
              <a:rPr lang="es-ES" smtClean="0"/>
              <a:t>22/12/2016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1640CB-1D6C-4EA9-9970-8A41CC87708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27566"/>
            <a:ext cx="9144000" cy="2601634"/>
          </a:xfrm>
        </p:spPr>
        <p:txBody>
          <a:bodyPr>
            <a:noAutofit/>
          </a:bodyPr>
          <a:lstStyle/>
          <a:p>
            <a:pPr algn="ctr"/>
            <a:r>
              <a:rPr lang="es-UY" sz="4000" dirty="0" smtClean="0"/>
              <a:t>Complementariedad de los  recursos solar–eólico</a:t>
            </a:r>
            <a:br>
              <a:rPr lang="es-UY" sz="4000" dirty="0" smtClean="0"/>
            </a:br>
            <a:r>
              <a:rPr lang="es-UY" sz="4000" dirty="0" smtClean="0"/>
              <a:t> y su correlación con la demanda</a:t>
            </a:r>
            <a:r>
              <a:rPr lang="es-UY" sz="4000" b="0" dirty="0"/>
              <a:t/>
            </a:r>
            <a:br>
              <a:rPr lang="es-UY" sz="4000" b="0" dirty="0"/>
            </a:br>
            <a:r>
              <a:rPr lang="es-UY" sz="2000" b="0" dirty="0"/>
              <a:t>REPORTE FINAL</a:t>
            </a:r>
            <a:br>
              <a:rPr lang="es-UY" sz="2000" b="0" dirty="0"/>
            </a:br>
            <a:r>
              <a:rPr lang="es-UY" sz="2000" b="0" dirty="0"/>
              <a:t>REF: MIEM-DNE PT 005 2016</a:t>
            </a:r>
            <a:br>
              <a:rPr lang="es-UY" sz="2000" b="0" dirty="0"/>
            </a:br>
            <a:r>
              <a:rPr lang="es-UY" sz="2000" b="0" dirty="0" smtClean="0"/>
              <a:t/>
            </a:r>
            <a:br>
              <a:rPr lang="es-UY" sz="2000" b="0" dirty="0" smtClean="0"/>
            </a:br>
            <a:r>
              <a:rPr lang="es-UY" sz="1600" dirty="0" smtClean="0"/>
              <a:t>Autores</a:t>
            </a:r>
            <a:r>
              <a:rPr lang="es-UY" sz="1600" b="0" dirty="0" smtClean="0"/>
              <a:t>: Milena </a:t>
            </a:r>
            <a:r>
              <a:rPr lang="es-UY" sz="1600" b="0" dirty="0" err="1" smtClean="0"/>
              <a:t>Gurin</a:t>
            </a:r>
            <a:r>
              <a:rPr lang="es-UY" sz="1600" b="0" dirty="0" smtClean="0"/>
              <a:t>, Eliana Cornalino, Andrés </a:t>
            </a:r>
            <a:r>
              <a:rPr lang="es-UY" sz="1600" b="0" dirty="0" err="1" smtClean="0"/>
              <a:t>Guggeri</a:t>
            </a:r>
            <a:r>
              <a:rPr lang="es-UY" sz="1600" b="0" dirty="0" smtClean="0"/>
              <a:t>, Rodrigo Alonso, </a:t>
            </a:r>
            <a:r>
              <a:rPr lang="es-UY" sz="1600" b="0" dirty="0" err="1" smtClean="0"/>
              <a:t>Gianina</a:t>
            </a:r>
            <a:r>
              <a:rPr lang="es-UY" sz="1600" b="0" dirty="0" smtClean="0"/>
              <a:t> </a:t>
            </a:r>
            <a:r>
              <a:rPr lang="es-UY" sz="1600" b="0" dirty="0" err="1" smtClean="0"/>
              <a:t>Giacosa</a:t>
            </a:r>
            <a:r>
              <a:rPr lang="es-UY" sz="1600" b="0" dirty="0" smtClean="0"/>
              <a:t>, Gonzalo </a:t>
            </a:r>
            <a:r>
              <a:rPr lang="es-UY" sz="1600" b="0" dirty="0" err="1" smtClean="0"/>
              <a:t>Abal</a:t>
            </a:r>
            <a:r>
              <a:rPr lang="es-UY" sz="1600" b="0" dirty="0" smtClean="0"/>
              <a:t>, Rafael Terra y </a:t>
            </a:r>
            <a:r>
              <a:rPr lang="es-UY" sz="1600" b="0" dirty="0" err="1" smtClean="0"/>
              <a:t>Ruben</a:t>
            </a:r>
            <a:r>
              <a:rPr lang="es-UY" sz="1600" b="0" dirty="0" smtClean="0"/>
              <a:t> </a:t>
            </a:r>
            <a:r>
              <a:rPr lang="es-UY" sz="1600" b="0" dirty="0" err="1" smtClean="0"/>
              <a:t>Chaer</a:t>
            </a:r>
            <a:r>
              <a:rPr lang="es-UY" sz="1600" b="0" dirty="0" smtClean="0"/>
              <a:t>.</a:t>
            </a:r>
            <a:br>
              <a:rPr lang="es-UY" sz="1600" b="0" dirty="0" smtClean="0"/>
            </a:br>
            <a:r>
              <a:rPr lang="es-UY" sz="1600" dirty="0" smtClean="0"/>
              <a:t>Institutos</a:t>
            </a:r>
            <a:r>
              <a:rPr lang="es-UY" sz="1600" b="0" dirty="0" smtClean="0"/>
              <a:t>: IIE, IMFIA, LES de </a:t>
            </a:r>
            <a:r>
              <a:rPr lang="es-UY" sz="1600" b="0" dirty="0" err="1" smtClean="0"/>
              <a:t>UdelaR</a:t>
            </a:r>
            <a:r>
              <a:rPr lang="es-UY" sz="1600" b="0" dirty="0" smtClean="0"/>
              <a:t> </a:t>
            </a:r>
            <a:endParaRPr lang="es-ES" sz="16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116632"/>
            <a:ext cx="22682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01019"/>
            <a:ext cx="7010400" cy="38862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200" i="1" dirty="0"/>
              <a:t>Caso </a:t>
            </a:r>
            <a:r>
              <a:rPr lang="es-UY" sz="3200" i="1" dirty="0" smtClean="0"/>
              <a:t>Sol60</a:t>
            </a:r>
            <a:r>
              <a:rPr lang="es-UY" sz="3200" i="1" dirty="0"/>
              <a:t>:</a:t>
            </a:r>
            <a:r>
              <a:rPr lang="es-UY" sz="3200" i="1" dirty="0" smtClean="0"/>
              <a:t/>
            </a:r>
            <a:br>
              <a:rPr lang="es-UY" sz="3200" i="1" dirty="0" smtClean="0"/>
            </a:br>
            <a:r>
              <a:rPr lang="es-UY" sz="3200" i="1" dirty="0" smtClean="0"/>
              <a:t>Sensibilidad </a:t>
            </a:r>
            <a:r>
              <a:rPr lang="es-UY" sz="3200" i="1" dirty="0"/>
              <a:t>al precio de la energía </a:t>
            </a:r>
            <a:r>
              <a:rPr lang="es-UY" sz="3200" i="1" dirty="0" smtClean="0"/>
              <a:t>Solar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404713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872456"/>
            <a:ext cx="6667500" cy="37433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11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i="1" dirty="0"/>
              <a:t>Casos F100 y </a:t>
            </a:r>
            <a:r>
              <a:rPr lang="es-UY" sz="3200" i="1" dirty="0" smtClean="0"/>
              <a:t>F300:</a:t>
            </a:r>
            <a:br>
              <a:rPr lang="es-UY" sz="3200" i="1" dirty="0" smtClean="0"/>
            </a:br>
            <a:r>
              <a:rPr lang="es-UY" sz="3200" i="1" dirty="0" smtClean="0"/>
              <a:t>Central </a:t>
            </a:r>
            <a:r>
              <a:rPr lang="es-UY" sz="3200" i="1" dirty="0"/>
              <a:t>de Bombeo y Acumulación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279183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16" y="1417638"/>
            <a:ext cx="4490640" cy="259445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i="1" dirty="0"/>
              <a:t>Casos F100 y F300:</a:t>
            </a:r>
            <a:br>
              <a:rPr lang="es-UY" sz="3200" i="1" dirty="0"/>
            </a:br>
            <a:r>
              <a:rPr lang="es-UY" sz="3200" i="1" dirty="0"/>
              <a:t>Central de Bombeo y Acumulación</a:t>
            </a:r>
            <a:endParaRPr lang="es-UY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83" y="3573016"/>
            <a:ext cx="4638949" cy="27161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3216" y="4953942"/>
            <a:ext cx="3784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dirty="0">
                <a:latin typeface="Arial-ItalicMT"/>
              </a:rPr>
              <a:t>Valor marginal de la potencia de filtrado con capacidad de almacenamiento de 8 horas</a:t>
            </a:r>
            <a:endParaRPr lang="es-UY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491880" y="5616753"/>
            <a:ext cx="926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364089" y="191683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/>
              <a:t>Rendimiento </a:t>
            </a:r>
            <a:r>
              <a:rPr lang="es-UY" dirty="0"/>
              <a:t>decreciente de </a:t>
            </a:r>
            <a:r>
              <a:rPr lang="es-UY" dirty="0" smtClean="0"/>
              <a:t>la inversión </a:t>
            </a:r>
            <a:r>
              <a:rPr lang="es-UY" dirty="0"/>
              <a:t>en filtrado</a:t>
            </a:r>
            <a:endParaRPr lang="es-UY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4788024" y="2239999"/>
            <a:ext cx="504056" cy="36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5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i="1" dirty="0"/>
              <a:t>Caso </a:t>
            </a:r>
            <a:r>
              <a:rPr lang="es-UY" sz="3200" i="1" dirty="0" err="1" smtClean="0"/>
              <a:t>Pbajo</a:t>
            </a:r>
            <a:r>
              <a:rPr lang="es-UY" sz="3200" i="1" dirty="0" smtClean="0"/>
              <a:t>:</a:t>
            </a:r>
            <a:br>
              <a:rPr lang="es-UY" sz="3200" i="1" dirty="0" smtClean="0"/>
            </a:br>
            <a:r>
              <a:rPr lang="es-UY" sz="3200" i="1" dirty="0" smtClean="0"/>
              <a:t>Escenario </a:t>
            </a:r>
            <a:r>
              <a:rPr lang="es-UY" sz="3200" i="1" dirty="0"/>
              <a:t>de petróleo bajo</a:t>
            </a:r>
            <a:endParaRPr lang="es-UY" sz="32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00808"/>
            <a:ext cx="5638800" cy="30861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7200" y="5070078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dirty="0" smtClean="0">
                <a:latin typeface="Arial-ItalicMT"/>
              </a:rPr>
              <a:t>Comparación </a:t>
            </a:r>
            <a:r>
              <a:rPr lang="es-UY" i="1" dirty="0">
                <a:latin typeface="Arial-ItalicMT"/>
              </a:rPr>
              <a:t>de la </a:t>
            </a:r>
            <a:r>
              <a:rPr lang="es-UY" i="1" dirty="0" smtClean="0">
                <a:latin typeface="Arial-ItalicMT"/>
              </a:rPr>
              <a:t>generación térmica </a:t>
            </a:r>
            <a:r>
              <a:rPr lang="es-UY" i="1" dirty="0">
                <a:latin typeface="Arial-ItalicMT"/>
              </a:rPr>
              <a:t>esperada promedio anual entre caso Base y </a:t>
            </a:r>
            <a:r>
              <a:rPr lang="es-UY" i="1" dirty="0" err="1">
                <a:latin typeface="Arial-ItalicMT"/>
              </a:rPr>
              <a:t>PBajo</a:t>
            </a:r>
            <a:r>
              <a:rPr lang="es-UY" i="1" dirty="0">
                <a:latin typeface="Arial-ItalicMT"/>
              </a:rPr>
              <a:t>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8424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62" y="1843881"/>
            <a:ext cx="6924675" cy="380047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200" i="1" dirty="0"/>
              <a:t>Caso </a:t>
            </a:r>
            <a:r>
              <a:rPr lang="es-UY" sz="3200" b="0" dirty="0" err="1" smtClean="0"/>
              <a:t>CEGH_Des</a:t>
            </a:r>
            <a:r>
              <a:rPr lang="es-UY" sz="3200" i="1" dirty="0" smtClean="0"/>
              <a:t>: Re-Optimización </a:t>
            </a:r>
            <a:r>
              <a:rPr lang="es-UY" sz="3200" i="1" dirty="0"/>
              <a:t>con </a:t>
            </a:r>
            <a:r>
              <a:rPr lang="es-UY" sz="3200" i="1" dirty="0" err="1"/>
              <a:t>CEGHs</a:t>
            </a:r>
            <a:r>
              <a:rPr lang="es-UY" sz="3200" i="1" dirty="0"/>
              <a:t> </a:t>
            </a:r>
            <a:r>
              <a:rPr lang="es-UY" sz="3200" i="1" dirty="0" smtClean="0"/>
              <a:t>desacoplados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283309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1801019"/>
            <a:ext cx="6829425" cy="38862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i="1" dirty="0"/>
              <a:t>Caso </a:t>
            </a:r>
            <a:r>
              <a:rPr lang="es-UY" sz="3200" b="0" dirty="0" err="1"/>
              <a:t>CEGH_Des</a:t>
            </a:r>
            <a:r>
              <a:rPr lang="es-UY" sz="3200" i="1" dirty="0"/>
              <a:t>: Re-Optimización con </a:t>
            </a:r>
            <a:r>
              <a:rPr lang="es-UY" sz="3200" i="1" dirty="0" err="1"/>
              <a:t>CEGHs</a:t>
            </a:r>
            <a:r>
              <a:rPr lang="es-UY" sz="3200" i="1" dirty="0"/>
              <a:t> desacoplados</a:t>
            </a:r>
            <a:endParaRPr lang="es-UY" sz="3200" dirty="0"/>
          </a:p>
        </p:txBody>
      </p:sp>
      <p:sp>
        <p:nvSpPr>
          <p:cNvPr id="7" name="Rectángulo 6"/>
          <p:cNvSpPr/>
          <p:nvPr/>
        </p:nvSpPr>
        <p:spPr>
          <a:xfrm>
            <a:off x="2627784" y="5843635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dirty="0" smtClean="0">
                <a:latin typeface="Arial-ItalicMT"/>
              </a:rPr>
              <a:t>Comparación expansión </a:t>
            </a:r>
            <a:r>
              <a:rPr lang="es-UY" i="1" dirty="0" err="1">
                <a:latin typeface="Arial-ItalicMT"/>
              </a:rPr>
              <a:t>CEGHDes</a:t>
            </a:r>
            <a:r>
              <a:rPr lang="es-UY" i="1" dirty="0">
                <a:latin typeface="Arial-ItalicMT"/>
              </a:rPr>
              <a:t> vs BASE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8859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5" y="1496219"/>
            <a:ext cx="6877050" cy="44958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200" b="0" i="1" dirty="0"/>
              <a:t>Efecto sobre el despacho </a:t>
            </a:r>
            <a:r>
              <a:rPr lang="es-UY" sz="3200" b="0" i="1" dirty="0" smtClean="0"/>
              <a:t>térmico </a:t>
            </a:r>
            <a:r>
              <a:rPr lang="es-UY" sz="3200" b="0" i="1" dirty="0"/>
              <a:t>de la </a:t>
            </a:r>
            <a:r>
              <a:rPr lang="es-UY" sz="3200" b="0" i="1" dirty="0" smtClean="0"/>
              <a:t>correlación </a:t>
            </a:r>
            <a:r>
              <a:rPr lang="es-UY" sz="3200" b="0" i="1" dirty="0"/>
              <a:t>negativa </a:t>
            </a:r>
            <a:r>
              <a:rPr lang="es-UY" sz="3200" b="0" i="1" dirty="0" smtClean="0"/>
              <a:t>entre eólica </a:t>
            </a:r>
            <a:r>
              <a:rPr lang="es-UY" sz="3200" b="0" i="1" dirty="0"/>
              <a:t>y </a:t>
            </a:r>
            <a:r>
              <a:rPr lang="es-UY" sz="3200" b="0" i="1" dirty="0" smtClean="0"/>
              <a:t>solar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353852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412776"/>
            <a:ext cx="4351085" cy="481057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Análisis de correlaciones entre las ERNC y </a:t>
            </a:r>
            <a:r>
              <a:rPr lang="es-UY" sz="3200" dirty="0" smtClean="0"/>
              <a:t>la Demanda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1774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82" y="1412776"/>
            <a:ext cx="6362700" cy="36957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 smtClean="0"/>
              <a:t>Tratamiento de </a:t>
            </a:r>
            <a:r>
              <a:rPr lang="es-UY" sz="3200" dirty="0"/>
              <a:t>la Demanda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41" y="4066290"/>
            <a:ext cx="2647182" cy="6588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998" y="4795023"/>
            <a:ext cx="1288896" cy="6014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568" y="5551509"/>
            <a:ext cx="843757" cy="39777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835696" y="5579948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 smtClean="0">
                <a:latin typeface="CourierNewPSMT"/>
              </a:rPr>
              <a:t>Factor aplicado a cada dato de demanda d</a:t>
            </a:r>
            <a:r>
              <a:rPr lang="es-UY" sz="800" dirty="0" smtClean="0">
                <a:latin typeface="CourierNewPSMT"/>
              </a:rPr>
              <a:t>i</a:t>
            </a:r>
            <a:endParaRPr lang="es-UY" dirty="0"/>
          </a:p>
        </p:txBody>
      </p:sp>
      <p:cxnSp>
        <p:nvCxnSpPr>
          <p:cNvPr id="14" name="Conector recto de flecha 13"/>
          <p:cNvCxnSpPr>
            <a:stCxn id="12" idx="3"/>
          </p:cNvCxnSpPr>
          <p:nvPr/>
        </p:nvCxnSpPr>
        <p:spPr>
          <a:xfrm>
            <a:off x="6428620" y="5764614"/>
            <a:ext cx="5916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1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368" y="4064099"/>
            <a:ext cx="3048000" cy="13811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19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 smtClean="0"/>
              <a:t>Representación de la potencia Eólica y Solar con </a:t>
            </a:r>
            <a:r>
              <a:rPr lang="es-UY" sz="3200" dirty="0"/>
              <a:t>el modelo de 4 puntos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04456" y="17008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2000" dirty="0" smtClean="0">
                <a:latin typeface="CourierNewPSMT"/>
              </a:rPr>
              <a:t>Distribución potencia SOLAR: </a:t>
            </a:r>
          </a:p>
          <a:p>
            <a:r>
              <a:rPr lang="es-UY" sz="2000" dirty="0" smtClean="0">
                <a:latin typeface="CourierNewPSMT"/>
              </a:rPr>
              <a:t>toda la potencia se asigna a SA</a:t>
            </a:r>
          </a:p>
          <a:p>
            <a:endParaRPr lang="es-MX" sz="2000" dirty="0" smtClean="0">
              <a:latin typeface="CourierNewPSMT"/>
            </a:endParaRPr>
          </a:p>
          <a:p>
            <a:r>
              <a:rPr lang="es-UY" sz="2000" dirty="0">
                <a:latin typeface="CourierNewPSMT"/>
              </a:rPr>
              <a:t>Distribución potencia </a:t>
            </a:r>
            <a:r>
              <a:rPr lang="es-UY" sz="2000" dirty="0">
                <a:latin typeface="CourierNewPSMT"/>
              </a:rPr>
              <a:t>EOLICA: </a:t>
            </a:r>
            <a:endParaRPr lang="es-UY" sz="2000" dirty="0">
              <a:latin typeface="CourierNewPSMT"/>
            </a:endParaRPr>
          </a:p>
          <a:p>
            <a:r>
              <a:rPr lang="es-UY" sz="2000" dirty="0">
                <a:latin typeface="CourierNewPSMT"/>
              </a:rPr>
              <a:t>proporcional al </a:t>
            </a:r>
            <a:r>
              <a:rPr lang="es-UY" sz="2000" dirty="0">
                <a:latin typeface="CourierNewPSMT"/>
              </a:rPr>
              <a:t>inverso de la distancia entre cada </a:t>
            </a:r>
            <a:r>
              <a:rPr lang="es-UY" sz="2000" dirty="0">
                <a:latin typeface="CourierNewPSMT"/>
              </a:rPr>
              <a:t>parque y </a:t>
            </a:r>
            <a:r>
              <a:rPr lang="es-UY" sz="2000" dirty="0">
                <a:latin typeface="CourierNewPSMT"/>
              </a:rPr>
              <a:t>los respectivos</a:t>
            </a:r>
          </a:p>
          <a:p>
            <a:r>
              <a:rPr lang="es-UY" sz="2000" dirty="0">
                <a:latin typeface="CourierNewPSMT"/>
              </a:rPr>
              <a:t>4 puntos de referencia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3384376" cy="37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84037"/>
            <a:ext cx="4964980" cy="307486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Expansión prevista renovables</a:t>
            </a:r>
            <a:endParaRPr lang="es-UY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85" y="3309856"/>
            <a:ext cx="5194920" cy="30980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47664" y="183553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EXPANSIÓN EÓLICA</a:t>
            </a:r>
            <a:endParaRPr lang="es-UY" dirty="0"/>
          </a:p>
        </p:txBody>
      </p:sp>
      <p:sp>
        <p:nvSpPr>
          <p:cNvPr id="9" name="CuadroTexto 8"/>
          <p:cNvSpPr txBox="1"/>
          <p:nvPr/>
        </p:nvSpPr>
        <p:spPr>
          <a:xfrm>
            <a:off x="5124305" y="341970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EXPANSIÓN SOLAR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1633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87" y="1844824"/>
            <a:ext cx="4886325" cy="3705225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Representación de la potencia Eólica y Solar con el modelo de 4 puntos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25665" y="1916832"/>
            <a:ext cx="32044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 smtClean="0">
              <a:latin typeface="CourierNewPSMT"/>
            </a:endParaRPr>
          </a:p>
          <a:p>
            <a:r>
              <a:rPr lang="es-UY" sz="2000" dirty="0" smtClean="0">
                <a:latin typeface="CourierNewPSMT"/>
              </a:rPr>
              <a:t>Coeficientes </a:t>
            </a:r>
            <a:r>
              <a:rPr lang="es-UY" sz="2000" dirty="0">
                <a:latin typeface="CourierNewPSMT"/>
              </a:rPr>
              <a:t>de correlación entre potencia real de los parques y generación simulada en cada uno de los 4 puntos</a:t>
            </a:r>
          </a:p>
          <a:p>
            <a:r>
              <a:rPr lang="es-UY" sz="2000" dirty="0">
                <a:latin typeface="CourierNewPSMT"/>
              </a:rPr>
              <a:t>v</a:t>
            </a:r>
            <a:r>
              <a:rPr lang="es-UY" sz="2000" dirty="0" smtClean="0">
                <a:latin typeface="CourierNewPSMT"/>
              </a:rPr>
              <a:t>erifican la hipótesis de distribución proporcional al inverso de la distancia.</a:t>
            </a:r>
          </a:p>
          <a:p>
            <a:endParaRPr lang="es-MX" sz="2000" dirty="0" smtClean="0">
              <a:latin typeface="CourierNewPSMT"/>
            </a:endParaRPr>
          </a:p>
        </p:txBody>
      </p:sp>
    </p:spTree>
    <p:extLst>
      <p:ext uri="{BB962C8B-B14F-4D97-AF65-F5344CB8AC3E}">
        <p14:creationId xmlns:p14="http://schemas.microsoft.com/office/powerpoint/2010/main" val="167187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190072" cy="4539959"/>
          </a:xfrm>
        </p:spPr>
        <p:txBody>
          <a:bodyPr/>
          <a:lstStyle/>
          <a:p>
            <a:endParaRPr lang="es-UY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21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Representación de la potencia Eólica y Solar con el modelo de 4 puntos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00547"/>
            <a:ext cx="66579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72816"/>
            <a:ext cx="6476380" cy="388164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22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Representación de la potencia Eólica y Solar con el modelo de 4 puntos</a:t>
            </a:r>
          </a:p>
        </p:txBody>
      </p:sp>
    </p:spTree>
    <p:extLst>
      <p:ext uri="{BB962C8B-B14F-4D97-AF65-F5344CB8AC3E}">
        <p14:creationId xmlns:p14="http://schemas.microsoft.com/office/powerpoint/2010/main" val="114823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Representación de la potencia Eólica y Solar con el modelo de 4 puntos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608931"/>
            <a:ext cx="68865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17638"/>
            <a:ext cx="5480125" cy="490601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Correlación de la Demanda con la Temperatura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57230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Ajuste parabólico por mínimos cuadrados</a:t>
            </a:r>
            <a:endParaRPr lang="es-UY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Correlación de la Demanda con la Temperatura</a:t>
            </a:r>
            <a:endParaRPr lang="es-UY" sz="3200" dirty="0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852936"/>
            <a:ext cx="556326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2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1405055"/>
            <a:ext cx="7416824" cy="5126032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Anomalías de la Demanda según temperatura y potencia eólica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211579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endParaRPr lang="es-ES" sz="4400" dirty="0" smtClean="0"/>
          </a:p>
          <a:p>
            <a:endParaRPr lang="es-ES" sz="4400" dirty="0"/>
          </a:p>
          <a:p>
            <a:pPr lvl="4"/>
            <a:r>
              <a:rPr lang="es-ES" sz="3500" dirty="0" smtClean="0"/>
              <a:t>FIN</a:t>
            </a:r>
            <a:endParaRPr lang="es-ES" sz="35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93567" y="6407943"/>
            <a:ext cx="3022849" cy="365125"/>
          </a:xfrm>
        </p:spPr>
        <p:txBody>
          <a:bodyPr/>
          <a:lstStyle/>
          <a:p>
            <a:r>
              <a:rPr lang="es-ES" dirty="0" smtClean="0"/>
              <a:t>ADMINISTRACIÓN DEL MERCADO ELÉCTRICO.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27</a:t>
            </a:fld>
            <a:endParaRPr lang="es-ES"/>
          </a:p>
        </p:txBody>
      </p:sp>
      <p:pic>
        <p:nvPicPr>
          <p:cNvPr id="5" name="Picture 2" descr="logoad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9176"/>
            <a:ext cx="729869" cy="8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847" y="1481138"/>
            <a:ext cx="5620433" cy="4102679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Proyección Demanda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1445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EOLICA: </a:t>
            </a:r>
          </a:p>
          <a:p>
            <a:pPr marL="109728" indent="0">
              <a:buNone/>
            </a:pPr>
            <a:r>
              <a:rPr lang="es-UY" dirty="0" smtClean="0"/>
              <a:t>precio de expansión </a:t>
            </a:r>
            <a:r>
              <a:rPr lang="es-UY" dirty="0"/>
              <a:t>de la </a:t>
            </a:r>
            <a:r>
              <a:rPr lang="es-UY" dirty="0" smtClean="0"/>
              <a:t>eólica </a:t>
            </a:r>
            <a:r>
              <a:rPr lang="es-UY" dirty="0"/>
              <a:t>69 USD/</a:t>
            </a:r>
            <a:r>
              <a:rPr lang="es-UY" dirty="0" err="1"/>
              <a:t>MWh</a:t>
            </a:r>
            <a:r>
              <a:rPr lang="es-UY" dirty="0"/>
              <a:t>, de los cuales 9 USD/</a:t>
            </a:r>
            <a:r>
              <a:rPr lang="es-UY" dirty="0" err="1"/>
              <a:t>MWh</a:t>
            </a:r>
            <a:r>
              <a:rPr lang="es-UY" dirty="0"/>
              <a:t> </a:t>
            </a:r>
            <a:r>
              <a:rPr lang="es-UY" dirty="0" smtClean="0"/>
              <a:t>corresponden a </a:t>
            </a:r>
            <a:r>
              <a:rPr lang="es-UY" dirty="0"/>
              <a:t>costos de </a:t>
            </a:r>
            <a:r>
              <a:rPr lang="es-UY" dirty="0" smtClean="0"/>
              <a:t>expansión </a:t>
            </a:r>
            <a:r>
              <a:rPr lang="es-UY" dirty="0"/>
              <a:t>de la red </a:t>
            </a:r>
            <a:r>
              <a:rPr lang="es-UY" dirty="0" smtClean="0"/>
              <a:t>eléctrica.</a:t>
            </a:r>
          </a:p>
          <a:p>
            <a:endParaRPr lang="es-UY" dirty="0" smtClean="0"/>
          </a:p>
          <a:p>
            <a:r>
              <a:rPr lang="es-UY" dirty="0" smtClean="0"/>
              <a:t>SOLAR:</a:t>
            </a:r>
          </a:p>
          <a:p>
            <a:pPr marL="109728" indent="0">
              <a:buNone/>
            </a:pPr>
            <a:r>
              <a:rPr lang="es-UY" dirty="0" smtClean="0"/>
              <a:t>costo </a:t>
            </a:r>
            <a:r>
              <a:rPr lang="es-UY" dirty="0"/>
              <a:t>de </a:t>
            </a:r>
            <a:r>
              <a:rPr lang="es-UY" dirty="0" smtClean="0"/>
              <a:t>expansión </a:t>
            </a:r>
            <a:r>
              <a:rPr lang="es-UY" dirty="0"/>
              <a:t>con esta </a:t>
            </a:r>
            <a:r>
              <a:rPr lang="es-UY" dirty="0" smtClean="0"/>
              <a:t>tecnología de 80 </a:t>
            </a:r>
            <a:r>
              <a:rPr lang="es-UY" dirty="0"/>
              <a:t>USD/</a:t>
            </a:r>
            <a:r>
              <a:rPr lang="es-UY" dirty="0" err="1"/>
              <a:t>MWh</a:t>
            </a:r>
            <a:r>
              <a:rPr lang="es-UY" dirty="0"/>
              <a:t>, lo que incluye 14 USD/</a:t>
            </a:r>
            <a:r>
              <a:rPr lang="es-UY" dirty="0" err="1"/>
              <a:t>MWh</a:t>
            </a:r>
            <a:r>
              <a:rPr lang="es-UY" dirty="0"/>
              <a:t> como costo de </a:t>
            </a:r>
            <a:r>
              <a:rPr lang="es-UY" dirty="0" smtClean="0"/>
              <a:t>expansión de la </a:t>
            </a:r>
            <a:r>
              <a:rPr lang="es-UY" dirty="0"/>
              <a:t>red </a:t>
            </a:r>
            <a:r>
              <a:rPr lang="es-UY" dirty="0" smtClean="0"/>
              <a:t>eléctrica</a:t>
            </a:r>
            <a:endParaRPr lang="es-UY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ADMINISTRACIÓN DEL MERCADO ELÉCTRICO.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/>
              <a:t>Tecnologías </a:t>
            </a:r>
            <a:r>
              <a:rPr lang="es-UY" dirty="0" smtClean="0"/>
              <a:t>disponibles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9865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051680"/>
            <a:ext cx="5688632" cy="435626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Proyección C</a:t>
            </a:r>
            <a:r>
              <a:rPr lang="es-MX" dirty="0" smtClean="0"/>
              <a:t>osto Combustibles</a:t>
            </a:r>
            <a:endParaRPr lang="es-UY" dirty="0"/>
          </a:p>
        </p:txBody>
      </p:sp>
      <p:sp>
        <p:nvSpPr>
          <p:cNvPr id="7" name="Rectángulo 6"/>
          <p:cNvSpPr/>
          <p:nvPr/>
        </p:nvSpPr>
        <p:spPr>
          <a:xfrm>
            <a:off x="539552" y="1556792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>
                <a:latin typeface="CourierNewPS-BoldMT"/>
              </a:rPr>
              <a:t>NADIE SABE CUAL SERÁ </a:t>
            </a:r>
            <a:r>
              <a:rPr lang="es-UY" b="1" dirty="0" smtClean="0">
                <a:latin typeface="CourierNewPS-BoldMT"/>
              </a:rPr>
              <a:t>LA EVOLUCION </a:t>
            </a:r>
            <a:r>
              <a:rPr lang="es-UY" b="1" dirty="0">
                <a:latin typeface="CourierNewPS-BoldMT"/>
              </a:rPr>
              <a:t>DE PRECIOS del petróleo y del gas natural</a:t>
            </a:r>
            <a:endParaRPr lang="es-UY" dirty="0"/>
          </a:p>
        </p:txBody>
      </p:sp>
      <p:sp>
        <p:nvSpPr>
          <p:cNvPr id="8" name="Rectángulo 7"/>
          <p:cNvSpPr/>
          <p:nvPr/>
        </p:nvSpPr>
        <p:spPr>
          <a:xfrm>
            <a:off x="323528" y="5086925"/>
            <a:ext cx="245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dirty="0">
                <a:latin typeface="Arial-ItalicMT"/>
              </a:rPr>
              <a:t>fuente: EIA </a:t>
            </a:r>
            <a:endParaRPr lang="es-UY" i="1" dirty="0" smtClean="0">
              <a:latin typeface="Arial-ItalicMT"/>
            </a:endParaRPr>
          </a:p>
          <a:p>
            <a:r>
              <a:rPr lang="es-UY" i="1" dirty="0" err="1" smtClean="0">
                <a:latin typeface="Arial-ItalicMT"/>
              </a:rPr>
              <a:t>Energy</a:t>
            </a:r>
            <a:r>
              <a:rPr lang="es-UY" i="1" dirty="0" smtClean="0">
                <a:latin typeface="Arial-ItalicMT"/>
              </a:rPr>
              <a:t> </a:t>
            </a:r>
            <a:r>
              <a:rPr lang="es-UY" i="1" dirty="0">
                <a:latin typeface="Arial-ItalicMT"/>
              </a:rPr>
              <a:t>Outlook </a:t>
            </a:r>
            <a:r>
              <a:rPr lang="es-UY" i="1" dirty="0" smtClean="0">
                <a:latin typeface="Arial-ItalicMT"/>
              </a:rPr>
              <a:t>2016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950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Se consideraron </a:t>
            </a:r>
            <a:r>
              <a:rPr lang="es-UY" dirty="0"/>
              <a:t>dos </a:t>
            </a:r>
            <a:r>
              <a:rPr lang="es-UY" dirty="0" smtClean="0"/>
              <a:t>escenarios:</a:t>
            </a:r>
          </a:p>
          <a:p>
            <a:pPr lvl="1"/>
            <a:endParaRPr lang="es-UY" dirty="0" smtClean="0"/>
          </a:p>
          <a:p>
            <a:pPr lvl="1"/>
            <a:r>
              <a:rPr lang="es-UY" dirty="0" smtClean="0"/>
              <a:t>Escenario </a:t>
            </a:r>
            <a:r>
              <a:rPr lang="es-UY" dirty="0"/>
              <a:t>d</a:t>
            </a:r>
            <a:r>
              <a:rPr lang="es-UY" dirty="0" smtClean="0"/>
              <a:t>e Referencia </a:t>
            </a:r>
            <a:r>
              <a:rPr lang="es-UY" dirty="0"/>
              <a:t>con la </a:t>
            </a:r>
            <a:r>
              <a:rPr lang="es-UY" dirty="0" smtClean="0"/>
              <a:t>proyección </a:t>
            </a:r>
            <a:r>
              <a:rPr lang="es-UY" dirty="0"/>
              <a:t>del precio del </a:t>
            </a:r>
            <a:r>
              <a:rPr lang="es-UY" dirty="0" smtClean="0"/>
              <a:t>Brent de la EIA</a:t>
            </a:r>
          </a:p>
          <a:p>
            <a:pPr lvl="1"/>
            <a:endParaRPr lang="es-UY" dirty="0" smtClean="0"/>
          </a:p>
          <a:p>
            <a:pPr lvl="1"/>
            <a:r>
              <a:rPr lang="es-UY" dirty="0" smtClean="0"/>
              <a:t>Escenario </a:t>
            </a:r>
            <a:r>
              <a:rPr lang="es-UY" dirty="0"/>
              <a:t>de Precio </a:t>
            </a:r>
            <a:r>
              <a:rPr lang="es-UY" dirty="0" smtClean="0"/>
              <a:t>Bajo que </a:t>
            </a:r>
            <a:r>
              <a:rPr lang="es-UY" dirty="0"/>
              <a:t>puede considerarse o bien que se verifica el escenario </a:t>
            </a:r>
            <a:r>
              <a:rPr lang="es-UY" dirty="0" smtClean="0"/>
              <a:t>de Precios </a:t>
            </a:r>
            <a:r>
              <a:rPr lang="es-UY" dirty="0"/>
              <a:t>Bajos del Brent de </a:t>
            </a:r>
            <a:r>
              <a:rPr lang="es-UY" dirty="0" smtClean="0"/>
              <a:t>la EIA </a:t>
            </a:r>
            <a:r>
              <a:rPr lang="es-UY" dirty="0"/>
              <a:t>o que se dispone de Gas </a:t>
            </a:r>
            <a:r>
              <a:rPr lang="es-UY" dirty="0" smtClean="0"/>
              <a:t>Natural en </a:t>
            </a:r>
            <a:r>
              <a:rPr lang="es-UY" dirty="0"/>
              <a:t>abundancia en Uruguay.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Proyección Costo Combustibles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6885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s-UY" sz="2000" dirty="0"/>
              <a:t>A los efectos de la </a:t>
            </a:r>
            <a:r>
              <a:rPr lang="es-UY" sz="2000" dirty="0" smtClean="0"/>
              <a:t>planificación </a:t>
            </a:r>
            <a:r>
              <a:rPr lang="es-UY" sz="2000" dirty="0"/>
              <a:t>del sistema de </a:t>
            </a:r>
            <a:r>
              <a:rPr lang="es-UY" sz="2000" dirty="0" smtClean="0"/>
              <a:t>generación de </a:t>
            </a:r>
            <a:r>
              <a:rPr lang="es-UY" sz="2000" dirty="0"/>
              <a:t>Uruguay se prefiere adoptar la </a:t>
            </a:r>
            <a:r>
              <a:rPr lang="es-UY" sz="2000" dirty="0" smtClean="0"/>
              <a:t>hipótesis </a:t>
            </a:r>
            <a:r>
              <a:rPr lang="es-UY" sz="2000" dirty="0"/>
              <a:t>de “mercado cerrado</a:t>
            </a:r>
            <a:r>
              <a:rPr lang="es-UY" sz="2000" dirty="0" smtClean="0"/>
              <a:t>”</a:t>
            </a:r>
          </a:p>
          <a:p>
            <a:pPr marL="109728" indent="0">
              <a:buNone/>
            </a:pPr>
            <a:endParaRPr lang="es-MX" sz="2400" dirty="0" smtClean="0"/>
          </a:p>
          <a:p>
            <a:r>
              <a:rPr lang="es-MX" sz="2400" dirty="0" smtClean="0"/>
              <a:t>ARGENTINA</a:t>
            </a:r>
          </a:p>
          <a:p>
            <a:pPr marL="109728" indent="0">
              <a:buNone/>
            </a:pPr>
            <a:r>
              <a:rPr lang="es-UY" sz="2100" dirty="0"/>
              <a:t>no hay operativos contratos </a:t>
            </a:r>
            <a:r>
              <a:rPr lang="es-UY" sz="2100" dirty="0" smtClean="0"/>
              <a:t>de respaldo </a:t>
            </a:r>
            <a:r>
              <a:rPr lang="es-UY" sz="2100" dirty="0"/>
              <a:t>entre los </a:t>
            </a:r>
            <a:r>
              <a:rPr lang="es-UY" sz="2100" dirty="0" err="1"/>
              <a:t>paises</a:t>
            </a:r>
            <a:r>
              <a:rPr lang="es-UY" sz="2100" dirty="0"/>
              <a:t> pero si un acuerdo operativo por </a:t>
            </a:r>
            <a:r>
              <a:rPr lang="es-UY" sz="2100" dirty="0" smtClean="0"/>
              <a:t>el cual </a:t>
            </a:r>
            <a:r>
              <a:rPr lang="es-UY" sz="2100" dirty="0"/>
              <a:t>las centrales </a:t>
            </a:r>
            <a:r>
              <a:rPr lang="es-UY" sz="2100" dirty="0" smtClean="0"/>
              <a:t>térmicas </a:t>
            </a:r>
            <a:r>
              <a:rPr lang="es-UY" sz="2100" dirty="0"/>
              <a:t>que no </a:t>
            </a:r>
            <a:r>
              <a:rPr lang="es-UY" sz="2100" dirty="0" smtClean="0"/>
              <a:t>están </a:t>
            </a:r>
            <a:r>
              <a:rPr lang="es-UY" sz="2100" dirty="0"/>
              <a:t>despachadas para un </a:t>
            </a:r>
            <a:r>
              <a:rPr lang="es-UY" sz="2100" dirty="0" smtClean="0"/>
              <a:t>mercado son </a:t>
            </a:r>
            <a:r>
              <a:rPr lang="es-UY" sz="2100" dirty="0"/>
              <a:t>puestas a </a:t>
            </a:r>
            <a:r>
              <a:rPr lang="es-UY" sz="2100" dirty="0" err="1"/>
              <a:t>disposicion</a:t>
            </a:r>
            <a:r>
              <a:rPr lang="es-UY" sz="2100" dirty="0"/>
              <a:t> para el otro mercado a su </a:t>
            </a:r>
            <a:r>
              <a:rPr lang="es-UY" sz="2100" dirty="0" smtClean="0"/>
              <a:t>costo variable </a:t>
            </a:r>
            <a:r>
              <a:rPr lang="es-UY" sz="2100" dirty="0"/>
              <a:t>de </a:t>
            </a:r>
            <a:r>
              <a:rPr lang="es-UY" sz="2100" dirty="0" smtClean="0"/>
              <a:t>generación </a:t>
            </a:r>
            <a:r>
              <a:rPr lang="es-UY" sz="2100" dirty="0"/>
              <a:t>mas un margen exportador (que ha </a:t>
            </a:r>
            <a:r>
              <a:rPr lang="es-UY" sz="2100" dirty="0" smtClean="0"/>
              <a:t>variado entre </a:t>
            </a:r>
            <a:r>
              <a:rPr lang="es-UY" sz="2100" dirty="0"/>
              <a:t>30 y 100 USD/</a:t>
            </a:r>
            <a:r>
              <a:rPr lang="es-UY" sz="2100" dirty="0" err="1"/>
              <a:t>MWh</a:t>
            </a:r>
            <a:r>
              <a:rPr lang="es-UY" sz="2100" dirty="0"/>
              <a:t> </a:t>
            </a:r>
            <a:r>
              <a:rPr lang="es-UY" sz="2100" dirty="0" smtClean="0"/>
              <a:t>según </a:t>
            </a:r>
            <a:r>
              <a:rPr lang="es-UY" sz="2100" dirty="0"/>
              <a:t>la </a:t>
            </a:r>
            <a:r>
              <a:rPr lang="es-UY" sz="2100" dirty="0" smtClean="0"/>
              <a:t>situación </a:t>
            </a:r>
            <a:r>
              <a:rPr lang="es-UY" sz="2100" dirty="0"/>
              <a:t>de los </a:t>
            </a:r>
            <a:r>
              <a:rPr lang="es-UY" sz="2100" dirty="0" err="1"/>
              <a:t>paises</a:t>
            </a:r>
            <a:r>
              <a:rPr lang="es-UY" sz="2100" dirty="0"/>
              <a:t>).</a:t>
            </a:r>
            <a:endParaRPr lang="es-MX" sz="2100" dirty="0"/>
          </a:p>
          <a:p>
            <a:endParaRPr lang="es-MX" dirty="0" smtClean="0"/>
          </a:p>
          <a:p>
            <a:r>
              <a:rPr lang="es-MX" sz="2400" dirty="0" smtClean="0"/>
              <a:t>BRASIL</a:t>
            </a:r>
          </a:p>
          <a:p>
            <a:pPr marL="109728" indent="0">
              <a:buNone/>
            </a:pPr>
            <a:r>
              <a:rPr lang="es-UY" sz="2000" dirty="0" smtClean="0"/>
              <a:t>Los </a:t>
            </a:r>
            <a:r>
              <a:rPr lang="es-UY" sz="2000" dirty="0"/>
              <a:t>precios en el </a:t>
            </a:r>
            <a:r>
              <a:rPr lang="es-UY" sz="2000" dirty="0" err="1"/>
              <a:t>submercado</a:t>
            </a:r>
            <a:r>
              <a:rPr lang="es-UY" sz="2000" dirty="0"/>
              <a:t> de la </a:t>
            </a:r>
            <a:r>
              <a:rPr lang="es-UY" sz="2000" dirty="0" smtClean="0"/>
              <a:t>región </a:t>
            </a:r>
            <a:r>
              <a:rPr lang="es-UY" sz="2000" dirty="0"/>
              <a:t>sur de Brasil </a:t>
            </a:r>
            <a:r>
              <a:rPr lang="es-UY" sz="2000" dirty="0" smtClean="0"/>
              <a:t>están correlacionados </a:t>
            </a:r>
            <a:r>
              <a:rPr lang="es-UY" sz="2000" dirty="0"/>
              <a:t>con los precios de Uruguay dado que ambas </a:t>
            </a:r>
            <a:r>
              <a:rPr lang="es-UY" sz="2000" dirty="0" smtClean="0"/>
              <a:t>regiones están </a:t>
            </a:r>
            <a:r>
              <a:rPr lang="es-UY" sz="2000" dirty="0"/>
              <a:t>vinculadas por la </a:t>
            </a:r>
            <a:r>
              <a:rPr lang="es-UY" sz="2000" dirty="0" err="1"/>
              <a:t>hidraulicidad</a:t>
            </a:r>
            <a:r>
              <a:rPr lang="es-UY" sz="2000" dirty="0"/>
              <a:t> de sus centrales </a:t>
            </a:r>
            <a:r>
              <a:rPr lang="es-UY" sz="2000" dirty="0" smtClean="0"/>
              <a:t>hidroeléctricas.</a:t>
            </a:r>
            <a:endParaRPr lang="es-UY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Integración </a:t>
            </a:r>
            <a:r>
              <a:rPr lang="es-UY" dirty="0" smtClean="0"/>
              <a:t>regional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5517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3322"/>
            <a:ext cx="8229600" cy="23015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i="1" dirty="0"/>
              <a:t>CASOS DE ESTUDIO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805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2138139"/>
            <a:ext cx="6867525" cy="36671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40CB-1D6C-4EA9-9970-8A41CC877087}" type="slidenum">
              <a:rPr lang="es-ES" smtClean="0"/>
              <a:t>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s-UY" sz="3200" i="1" dirty="0"/>
              <a:t>Caso </a:t>
            </a:r>
            <a:r>
              <a:rPr lang="es-UY" sz="3200" i="1" dirty="0" smtClean="0"/>
              <a:t>Base</a:t>
            </a:r>
            <a:r>
              <a:rPr lang="es-UY" sz="3200" i="1" dirty="0"/>
              <a:t>:</a:t>
            </a:r>
            <a:r>
              <a:rPr lang="es-UY" sz="3200" i="1" dirty="0" smtClean="0"/>
              <a:t/>
            </a:r>
            <a:br>
              <a:rPr lang="es-UY" sz="3200" i="1" dirty="0" smtClean="0"/>
            </a:br>
            <a:r>
              <a:rPr lang="es-UY" sz="3200" i="1" dirty="0" smtClean="0"/>
              <a:t>Plan </a:t>
            </a:r>
            <a:r>
              <a:rPr lang="es-UY" sz="3200" i="1" dirty="0"/>
              <a:t>óptimo de expansión </a:t>
            </a:r>
            <a:r>
              <a:rPr lang="es-UY" sz="3200" i="1" dirty="0" smtClean="0"/>
              <a:t>considerando complementariedad </a:t>
            </a:r>
            <a:r>
              <a:rPr lang="es-UY" sz="3200" i="1" dirty="0"/>
              <a:t>de los </a:t>
            </a:r>
            <a:r>
              <a:rPr lang="es-UY" sz="3200" i="1" dirty="0" smtClean="0"/>
              <a:t>recursos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337983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1700</TotalTime>
  <Words>578</Words>
  <Application>Microsoft Office PowerPoint</Application>
  <PresentationFormat>Presentación en pantalla (4:3)</PresentationFormat>
  <Paragraphs>100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Arial-ItalicMT</vt:lpstr>
      <vt:lpstr>Calibri</vt:lpstr>
      <vt:lpstr>CourierNewPS-BoldMT</vt:lpstr>
      <vt:lpstr>CourierNewPSMT</vt:lpstr>
      <vt:lpstr>Lucida Sans Unicode</vt:lpstr>
      <vt:lpstr>Verdana</vt:lpstr>
      <vt:lpstr>Wingdings 2</vt:lpstr>
      <vt:lpstr>Wingdings 3</vt:lpstr>
      <vt:lpstr>Concurrencia</vt:lpstr>
      <vt:lpstr>Complementariedad de los  recursos solar–eólico  y su correlación con la demanda REPORTE FINAL REF: MIEM-DNE PT 005 2016  Autores: Milena Gurin, Eliana Cornalino, Andrés Guggeri, Rodrigo Alonso, Gianina Giacosa, Gonzalo Abal, Rafael Terra y Ruben Chaer. Institutos: IIE, IMFIA, LES de UdelaR </vt:lpstr>
      <vt:lpstr>Expansión prevista renovables</vt:lpstr>
      <vt:lpstr>Proyección Demanda</vt:lpstr>
      <vt:lpstr>Tecnologías disponibles</vt:lpstr>
      <vt:lpstr>Proyección Costo Combustibles</vt:lpstr>
      <vt:lpstr>Proyección Costo Combustibles</vt:lpstr>
      <vt:lpstr>Integración regional</vt:lpstr>
      <vt:lpstr>CASOS DE ESTUDIO</vt:lpstr>
      <vt:lpstr>Caso Base: Plan óptimo de expansión considerando complementariedad de los recursos</vt:lpstr>
      <vt:lpstr>Caso Sol60: Sensibilidad al precio de la energía Solar</vt:lpstr>
      <vt:lpstr>Casos F100 y F300: Central de Bombeo y Acumulación</vt:lpstr>
      <vt:lpstr>Casos F100 y F300: Central de Bombeo y Acumulación</vt:lpstr>
      <vt:lpstr>Caso Pbajo: Escenario de petróleo bajo</vt:lpstr>
      <vt:lpstr>Caso CEGH_Des: Re-Optimización con CEGHs desacoplados</vt:lpstr>
      <vt:lpstr>Caso CEGH_Des: Re-Optimización con CEGHs desacoplados</vt:lpstr>
      <vt:lpstr>Efecto sobre el despacho térmico de la correlación negativa entre eólica y solar</vt:lpstr>
      <vt:lpstr>Análisis de correlaciones entre las ERNC y la Demanda</vt:lpstr>
      <vt:lpstr>Tratamiento de la Demanda</vt:lpstr>
      <vt:lpstr>Representación de la potencia Eólica y Solar con el modelo de 4 puntos</vt:lpstr>
      <vt:lpstr>Representación de la potencia Eólica y Solar con el modelo de 4 puntos</vt:lpstr>
      <vt:lpstr>Representación de la potencia Eólica y Solar con el modelo de 4 puntos</vt:lpstr>
      <vt:lpstr>Representación de la potencia Eólica y Solar con el modelo de 4 puntos</vt:lpstr>
      <vt:lpstr>Representación de la potencia Eólica y Solar con el modelo de 4 puntos</vt:lpstr>
      <vt:lpstr>Correlación de la Demanda con la Temperatura</vt:lpstr>
      <vt:lpstr>Correlación de la Demanda con la Temperatura</vt:lpstr>
      <vt:lpstr>Anomalías de la Demanda según temperatura y potencia eólica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Estacional  Mayo – Octubre 2016 Resultados</dc:title>
  <dc:creator>Lorena Di Chiara</dc:creator>
  <cp:lastModifiedBy>Eliana</cp:lastModifiedBy>
  <cp:revision>183</cp:revision>
  <dcterms:created xsi:type="dcterms:W3CDTF">2016-05-17T14:48:54Z</dcterms:created>
  <dcterms:modified xsi:type="dcterms:W3CDTF">2016-12-22T16:43:54Z</dcterms:modified>
</cp:coreProperties>
</file>