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51"/>
  </p:notesMasterIdLst>
  <p:handoutMasterIdLst>
    <p:handoutMasterId r:id="rId52"/>
  </p:handoutMasterIdLst>
  <p:sldIdLst>
    <p:sldId id="1026" r:id="rId3"/>
    <p:sldId id="1027" r:id="rId4"/>
    <p:sldId id="1285" r:id="rId5"/>
    <p:sldId id="1300" r:id="rId6"/>
    <p:sldId id="1030" r:id="rId7"/>
    <p:sldId id="1001" r:id="rId8"/>
    <p:sldId id="1279" r:id="rId9"/>
    <p:sldId id="1278" r:id="rId10"/>
    <p:sldId id="1280" r:id="rId11"/>
    <p:sldId id="1281" r:id="rId12"/>
    <p:sldId id="1282" r:id="rId13"/>
    <p:sldId id="1005" r:id="rId14"/>
    <p:sldId id="1248" r:id="rId15"/>
    <p:sldId id="1179" r:id="rId16"/>
    <p:sldId id="1277" r:id="rId17"/>
    <p:sldId id="1336" r:id="rId18"/>
    <p:sldId id="1247" r:id="rId19"/>
    <p:sldId id="1337" r:id="rId20"/>
    <p:sldId id="1338" r:id="rId21"/>
    <p:sldId id="1009" r:id="rId22"/>
    <p:sldId id="1037" r:id="rId23"/>
    <p:sldId id="1283" r:id="rId24"/>
    <p:sldId id="1313" r:id="rId25"/>
    <p:sldId id="1314" r:id="rId26"/>
    <p:sldId id="1328" r:id="rId27"/>
    <p:sldId id="1335" r:id="rId28"/>
    <p:sldId id="1333" r:id="rId29"/>
    <p:sldId id="1334" r:id="rId30"/>
    <p:sldId id="1316" r:id="rId31"/>
    <p:sldId id="1317" r:id="rId32"/>
    <p:sldId id="1324" r:id="rId33"/>
    <p:sldId id="1325" r:id="rId34"/>
    <p:sldId id="1319" r:id="rId35"/>
    <p:sldId id="1320" r:id="rId36"/>
    <p:sldId id="1321" r:id="rId37"/>
    <p:sldId id="1322" r:id="rId38"/>
    <p:sldId id="1326" r:id="rId39"/>
    <p:sldId id="1327" r:id="rId40"/>
    <p:sldId id="1329" r:id="rId41"/>
    <p:sldId id="1330" r:id="rId42"/>
    <p:sldId id="1175" r:id="rId43"/>
    <p:sldId id="1132" r:id="rId44"/>
    <p:sldId id="1133" r:id="rId45"/>
    <p:sldId id="1210" r:id="rId46"/>
    <p:sldId id="1339" r:id="rId47"/>
    <p:sldId id="1340" r:id="rId48"/>
    <p:sldId id="1341" r:id="rId49"/>
    <p:sldId id="1342" r:id="rId5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00"/>
    <a:srgbClr val="006600"/>
    <a:srgbClr val="CC99FF"/>
    <a:srgbClr val="99FF99"/>
    <a:srgbClr val="333399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61" autoAdjust="0"/>
    <p:restoredTop sz="91453" autoAdjust="0"/>
  </p:normalViewPr>
  <p:slideViewPr>
    <p:cSldViewPr>
      <p:cViewPr>
        <p:scale>
          <a:sx n="100" d="100"/>
          <a:sy n="100" d="100"/>
        </p:scale>
        <p:origin x="-142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21/09/2015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5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20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2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929C0-29A2-41B3-BF5C-67B1D7909DBB}" type="slidenum">
              <a:rPr lang="es-ES" smtClean="0"/>
              <a:pPr>
                <a:defRPr/>
              </a:pPr>
              <a:t>44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929C0-29A2-41B3-BF5C-67B1D7909DBB}" type="slidenum">
              <a:rPr lang="es-ES" smtClean="0"/>
              <a:pPr>
                <a:defRPr/>
              </a:pPr>
              <a:t>48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21/09/2015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21/09/2015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21/09/2015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21/09/2015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21/09/2015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21/09/2015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21/09/2015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21/09/2015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21/09/2015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21/09/2015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21/09/2015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21/09/2015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4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21/09/2015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38  de 2015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14500"/>
            <a:ext cx="8572500" cy="3429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693" y="381000"/>
            <a:ext cx="5796953" cy="5867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12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21/09/2015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12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>
          <a:xfrm>
            <a:off x="0" y="15875"/>
            <a:ext cx="7772400" cy="762000"/>
          </a:xfrm>
        </p:spPr>
        <p:txBody>
          <a:bodyPr/>
          <a:lstStyle/>
          <a:p>
            <a:r>
              <a:rPr lang="es-UY" sz="2400" dirty="0" smtClean="0"/>
              <a:t>Previsión temperaturas (</a:t>
            </a:r>
            <a:r>
              <a:rPr lang="es-UY" sz="2400" dirty="0" err="1" smtClean="0"/>
              <a:t>Accuweather</a:t>
            </a:r>
            <a:r>
              <a:rPr lang="es-UY" sz="2400" dirty="0" smtClean="0"/>
              <a:t>, jueves)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772399" cy="542044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5" y="742950"/>
            <a:ext cx="4961664" cy="182879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Título"/>
          <p:cNvSpPr>
            <a:spLocks noGrp="1"/>
          </p:cNvSpPr>
          <p:nvPr>
            <p:ph type="title"/>
          </p:nvPr>
        </p:nvSpPr>
        <p:spPr>
          <a:xfrm>
            <a:off x="593725" y="228600"/>
            <a:ext cx="7772400" cy="838200"/>
          </a:xfrm>
        </p:spPr>
        <p:txBody>
          <a:bodyPr/>
          <a:lstStyle/>
          <a:p>
            <a:r>
              <a:rPr lang="es-UY" sz="2400" dirty="0" smtClean="0"/>
              <a:t>Precipitaciones previstas para los próximos días, Fuente INMET (jueves) </a:t>
            </a:r>
            <a:endParaRPr lang="es-UY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5018087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5010150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62050"/>
            <a:ext cx="5010150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52525"/>
            <a:ext cx="5010150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52525"/>
            <a:ext cx="5010150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35063"/>
            <a:ext cx="4975225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35856"/>
            <a:ext cx="5010150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Título"/>
          <p:cNvSpPr>
            <a:spLocks noGrp="1"/>
          </p:cNvSpPr>
          <p:nvPr>
            <p:ph type="title"/>
          </p:nvPr>
        </p:nvSpPr>
        <p:spPr>
          <a:xfrm>
            <a:off x="-34925" y="228600"/>
            <a:ext cx="8991600" cy="762000"/>
          </a:xfrm>
        </p:spPr>
        <p:txBody>
          <a:bodyPr/>
          <a:lstStyle/>
          <a:p>
            <a:r>
              <a:rPr lang="es-UY" sz="2400" dirty="0" smtClean="0"/>
              <a:t>Acumulados precipitaciones 5 y 7 días CEPTEC e INMET  (miércoles)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1005"/>
            <a:ext cx="3638550" cy="439372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61005"/>
            <a:ext cx="4349389" cy="435562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Título"/>
          <p:cNvSpPr>
            <a:spLocks noGrp="1"/>
          </p:cNvSpPr>
          <p:nvPr>
            <p:ph type="title"/>
          </p:nvPr>
        </p:nvSpPr>
        <p:spPr>
          <a:xfrm>
            <a:off x="-34925" y="228600"/>
            <a:ext cx="8991600" cy="762000"/>
          </a:xfrm>
        </p:spPr>
        <p:txBody>
          <a:bodyPr/>
          <a:lstStyle/>
          <a:p>
            <a:r>
              <a:rPr lang="es-UY" sz="2400" dirty="0" smtClean="0"/>
              <a:t>Acumulados precipitaciones 5 y 7 días CEPTEC e INMET (jueves)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62075"/>
            <a:ext cx="3581400" cy="433671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4343400" cy="433720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1326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UY" sz="2800" dirty="0" smtClean="0"/>
              <a:t>Previsión aportes Salto Grande (Fuente CTM, miércoles)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71285"/>
            <a:ext cx="6766843" cy="386271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s-UY" sz="2400" dirty="0" smtClean="0"/>
              <a:t>Pronósticos Aportes Salto modelos GSF y ETA (miércoles)</a:t>
            </a:r>
            <a:endParaRPr lang="es-UY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8067675" cy="401662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4202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s-UY" sz="2400" dirty="0" smtClean="0"/>
              <a:t>Pronósticos Aportes Salto modelos GSF y ETA (jueves)</a:t>
            </a:r>
            <a:endParaRPr lang="es-UY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524000"/>
            <a:ext cx="7853796" cy="392411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07571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21/09/2015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21/09/2015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2015-38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219200"/>
            <a:ext cx="2649538" cy="2133600"/>
          </a:xfrm>
        </p:spPr>
        <p:txBody>
          <a:bodyPr/>
          <a:lstStyle/>
          <a:p>
            <a:r>
              <a:rPr lang="es-MX" sz="2800" smtClean="0"/>
              <a:t>COSTO GENERACIÓN TÉRMICA</a:t>
            </a:r>
            <a:endParaRPr lang="es-ES" sz="280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152400"/>
            <a:ext cx="6913563" cy="53054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0"/>
            <a:ext cx="4640122" cy="2895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r>
              <a:rPr lang="es-MX" sz="2400" smtClean="0"/>
              <a:t>PREVISIÓN DE MANTENIMIENTOS</a:t>
            </a:r>
            <a:endParaRPr lang="es-ES" sz="24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972425" cy="413926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7543800" cy="533400"/>
          </a:xfrm>
        </p:spPr>
        <p:txBody>
          <a:bodyPr/>
          <a:lstStyle/>
          <a:p>
            <a:r>
              <a:rPr lang="es-UY" dirty="0" smtClean="0"/>
              <a:t>Mediano plazo</a:t>
            </a:r>
            <a:endParaRPr lang="es-UY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854299" cy="475998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2882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990600"/>
            <a:ext cx="7652365" cy="463760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88893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7924800" cy="481808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59733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847725"/>
          </a:xfrm>
        </p:spPr>
        <p:txBody>
          <a:bodyPr/>
          <a:lstStyle/>
          <a:p>
            <a:r>
              <a:rPr lang="es-UY" sz="2400" dirty="0" smtClean="0"/>
              <a:t>Caso libre, aportes sin lluvias</a:t>
            </a:r>
            <a:endParaRPr lang="es-UY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143000"/>
            <a:ext cx="8271442" cy="4572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3230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9550"/>
            <a:ext cx="7258487" cy="60539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5007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847725"/>
          </a:xfrm>
        </p:spPr>
        <p:txBody>
          <a:bodyPr/>
          <a:lstStyle/>
          <a:p>
            <a:r>
              <a:rPr lang="es-UY" sz="2400" dirty="0" smtClean="0"/>
              <a:t>Caso libre, aportes con lluvias</a:t>
            </a:r>
            <a:endParaRPr lang="es-UY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26923"/>
            <a:ext cx="8146385" cy="45028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1398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37/15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838200"/>
            <a:ext cx="8715375" cy="5105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/>
              <a:t>Durante </a:t>
            </a:r>
            <a:r>
              <a:rPr lang="es-ES" sz="2000" dirty="0"/>
              <a:t>la semana el despacho se ha realizado con los generadores auto despachados, Bonete a pleno, Palmar para la cota prevista en la programación semanal y Salto Grande cerrando la demanda. </a:t>
            </a:r>
            <a:r>
              <a:rPr lang="es-ES" sz="2000" dirty="0" smtClean="0"/>
              <a:t>Por pico fue despachada generación térmica.</a:t>
            </a:r>
            <a:endParaRPr lang="es-U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Debido a sucesivos aumentos en la generación eólica las cotas en todos los lagos han sido altas.</a:t>
            </a:r>
            <a:endParaRPr lang="es-U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Bonete cerró vertederos el día sábado y </a:t>
            </a:r>
            <a:r>
              <a:rPr lang="es-ES" sz="2000" dirty="0" err="1"/>
              <a:t>Baygorria</a:t>
            </a:r>
            <a:r>
              <a:rPr lang="es-ES" sz="2000" dirty="0"/>
              <a:t> eventualmente  vertió para controlar cota.</a:t>
            </a:r>
            <a:endParaRPr lang="es-U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El día martes quedo disponible la unidad 14 de CTM y el miércoles la unidad 2 de </a:t>
            </a:r>
            <a:r>
              <a:rPr lang="es-ES" sz="2000" dirty="0" err="1"/>
              <a:t>Baygorria</a:t>
            </a:r>
            <a:r>
              <a:rPr lang="es-ES" sz="2000" dirty="0"/>
              <a:t>.</a:t>
            </a:r>
            <a:endParaRPr lang="es-UY" sz="2000" dirty="0"/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2000" dirty="0" smtClean="0">
              <a:latin typeface="Calibri"/>
              <a:ea typeface="Times New Roman"/>
              <a:cs typeface="Arial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6858000" cy="571993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86926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28600" y="152400"/>
            <a:ext cx="9601200" cy="533400"/>
          </a:xfrm>
        </p:spPr>
        <p:txBody>
          <a:bodyPr/>
          <a:lstStyle/>
          <a:p>
            <a:r>
              <a:rPr lang="es-UY" sz="2400" dirty="0" smtClean="0"/>
              <a:t>Caso </a:t>
            </a:r>
            <a:r>
              <a:rPr lang="es-UY" sz="2400" dirty="0"/>
              <a:t>libre, aportes con </a:t>
            </a:r>
            <a:r>
              <a:rPr lang="es-UY" sz="2400" dirty="0" smtClean="0"/>
              <a:t>lluvias, 9000m3/2 en etapa 2 de MP</a:t>
            </a:r>
            <a:endParaRPr lang="es-UY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763000" cy="484370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74584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7010400" cy="584704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51517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838200"/>
          </a:xfrm>
        </p:spPr>
        <p:txBody>
          <a:bodyPr/>
          <a:lstStyle/>
          <a:p>
            <a:r>
              <a:rPr lang="es-UY" sz="2400" dirty="0" smtClean="0"/>
              <a:t>Caso libre S/lluvias previstas , </a:t>
            </a:r>
            <a:r>
              <a:rPr lang="es-UY" sz="2400" dirty="0" err="1" smtClean="0"/>
              <a:t>CVar</a:t>
            </a:r>
            <a:r>
              <a:rPr lang="es-UY" sz="2400" dirty="0" smtClean="0"/>
              <a:t> en mediano plazo.</a:t>
            </a:r>
            <a:endParaRPr lang="es-UY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96275" cy="529518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7422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"/>
            <a:ext cx="6848475" cy="619935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01363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609600"/>
          </a:xfrm>
        </p:spPr>
        <p:txBody>
          <a:bodyPr/>
          <a:lstStyle/>
          <a:p>
            <a:r>
              <a:rPr lang="es-UY" sz="2400" dirty="0"/>
              <a:t>Caso libre S/lluvias previstas , </a:t>
            </a:r>
            <a:r>
              <a:rPr lang="es-UY" sz="2400" dirty="0" smtClean="0"/>
              <a:t>S/</a:t>
            </a:r>
            <a:r>
              <a:rPr lang="es-UY" sz="2400" dirty="0" err="1" smtClean="0"/>
              <a:t>CVar</a:t>
            </a:r>
            <a:r>
              <a:rPr lang="es-UY" sz="2400" dirty="0" smtClean="0"/>
              <a:t> </a:t>
            </a:r>
            <a:r>
              <a:rPr lang="es-UY" sz="2400" dirty="0"/>
              <a:t>en mediano </a:t>
            </a:r>
            <a:r>
              <a:rPr lang="es-UY" sz="2400" dirty="0" smtClean="0"/>
              <a:t>plazo.</a:t>
            </a:r>
            <a:endParaRPr lang="es-UY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68636" cy="508606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01211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"/>
            <a:ext cx="6858000" cy="608871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19649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457200"/>
          </a:xfrm>
        </p:spPr>
        <p:txBody>
          <a:bodyPr/>
          <a:lstStyle/>
          <a:p>
            <a:r>
              <a:rPr lang="es-UY" sz="2400" dirty="0"/>
              <a:t>Caso libre </a:t>
            </a:r>
            <a:r>
              <a:rPr lang="es-UY" sz="2400" dirty="0" smtClean="0"/>
              <a:t>C/lluvias </a:t>
            </a:r>
            <a:r>
              <a:rPr lang="es-UY" sz="2400" dirty="0"/>
              <a:t>previstas , </a:t>
            </a:r>
            <a:r>
              <a:rPr lang="es-UY" sz="2400" dirty="0" err="1" smtClean="0"/>
              <a:t>CVar</a:t>
            </a:r>
            <a:r>
              <a:rPr lang="es-UY" sz="2400" dirty="0" smtClean="0"/>
              <a:t> </a:t>
            </a:r>
            <a:r>
              <a:rPr lang="es-UY" sz="2400" dirty="0"/>
              <a:t>en mediano </a:t>
            </a:r>
            <a:r>
              <a:rPr lang="es-UY" sz="2400" dirty="0" smtClean="0"/>
              <a:t>plazo.</a:t>
            </a:r>
            <a:endParaRPr lang="es-UY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991475" cy="510064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43115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6705600" cy="595340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24006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457200"/>
          </a:xfrm>
        </p:spPr>
        <p:txBody>
          <a:bodyPr/>
          <a:lstStyle/>
          <a:p>
            <a:r>
              <a:rPr lang="es-UY" sz="2400" dirty="0"/>
              <a:t>Caso libre </a:t>
            </a:r>
            <a:r>
              <a:rPr lang="es-UY" sz="2400" dirty="0" smtClean="0"/>
              <a:t>C/lluvias </a:t>
            </a:r>
            <a:r>
              <a:rPr lang="es-UY" sz="2400" dirty="0"/>
              <a:t>previstas , </a:t>
            </a:r>
            <a:r>
              <a:rPr lang="es-UY" sz="2400" dirty="0" smtClean="0"/>
              <a:t>S/</a:t>
            </a:r>
            <a:r>
              <a:rPr lang="es-UY" sz="2400" dirty="0" err="1" smtClean="0"/>
              <a:t>CVar</a:t>
            </a:r>
            <a:r>
              <a:rPr lang="es-UY" sz="2400" dirty="0" smtClean="0"/>
              <a:t> </a:t>
            </a:r>
            <a:r>
              <a:rPr lang="es-UY" sz="2400" dirty="0"/>
              <a:t>en mediano </a:t>
            </a:r>
            <a:r>
              <a:rPr lang="es-UY" sz="2400" dirty="0" smtClean="0"/>
              <a:t>plazo.</a:t>
            </a:r>
            <a:endParaRPr lang="es-UY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29600" cy="525263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8858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38</a:t>
            </a:r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838200"/>
            <a:ext cx="8763000" cy="5638800"/>
          </a:xfrm>
        </p:spPr>
        <p:txBody>
          <a:bodyPr/>
          <a:lstStyle/>
          <a:p>
            <a:r>
              <a:rPr lang="es-ES" sz="2000" dirty="0" smtClean="0"/>
              <a:t>A </a:t>
            </a:r>
            <a:r>
              <a:rPr lang="es-ES" sz="2000" dirty="0"/>
              <a:t>la fecha existen pronósticos muy importantes de precipitaciones para todas las cuencas siendo las de mayor relevancia las previstas para la cuenca media y alta de Salto y para Bonete.</a:t>
            </a:r>
            <a:endParaRPr lang="es-UY" sz="2000" dirty="0"/>
          </a:p>
          <a:p>
            <a:r>
              <a:rPr lang="es-ES" sz="2000" dirty="0"/>
              <a:t>Los pronósticos de aportes previstos para Salto por los modelos ETA y GSF para la semana 39 (siguiente a la programar) son del orden de 9000 m3/s  en promedio.</a:t>
            </a:r>
            <a:endParaRPr lang="es-UY" sz="2000" dirty="0"/>
          </a:p>
          <a:p>
            <a:r>
              <a:rPr lang="es-ES" sz="2000" dirty="0"/>
              <a:t>La programación semanal para la semana 39 (considerando aportes con lluvias previstas en Salto Grande) muestra que Bonete y Palmar mantiene cotas cercanas a las de vertimiento durante toda la semana y Salto supera los 35.5m sobre el fin de semana (semana 40) donde se esperarían aportes del orden del turbinado a pleno.</a:t>
            </a:r>
            <a:endParaRPr lang="es-UY" sz="2000" dirty="0"/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UY" sz="2000" b="1" dirty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2000" b="1" dirty="0"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1843"/>
            <a:ext cx="6705600" cy="595340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67188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41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21/09/2015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41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38/15: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endParaRPr lang="es-ES" sz="18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5798820" cy="3352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14725"/>
            <a:ext cx="2986974" cy="252888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696200" cy="547878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119937" cy="54129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45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21/09/2015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45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39/15: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3785311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endParaRPr lang="es-ES" sz="18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6172200" cy="356868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784609" cy="235755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64715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119937" cy="506855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847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043737" cy="535501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52047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smtClean="0"/>
              <a:t>DESPACHO PROPUESTO </a:t>
            </a:r>
            <a:br>
              <a:rPr lang="es-ES" sz="2800" smtClean="0"/>
            </a:br>
            <a:endParaRPr lang="es-ES" sz="200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8763000" cy="5257800"/>
          </a:xfrm>
        </p:spPr>
        <p:txBody>
          <a:bodyPr/>
          <a:lstStyle/>
          <a:p>
            <a:r>
              <a:rPr lang="es-ES" sz="2400" dirty="0" smtClean="0"/>
              <a:t>Considerando </a:t>
            </a:r>
            <a:r>
              <a:rPr lang="es-ES" sz="2400" dirty="0"/>
              <a:t>lo informado anteriormente se declara riesgo de vertimiento para todo el sistema siendo el despacho propuesto el siguiente:</a:t>
            </a:r>
            <a:endParaRPr lang="es-UY" sz="2400" dirty="0"/>
          </a:p>
          <a:p>
            <a:r>
              <a:rPr lang="es-ES" sz="2400" b="1" i="1" dirty="0" smtClean="0"/>
              <a:t>Despacho </a:t>
            </a:r>
            <a:r>
              <a:rPr lang="es-ES" sz="2400" b="1" i="1" dirty="0"/>
              <a:t>propuesto</a:t>
            </a:r>
            <a:endParaRPr lang="es-UY" sz="2400" b="1" i="1" dirty="0"/>
          </a:p>
          <a:p>
            <a:pPr lvl="0"/>
            <a:r>
              <a:rPr lang="es-ES" sz="2400" dirty="0"/>
              <a:t>Auto despachados. </a:t>
            </a:r>
            <a:endParaRPr lang="es-UY" sz="2400" dirty="0"/>
          </a:p>
          <a:p>
            <a:pPr lvl="0"/>
            <a:r>
              <a:rPr lang="es-ES" sz="2400" dirty="0"/>
              <a:t>Salto hasta pleno.</a:t>
            </a:r>
            <a:endParaRPr lang="es-UY" sz="2400" dirty="0"/>
          </a:p>
          <a:p>
            <a:pPr lvl="0"/>
            <a:r>
              <a:rPr lang="es-ES" sz="2400" dirty="0"/>
              <a:t>Río Negro cierra la demanda. (Esperado una generación muy baja)</a:t>
            </a:r>
            <a:endParaRPr lang="es-UY" sz="2400" dirty="0"/>
          </a:p>
          <a:p>
            <a:r>
              <a:rPr lang="es-ES" sz="2400" dirty="0"/>
              <a:t>Durante la semana se monitoreara la ocurrencia o no de las precipitaciones y los eventuales cambios en los pronósticos decidiendo las reprogramaciones correspondientes.</a:t>
            </a:r>
            <a:endParaRPr lang="es-UY" sz="2400" dirty="0"/>
          </a:p>
          <a:p>
            <a:pPr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endParaRPr lang="es-UY" dirty="0"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21/09/2015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685800"/>
            <a:ext cx="6629399" cy="383303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2419350" cy="204831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smtClean="0"/>
              <a:t>Datos globales semanales  (jueves)</a:t>
            </a:r>
            <a:r>
              <a:rPr lang="es-ES" sz="2400" smtClean="0"/>
              <a:t> Comparación previsto-ejecutado suministro de la demanda </a:t>
            </a:r>
            <a:br>
              <a:rPr lang="es-ES" sz="2400" smtClean="0"/>
            </a:br>
            <a:endParaRPr lang="es-UY" sz="240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4079265" cy="53879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775382"/>
            <a:ext cx="2047874" cy="545079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201025" cy="397825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195050</TotalTime>
  <Words>558</Words>
  <Application>Microsoft Office PowerPoint</Application>
  <PresentationFormat>Presentación en pantalla (4:3)</PresentationFormat>
  <Paragraphs>84</Paragraphs>
  <Slides>48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48</vt:i4>
      </vt:variant>
    </vt:vector>
  </HeadingPairs>
  <TitlesOfParts>
    <vt:vector size="50" baseType="lpstr">
      <vt:lpstr>Presentación en blanco</vt:lpstr>
      <vt:lpstr>Diseño personalizado</vt:lpstr>
      <vt:lpstr>Resultados de la semana en curso  y  programación de la semana 38  de 2015      V1   </vt:lpstr>
      <vt:lpstr>Resultados de la semana en curso: Comentarios generales</vt:lpstr>
      <vt:lpstr>Resumen semana actual N° 37/15</vt:lpstr>
      <vt:lpstr>Perspectivas para la semana 38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Semana próxima</vt:lpstr>
      <vt:lpstr>Previsión temperaturas (Accuweather, jueves)</vt:lpstr>
      <vt:lpstr>Precipitaciones previstas para los próximos días, Fuente INMET (jueves) </vt:lpstr>
      <vt:lpstr>Acumulados precipitaciones 5 y 7 días CEPTEC e INMET  (miércoles)</vt:lpstr>
      <vt:lpstr>Acumulados precipitaciones 5 y 7 días CEPTEC e INMET (jueves)</vt:lpstr>
      <vt:lpstr>Previsión aportes Salto Grande (Fuente CTM, miércoles)</vt:lpstr>
      <vt:lpstr>Pronósticos Aportes Salto modelos GSF y ETA (miércoles)</vt:lpstr>
      <vt:lpstr>Pronósticos Aportes Salto modelos GSF y ETA (jueves)</vt:lpstr>
      <vt:lpstr>Programación semanal 2015-38  </vt:lpstr>
      <vt:lpstr>COSTO GENERACIÓN TÉRMICA</vt:lpstr>
      <vt:lpstr>PREVISIÓN DE MANTENIMIENTOS</vt:lpstr>
      <vt:lpstr>MODELOS</vt:lpstr>
      <vt:lpstr>Mediano plazo</vt:lpstr>
      <vt:lpstr>Presentación de PowerPoint</vt:lpstr>
      <vt:lpstr>Presentación de PowerPoint</vt:lpstr>
      <vt:lpstr>Caso libre, aportes sin lluvias</vt:lpstr>
      <vt:lpstr>Presentación de PowerPoint</vt:lpstr>
      <vt:lpstr>Caso libre, aportes con lluvias</vt:lpstr>
      <vt:lpstr>Presentación de PowerPoint</vt:lpstr>
      <vt:lpstr>Caso libre, aportes con lluvias, 9000m3/2 en etapa 2 de MP</vt:lpstr>
      <vt:lpstr>Presentación de PowerPoint</vt:lpstr>
      <vt:lpstr>Caso libre S/lluvias previstas , CVar en mediano plazo.</vt:lpstr>
      <vt:lpstr>Presentación de PowerPoint</vt:lpstr>
      <vt:lpstr>Caso libre S/lluvias previstas , S/CVar en mediano plazo.</vt:lpstr>
      <vt:lpstr>Presentación de PowerPoint</vt:lpstr>
      <vt:lpstr>Caso libre C/lluvias previstas , CVar en mediano plazo.</vt:lpstr>
      <vt:lpstr>Presentación de PowerPoint</vt:lpstr>
      <vt:lpstr>Caso libre C/lluvias previstas , S/CVar en mediano plazo.</vt:lpstr>
      <vt:lpstr>Presentación de PowerPoint</vt:lpstr>
      <vt:lpstr>Programa de generación de la semana 38/15:  </vt:lpstr>
      <vt:lpstr>Programa semanal (jueves)</vt:lpstr>
      <vt:lpstr>Programa semanal </vt:lpstr>
      <vt:lpstr>Programa semanal </vt:lpstr>
      <vt:lpstr>Programa de generación de la semana 39/15:  </vt:lpstr>
      <vt:lpstr>Programa semanal (jueves)</vt:lpstr>
      <vt:lpstr>Programa semanal </vt:lpstr>
      <vt:lpstr>Programa semanal 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Lorena Di Chiara</cp:lastModifiedBy>
  <cp:revision>3484</cp:revision>
  <dcterms:created xsi:type="dcterms:W3CDTF">2010-01-29T12:03:38Z</dcterms:created>
  <dcterms:modified xsi:type="dcterms:W3CDTF">2015-09-21T14:08:15Z</dcterms:modified>
</cp:coreProperties>
</file>