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4"/>
  </p:notesMasterIdLst>
  <p:handoutMasterIdLst>
    <p:handoutMasterId r:id="rId35"/>
  </p:handoutMasterIdLst>
  <p:sldIdLst>
    <p:sldId id="1026" r:id="rId3"/>
    <p:sldId id="1027" r:id="rId4"/>
    <p:sldId id="1285" r:id="rId5"/>
    <p:sldId id="1345" r:id="rId6"/>
    <p:sldId id="1300" r:id="rId7"/>
    <p:sldId id="1030" r:id="rId8"/>
    <p:sldId id="1001" r:id="rId9"/>
    <p:sldId id="1279" r:id="rId10"/>
    <p:sldId id="1278" r:id="rId11"/>
    <p:sldId id="1280" r:id="rId12"/>
    <p:sldId id="1281" r:id="rId13"/>
    <p:sldId id="1282" r:id="rId14"/>
    <p:sldId id="1005" r:id="rId15"/>
    <p:sldId id="1248" r:id="rId16"/>
    <p:sldId id="1344" r:id="rId17"/>
    <p:sldId id="1277" r:id="rId18"/>
    <p:sldId id="1247" r:id="rId19"/>
    <p:sldId id="1009" r:id="rId20"/>
    <p:sldId id="1037" r:id="rId21"/>
    <p:sldId id="1283" r:id="rId22"/>
    <p:sldId id="1313" r:id="rId23"/>
    <p:sldId id="1314" r:id="rId24"/>
    <p:sldId id="1333" r:id="rId25"/>
    <p:sldId id="1334" r:id="rId26"/>
    <p:sldId id="1340" r:id="rId27"/>
    <p:sldId id="1341" r:id="rId28"/>
    <p:sldId id="1175" r:id="rId29"/>
    <p:sldId id="1132" r:id="rId30"/>
    <p:sldId id="1133" r:id="rId31"/>
    <p:sldId id="1210" r:id="rId32"/>
    <p:sldId id="1346" r:id="rId33"/>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38" autoAdjust="0"/>
    <p:restoredTop sz="91453" autoAdjust="0"/>
  </p:normalViewPr>
  <p:slideViewPr>
    <p:cSldViewPr>
      <p:cViewPr varScale="1">
        <p:scale>
          <a:sx n="108" d="100"/>
          <a:sy n="108" d="100"/>
        </p:scale>
        <p:origin x="-2154" y="-9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01/10/2015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a:ln/>
        </p:spPr>
      </p:sp>
      <p:sp>
        <p:nvSpPr>
          <p:cNvPr id="6861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319929C0-29A2-41B3-BF5C-67B1D7909DBB}" type="slidenum">
              <a:rPr lang="es-ES" smtClean="0"/>
              <a:pPr>
                <a:defRPr/>
              </a:pPr>
              <a:t>30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a:ln/>
        </p:spPr>
      </p:sp>
      <p:sp>
        <p:nvSpPr>
          <p:cNvPr id="6861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319929C0-29A2-41B3-BF5C-67B1D7909DBB}" type="slidenum">
              <a:rPr lang="es-ES" smtClean="0"/>
              <a:pPr>
                <a:defRPr/>
              </a:pPr>
              <a:t>31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15</a:t>
            </a:fld>
            <a:endParaRPr lang="es-ES"/>
          </a:p>
        </p:txBody>
      </p:sp>
    </p:spTree>
    <p:extLst>
      <p:ext uri="{BB962C8B-B14F-4D97-AF65-F5344CB8AC3E}">
        <p14:creationId xmlns:p14="http://schemas.microsoft.com/office/powerpoint/2010/main" val="233006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pPr>
                <a:defRPr/>
              </a:pPr>
              <a:t>17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18</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22</a:t>
            </a:fld>
            <a:endParaRPr lang="es-ES"/>
          </a:p>
        </p:txBody>
      </p:sp>
    </p:spTree>
    <p:extLst>
      <p:ext uri="{BB962C8B-B14F-4D97-AF65-F5344CB8AC3E}">
        <p14:creationId xmlns:p14="http://schemas.microsoft.com/office/powerpoint/2010/main" val="164721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27</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01/10/2015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01/10/2015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01/10/2015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01/10/2015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01/10/2015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01/10/2015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01/10/2015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01/10/2015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01/10/2015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01/10/2015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01/10/2015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01/10/2015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01/10/2015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40  de 2015      V1</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smtClean="0"/>
              <a:t>Evolución de la demanda</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2" y="1371600"/>
            <a:ext cx="8662988" cy="4211523"/>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0"/>
            <a:ext cx="3908425" cy="3425825"/>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42153"/>
            <a:ext cx="3951287" cy="3438525"/>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26" y="304800"/>
            <a:ext cx="6380174" cy="6400800"/>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13</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01/10/2015</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13</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1 Título"/>
          <p:cNvSpPr>
            <a:spLocks noGrp="1"/>
          </p:cNvSpPr>
          <p:nvPr>
            <p:ph type="title"/>
          </p:nvPr>
        </p:nvSpPr>
        <p:spPr>
          <a:xfrm>
            <a:off x="0" y="15875"/>
            <a:ext cx="7772400" cy="762000"/>
          </a:xfrm>
        </p:spPr>
        <p:txBody>
          <a:bodyPr/>
          <a:lstStyle/>
          <a:p>
            <a:r>
              <a:rPr lang="es-UY" sz="2400" dirty="0" smtClean="0"/>
              <a:t>Previsión temperaturas (</a:t>
            </a:r>
            <a:r>
              <a:rPr lang="es-UY" sz="2400" dirty="0" err="1" smtClean="0"/>
              <a:t>Accuweather</a:t>
            </a:r>
            <a:r>
              <a:rPr lang="es-UY" sz="2400" dirty="0" smtClean="0"/>
              <a:t>, jueves)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702781"/>
            <a:ext cx="6938962" cy="3183419"/>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038601"/>
            <a:ext cx="6781800" cy="2133600"/>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Título"/>
          <p:cNvSpPr>
            <a:spLocks noGrp="1"/>
          </p:cNvSpPr>
          <p:nvPr>
            <p:ph type="title"/>
          </p:nvPr>
        </p:nvSpPr>
        <p:spPr>
          <a:xfrm>
            <a:off x="593725" y="228600"/>
            <a:ext cx="7772400" cy="838200"/>
          </a:xfrm>
        </p:spPr>
        <p:txBody>
          <a:bodyPr/>
          <a:lstStyle/>
          <a:p>
            <a:r>
              <a:rPr lang="es-UY" sz="2400" dirty="0" smtClean="0"/>
              <a:t>Precipitaciones previstas para los próximos días, Fuente INMET (jueves) </a:t>
            </a:r>
            <a:endParaRPr lang="es-UY"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379456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524000"/>
            <a:ext cx="3798181" cy="379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524000"/>
            <a:ext cx="3794559"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524000"/>
            <a:ext cx="3809032"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1523999"/>
            <a:ext cx="3794559" cy="3790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0400" y="1524000"/>
            <a:ext cx="3810000" cy="379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1525353"/>
            <a:ext cx="3815910" cy="379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67216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34925" y="228600"/>
            <a:ext cx="8991600" cy="762000"/>
          </a:xfrm>
        </p:spPr>
        <p:txBody>
          <a:bodyPr/>
          <a:lstStyle/>
          <a:p>
            <a:r>
              <a:rPr lang="es-UY" sz="2400" dirty="0" smtClean="0"/>
              <a:t>Acumulados precipitaciones 5 y 7 días CEPTEC e INMET  (jueves)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3607236" cy="4337171"/>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295400"/>
            <a:ext cx="4343400" cy="4331029"/>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685800" y="228600"/>
            <a:ext cx="7772400" cy="1143000"/>
          </a:xfrm>
        </p:spPr>
        <p:txBody>
          <a:bodyPr/>
          <a:lstStyle/>
          <a:p>
            <a:r>
              <a:rPr lang="es-UY" sz="2800" dirty="0" smtClean="0"/>
              <a:t>Previsión aportes Salto Grande (Fuente CTM, </a:t>
            </a:r>
            <a:r>
              <a:rPr lang="es-UY" sz="2800" dirty="0" smtClean="0"/>
              <a:t>miércoles)</a:t>
            </a:r>
            <a:endParaRPr lang="es-UY" sz="28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200900" cy="4114800"/>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18</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01/10/2015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18</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2015-40</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05600" y="1219200"/>
            <a:ext cx="2649538" cy="2133600"/>
          </a:xfrm>
        </p:spPr>
        <p:txBody>
          <a:bodyPr/>
          <a:lstStyle/>
          <a:p>
            <a:r>
              <a:rPr lang="es-MX" sz="2800" smtClean="0"/>
              <a:t>COSTO GENERACIÓN TÉRMICA</a:t>
            </a:r>
            <a:endParaRPr lang="es-ES" sz="280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69334"/>
            <a:ext cx="6652908" cy="5105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504" y="4108563"/>
            <a:ext cx="4022084" cy="268582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01/10/2015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8431406" cy="389198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p:transition spd="slow">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543800" cy="533400"/>
          </a:xfrm>
        </p:spPr>
        <p:txBody>
          <a:bodyPr/>
          <a:lstStyle/>
          <a:p>
            <a:r>
              <a:rPr lang="es-UY" dirty="0" smtClean="0"/>
              <a:t>Mediano plazo</a:t>
            </a:r>
            <a:endParaRPr lang="es-UY"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886700" cy="4809163"/>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0288292"/>
      </p:ext>
    </p:extLst>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5800" y="142875"/>
            <a:ext cx="7772400" cy="847725"/>
          </a:xfrm>
        </p:spPr>
        <p:txBody>
          <a:bodyPr/>
          <a:lstStyle/>
          <a:p>
            <a:r>
              <a:rPr lang="es-UY" sz="2400" dirty="0" smtClean="0"/>
              <a:t>Caso libre, aportes sin lluvias</a:t>
            </a:r>
            <a:endParaRPr lang="es-UY"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133585" cy="4495800"/>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323025"/>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8247"/>
            <a:ext cx="7619999" cy="6275570"/>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500753"/>
      </p:ext>
    </p:extLst>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000" dirty="0" err="1" smtClean="0"/>
              <a:t>SimSEE</a:t>
            </a:r>
            <a:r>
              <a:rPr lang="es-UY" sz="2000" dirty="0" smtClean="0"/>
              <a:t>, CASO LIBRE CON EROGADO MINIMO EN TERRA</a:t>
            </a:r>
            <a:endParaRPr lang="es-UY"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95400"/>
            <a:ext cx="8143875" cy="5197917"/>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
            <a:ext cx="7021224" cy="6355735"/>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27</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01/10/2015</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27</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40/15: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304800"/>
            <a:ext cx="7772400" cy="609600"/>
          </a:xfrm>
        </p:spPr>
        <p:txBody>
          <a:bodyPr/>
          <a:lstStyle/>
          <a:p>
            <a:r>
              <a:rPr lang="es-UY" dirty="0" smtClean="0"/>
              <a:t>Programa semanal (jueves)</a:t>
            </a:r>
            <a:endParaRPr lang="es-ES" sz="1800" dirty="0" smtClean="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99" y="4620176"/>
            <a:ext cx="2643187" cy="2237824"/>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990600"/>
            <a:ext cx="6448425" cy="3728393"/>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110538" cy="5773748"/>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8600" y="152400"/>
            <a:ext cx="8686800" cy="609600"/>
          </a:xfrm>
        </p:spPr>
        <p:txBody>
          <a:bodyPr/>
          <a:lstStyle/>
          <a:p>
            <a:pPr algn="ctr"/>
            <a:r>
              <a:rPr lang="es-UY" sz="2800" dirty="0" smtClean="0"/>
              <a:t>Resumen semana actual N° 39/15</a:t>
            </a:r>
            <a:endParaRPr lang="es-ES" sz="2800" dirty="0" smtClean="0"/>
          </a:p>
        </p:txBody>
      </p:sp>
      <p:sp>
        <p:nvSpPr>
          <p:cNvPr id="32770" name="Rectangle 3"/>
          <p:cNvSpPr>
            <a:spLocks noGrp="1" noChangeArrowheads="1"/>
          </p:cNvSpPr>
          <p:nvPr>
            <p:ph type="body" sz="half" idx="2"/>
          </p:nvPr>
        </p:nvSpPr>
        <p:spPr>
          <a:xfrm>
            <a:off x="304800" y="838200"/>
            <a:ext cx="8715375" cy="5105400"/>
          </a:xfrm>
        </p:spPr>
        <p:txBody>
          <a:bodyPr/>
          <a:lstStyle/>
          <a:p>
            <a:pPr marL="342900" indent="-342900">
              <a:buFont typeface="Arial" panose="020B0604020202020204" pitchFamily="34" charset="0"/>
              <a:buChar char="•"/>
            </a:pPr>
            <a:r>
              <a:rPr lang="es-ES" sz="2000" dirty="0"/>
              <a:t>Durante la semana el despacho se ha realizado con los generadores auto despachados, rio Negro y Salto Grande cerrando la demanda hasta el día lunes. </a:t>
            </a:r>
            <a:endParaRPr lang="es-ES" sz="2000" dirty="0" smtClean="0"/>
          </a:p>
          <a:p>
            <a:pPr marL="342900" indent="-342900">
              <a:buFont typeface="Arial" panose="020B0604020202020204" pitchFamily="34" charset="0"/>
              <a:buChar char="•"/>
            </a:pPr>
            <a:r>
              <a:rPr lang="es-ES" sz="2000" dirty="0" smtClean="0"/>
              <a:t>Debido a lluvias ocurridas durante el fin de semana, CTM </a:t>
            </a:r>
            <a:r>
              <a:rPr lang="es-ES" sz="2000" dirty="0"/>
              <a:t>a partir del lunes informo un aumento significativo de aportes los que sumado al rio Negro a pleno y la generación </a:t>
            </a:r>
            <a:r>
              <a:rPr lang="es-ES" sz="2000" dirty="0" err="1"/>
              <a:t>autodespachada</a:t>
            </a:r>
            <a:r>
              <a:rPr lang="es-ES" sz="2000" dirty="0"/>
              <a:t> llevo a la decisión de exportar a Argentina.</a:t>
            </a:r>
            <a:endParaRPr lang="es-UY" sz="2000" dirty="0"/>
          </a:p>
          <a:p>
            <a:pPr marL="342900" indent="-342900">
              <a:buFont typeface="Arial" panose="020B0604020202020204" pitchFamily="34" charset="0"/>
              <a:buChar char="•"/>
            </a:pPr>
            <a:r>
              <a:rPr lang="es-ES" sz="2000" dirty="0" smtClean="0"/>
              <a:t>CTM </a:t>
            </a:r>
            <a:r>
              <a:rPr lang="es-ES" sz="2000" dirty="0"/>
              <a:t>solicito poder reducir la cota real de la central para poder inspeccionar un trabajo de mejoramiento de los taludes cercanos al dique que implicaron la movilización de 15.000 toneladas de roca antes de la finalización del mismo a principios de diciembre. Para lograr lo anterior se debió comenzar con vertido en dicha central.</a:t>
            </a:r>
            <a:endParaRPr lang="es-UY" sz="2000" dirty="0"/>
          </a:p>
          <a:p>
            <a:pPr marL="800100" lvl="1" indent="-342900">
              <a:buFont typeface="Arial" panose="020B0604020202020204" pitchFamily="34" charset="0"/>
              <a:buChar char="•"/>
            </a:pPr>
            <a:r>
              <a:rPr lang="es-ES" sz="1800" b="1" dirty="0"/>
              <a:t>En vista de los aumentos de los aportes y que además se cuenta con previsiones de lluvias se deduce que:</a:t>
            </a:r>
            <a:endParaRPr lang="es-UY" sz="1800" b="1" dirty="0"/>
          </a:p>
          <a:p>
            <a:pPr marL="1257300" lvl="2" indent="-342900">
              <a:buFont typeface="Arial" panose="020B0604020202020204" pitchFamily="34" charset="0"/>
              <a:buChar char="•"/>
            </a:pPr>
            <a:r>
              <a:rPr lang="es-ES" sz="1600" b="1" dirty="0"/>
              <a:t>Se logra recuperar la cota vista uruguaya </a:t>
            </a:r>
            <a:r>
              <a:rPr lang="es-ES" sz="1600" b="1" dirty="0" smtClean="0"/>
              <a:t>rápidamente</a:t>
            </a:r>
            <a:endParaRPr lang="es-UY" sz="1600" b="1" dirty="0"/>
          </a:p>
          <a:p>
            <a:pPr marL="1257300" lvl="2" indent="-342900">
              <a:buFont typeface="Arial" panose="020B0604020202020204" pitchFamily="34" charset="0"/>
              <a:buChar char="•"/>
            </a:pPr>
            <a:r>
              <a:rPr lang="es-ES" sz="1500" b="1" dirty="0" smtClean="0"/>
              <a:t>Indefectiblemente </a:t>
            </a:r>
            <a:r>
              <a:rPr lang="es-ES" sz="1500" b="1" dirty="0"/>
              <a:t>con dichos aportes se debía abrir vertederos</a:t>
            </a:r>
            <a:endParaRPr lang="es-UY" sz="1500" b="1" dirty="0"/>
          </a:p>
          <a:p>
            <a:pPr marL="800100" lvl="1" indent="-342900">
              <a:buFont typeface="Arial" panose="020B0604020202020204" pitchFamily="34" charset="0"/>
              <a:buChar char="•"/>
            </a:pPr>
            <a:r>
              <a:rPr lang="es-ES" sz="1800" b="1" dirty="0"/>
              <a:t>Por lo anterior se aceptó la operativa planteada por CT  de bajar la cota de la central SG en base a vertido</a:t>
            </a:r>
            <a:r>
              <a:rPr lang="es-ES" sz="1800" dirty="0"/>
              <a:t>. </a:t>
            </a:r>
            <a:endParaRPr lang="es-UY" sz="1800" dirty="0"/>
          </a:p>
          <a:p>
            <a:pPr marL="342900" indent="-342900" algn="just">
              <a:spcBef>
                <a:spcPts val="600"/>
              </a:spcBef>
              <a:spcAft>
                <a:spcPts val="0"/>
              </a:spcAft>
              <a:buFont typeface="Arial" panose="020B0604020202020204" pitchFamily="34" charset="0"/>
              <a:buChar char="•"/>
              <a:defRPr/>
            </a:pPr>
            <a:endParaRPr lang="es-ES" sz="2000" dirty="0" smtClean="0"/>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304800"/>
            <a:ext cx="7772400" cy="533400"/>
          </a:xfrm>
        </p:spPr>
        <p:txBody>
          <a:bodyPr/>
          <a:lstStyle/>
          <a:p>
            <a:r>
              <a:rPr lang="es-UY" dirty="0" smtClean="0"/>
              <a:t>Programa semanal</a:t>
            </a:r>
            <a:r>
              <a:rPr lang="es-UY" dirty="0" smtClean="0"/>
              <a:t/>
            </a:r>
            <a:br>
              <a:rPr lang="es-UY" dirty="0" smtClean="0"/>
            </a:br>
            <a:endParaRPr lang="es-ES" dirty="0" smtClean="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762000"/>
            <a:ext cx="7805738" cy="5934332"/>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304800"/>
            <a:ext cx="7772400" cy="533400"/>
          </a:xfrm>
        </p:spPr>
        <p:txBody>
          <a:bodyPr/>
          <a:lstStyle/>
          <a:p>
            <a:r>
              <a:rPr lang="es-UY" dirty="0" smtClean="0"/>
              <a:t>Trabajos en la </a:t>
            </a:r>
            <a:r>
              <a:rPr lang="es-UY" dirty="0" smtClean="0"/>
              <a:t>Red</a:t>
            </a:r>
            <a:r>
              <a:rPr lang="es-UY" dirty="0" smtClean="0"/>
              <a:t/>
            </a:r>
            <a:br>
              <a:rPr lang="es-UY" dirty="0" smtClean="0"/>
            </a:br>
            <a:endParaRPr lang="es-E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73824"/>
            <a:ext cx="8879202" cy="3074376"/>
          </a:xfrm>
          <a:prstGeom prst="rect">
            <a:avLst/>
          </a:prstGeom>
          <a:noFill/>
          <a:ln w="190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372913"/>
      </p:ext>
    </p:extLst>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idx="1"/>
          </p:nvPr>
        </p:nvSpPr>
        <p:spPr>
          <a:xfrm>
            <a:off x="609600" y="685800"/>
            <a:ext cx="7772400" cy="4114800"/>
          </a:xfrm>
        </p:spPr>
        <p:txBody>
          <a:bodyPr/>
          <a:lstStyle/>
          <a:p>
            <a:pPr>
              <a:buFont typeface="Arial" panose="020B0604020202020204" pitchFamily="34" charset="0"/>
              <a:buChar char="•"/>
            </a:pPr>
            <a:r>
              <a:rPr lang="es-ES" sz="2000" dirty="0"/>
              <a:t>El vertedero de Terra debió abrirse el miércoles 30 a 1 m (880 m3/s)</a:t>
            </a:r>
            <a:endParaRPr lang="es-UY" sz="2000" dirty="0"/>
          </a:p>
          <a:p>
            <a:pPr>
              <a:buFont typeface="Arial" panose="020B0604020202020204" pitchFamily="34" charset="0"/>
              <a:buChar char="•"/>
            </a:pPr>
            <a:r>
              <a:rPr lang="es-ES" sz="2000" dirty="0"/>
              <a:t>Este jueves se espera que vuelva al servicio la unidad de Terra que se encontraba en mantenimiento</a:t>
            </a:r>
            <a:r>
              <a:rPr lang="es-ES" sz="1800" dirty="0" smtClean="0">
                <a:latin typeface="Calibri"/>
                <a:ea typeface="Times New Roman"/>
                <a:cs typeface="Arial"/>
              </a:rPr>
              <a:t>.</a:t>
            </a:r>
            <a:endParaRPr lang="es-UY" sz="1800" dirty="0">
              <a:latin typeface="Arial"/>
              <a:ea typeface="Times New Roman"/>
              <a:cs typeface="Times New Roman"/>
            </a:endParaRPr>
          </a:p>
          <a:p>
            <a:pPr>
              <a:buFont typeface="Arial" panose="020B0604020202020204" pitchFamily="34" charset="0"/>
              <a:buChar char="•"/>
            </a:pPr>
            <a:endParaRPr lang="es-ES" dirty="0">
              <a:solidFill>
                <a:srgbClr val="FF0000"/>
              </a:solidFill>
            </a:endParaRPr>
          </a:p>
          <a:p>
            <a:pPr algn="just">
              <a:spcBef>
                <a:spcPts val="600"/>
              </a:spcBef>
              <a:spcAft>
                <a:spcPts val="0"/>
              </a:spcAft>
            </a:pPr>
            <a:endParaRPr lang="es-ES" dirty="0">
              <a:latin typeface="Calibri"/>
              <a:ea typeface="Times New Roman"/>
              <a:cs typeface="Arial"/>
            </a:endParaRPr>
          </a:p>
          <a:p>
            <a:pPr algn="just">
              <a:spcBef>
                <a:spcPts val="600"/>
              </a:spcBef>
              <a:spcAft>
                <a:spcPts val="0"/>
              </a:spcAft>
              <a:buFont typeface="Arial" panose="020B0604020202020204" pitchFamily="34" charset="0"/>
              <a:buChar char="•"/>
            </a:pPr>
            <a:endParaRPr lang="es-UY" dirty="0">
              <a:latin typeface="Arial"/>
              <a:ea typeface="Times New Roman"/>
              <a:cs typeface="Times New Roman"/>
            </a:endParaRPr>
          </a:p>
          <a:p>
            <a:pPr algn="just">
              <a:spcBef>
                <a:spcPts val="600"/>
              </a:spcBef>
              <a:spcAft>
                <a:spcPts val="0"/>
              </a:spcAft>
              <a:buFont typeface="Arial" panose="020B0604020202020204" pitchFamily="34" charset="0"/>
              <a:buChar char="•"/>
              <a:defRPr/>
            </a:pPr>
            <a:endParaRPr lang="es-ES" dirty="0"/>
          </a:p>
          <a:p>
            <a:pPr marL="0" indent="0">
              <a:buNone/>
            </a:pPr>
            <a:endParaRPr lang="es-UY" dirty="0"/>
          </a:p>
        </p:txBody>
      </p:sp>
    </p:spTree>
    <p:extLst>
      <p:ext uri="{BB962C8B-B14F-4D97-AF65-F5344CB8AC3E}">
        <p14:creationId xmlns:p14="http://schemas.microsoft.com/office/powerpoint/2010/main" val="1404774197"/>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38100"/>
            <a:ext cx="7772400" cy="914400"/>
          </a:xfrm>
        </p:spPr>
        <p:txBody>
          <a:bodyPr/>
          <a:lstStyle/>
          <a:p>
            <a:r>
              <a:rPr lang="es-UY" dirty="0" smtClean="0"/>
              <a:t>Perspectivas para la semana 40</a:t>
            </a:r>
          </a:p>
        </p:txBody>
      </p:sp>
      <p:sp>
        <p:nvSpPr>
          <p:cNvPr id="31746" name="5 Marcador de contenido"/>
          <p:cNvSpPr>
            <a:spLocks noGrp="1"/>
          </p:cNvSpPr>
          <p:nvPr>
            <p:ph idx="1"/>
          </p:nvPr>
        </p:nvSpPr>
        <p:spPr>
          <a:xfrm>
            <a:off x="0" y="914400"/>
            <a:ext cx="8991600" cy="5562600"/>
          </a:xfrm>
        </p:spPr>
        <p:txBody>
          <a:bodyPr/>
          <a:lstStyle/>
          <a:p>
            <a:r>
              <a:rPr lang="es-ES" sz="1800" b="1" dirty="0"/>
              <a:t>A la fecha </a:t>
            </a:r>
            <a:r>
              <a:rPr lang="es-ES" sz="1800" b="1" dirty="0" smtClean="0"/>
              <a:t>existen importantes </a:t>
            </a:r>
            <a:r>
              <a:rPr lang="es-ES" sz="1800" b="1" dirty="0"/>
              <a:t>pronósticos de precipitaciones adicionales para la cuenca media de Salto Grande </a:t>
            </a:r>
            <a:endParaRPr lang="es-UY" sz="1800" b="1" dirty="0"/>
          </a:p>
          <a:p>
            <a:r>
              <a:rPr lang="es-ES" sz="1800" b="1" dirty="0"/>
              <a:t>Se prevé que Terra vierta toda la semana en valores de entre 450 y </a:t>
            </a:r>
            <a:r>
              <a:rPr lang="es-ES" sz="1800" b="1" dirty="0" smtClean="0"/>
              <a:t>1100 </a:t>
            </a:r>
            <a:r>
              <a:rPr lang="es-ES" sz="1800" b="1" dirty="0"/>
              <a:t>m3/s lo que sumado al turbinado de la central </a:t>
            </a:r>
            <a:r>
              <a:rPr lang="es-ES" sz="1800" b="1" dirty="0" smtClean="0"/>
              <a:t>supera </a:t>
            </a:r>
            <a:r>
              <a:rPr lang="es-ES" sz="1800" b="1" dirty="0"/>
              <a:t>el turbinado a pleno de Palmar (cota sobre fines de la presente semana cerca a la de vertimiento</a:t>
            </a:r>
            <a:r>
              <a:rPr lang="es-ES" sz="1800" b="1" dirty="0" smtClean="0"/>
              <a:t>). No se descarta que Palmar deba verter también.</a:t>
            </a:r>
            <a:endParaRPr lang="es-UY" sz="1800" b="1" dirty="0"/>
          </a:p>
          <a:p>
            <a:r>
              <a:rPr lang="es-ES" sz="1800" b="1" dirty="0"/>
              <a:t>De acuerdo al programa previsto para la semana entrante se deberá exportar durante toda la semana.</a:t>
            </a:r>
            <a:endParaRPr lang="es-UY" sz="1800" b="1" dirty="0"/>
          </a:p>
          <a:p>
            <a:r>
              <a:rPr lang="es-ES" sz="1800" b="1" u="sng" dirty="0" smtClean="0"/>
              <a:t>Modelos</a:t>
            </a:r>
            <a:endParaRPr lang="es-UY" sz="1800" b="1" dirty="0"/>
          </a:p>
          <a:p>
            <a:pPr lvl="1"/>
            <a:r>
              <a:rPr lang="es-ES" sz="1800" b="1" dirty="0"/>
              <a:t>MP/CPC</a:t>
            </a:r>
            <a:endParaRPr lang="es-UY" sz="1800" b="1" dirty="0"/>
          </a:p>
          <a:p>
            <a:pPr lvl="2"/>
            <a:r>
              <a:rPr lang="es-ES" sz="1800" b="1" dirty="0"/>
              <a:t>El CPC exporta durante toda la semana y el marginal es 0</a:t>
            </a:r>
            <a:endParaRPr lang="es-UY" sz="1800" b="1" dirty="0"/>
          </a:p>
          <a:p>
            <a:pPr lvl="1"/>
            <a:r>
              <a:rPr lang="es-ES" sz="1800" b="1" dirty="0" err="1"/>
              <a:t>SimSee</a:t>
            </a:r>
            <a:endParaRPr lang="es-UY" sz="1800" b="1" dirty="0"/>
          </a:p>
          <a:p>
            <a:pPr lvl="2"/>
            <a:r>
              <a:rPr lang="es-ES" sz="1800" b="1" dirty="0"/>
              <a:t>El </a:t>
            </a:r>
            <a:r>
              <a:rPr lang="es-ES" sz="1800" b="1" dirty="0" err="1"/>
              <a:t>SimSee</a:t>
            </a:r>
            <a:r>
              <a:rPr lang="es-ES" sz="1800" b="1" dirty="0"/>
              <a:t> exporta durante toda la semana y el marginal es 0</a:t>
            </a:r>
            <a:endParaRPr lang="es-UY" sz="1800" b="1" dirty="0"/>
          </a:p>
          <a:p>
            <a:pPr lvl="1"/>
            <a:r>
              <a:rPr lang="es-ES" sz="1800" b="1" dirty="0"/>
              <a:t>Mensual </a:t>
            </a:r>
            <a:endParaRPr lang="es-UY" sz="1800" b="1" dirty="0"/>
          </a:p>
          <a:p>
            <a:pPr lvl="1"/>
            <a:r>
              <a:rPr lang="es-ES" sz="1800" b="1" dirty="0"/>
              <a:t>No presenta interés en la presente semana.</a:t>
            </a:r>
            <a:endParaRPr lang="es-UY" sz="1800" b="1" dirty="0"/>
          </a:p>
          <a:p>
            <a:pPr marL="0" indent="0" algn="just">
              <a:spcBef>
                <a:spcPts val="600"/>
              </a:spcBef>
              <a:spcAft>
                <a:spcPts val="0"/>
              </a:spcAft>
              <a:buNone/>
            </a:pPr>
            <a:endParaRPr lang="es-ES" sz="2000" b="1" dirty="0">
              <a:latin typeface="Calibri"/>
              <a:ea typeface="Times New Roman"/>
              <a:cs typeface="Aria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smtClean="0"/>
              <a:t>DESPACHO PROPUESTO </a:t>
            </a:r>
            <a:br>
              <a:rPr lang="es-ES" sz="2800" smtClean="0"/>
            </a:br>
            <a:endParaRPr lang="es-ES" sz="2000" smtClean="0"/>
          </a:p>
        </p:txBody>
      </p:sp>
      <p:sp>
        <p:nvSpPr>
          <p:cNvPr id="33794" name="Rectangle 3"/>
          <p:cNvSpPr>
            <a:spLocks noGrp="1" noChangeArrowheads="1"/>
          </p:cNvSpPr>
          <p:nvPr>
            <p:ph type="body" idx="4294967295"/>
          </p:nvPr>
        </p:nvSpPr>
        <p:spPr>
          <a:xfrm>
            <a:off x="228600" y="914400"/>
            <a:ext cx="8763000" cy="5257800"/>
          </a:xfrm>
        </p:spPr>
        <p:txBody>
          <a:bodyPr/>
          <a:lstStyle/>
          <a:p>
            <a:pPr marL="0" indent="0">
              <a:buNone/>
            </a:pPr>
            <a:r>
              <a:rPr lang="es-ES" sz="2400" dirty="0" smtClean="0">
                <a:solidFill>
                  <a:schemeClr val="tx1"/>
                </a:solidFill>
              </a:rPr>
              <a:t>Considerando </a:t>
            </a:r>
            <a:r>
              <a:rPr lang="es-ES" sz="2400" dirty="0">
                <a:solidFill>
                  <a:schemeClr val="tx1"/>
                </a:solidFill>
              </a:rPr>
              <a:t>lo informado anteriormente se declara riesgo de vertimiento para todo el sistema siendo el despacho propuesto el siguiente</a:t>
            </a:r>
            <a:r>
              <a:rPr lang="es-ES" sz="2400" dirty="0" smtClean="0">
                <a:solidFill>
                  <a:schemeClr val="tx1"/>
                </a:solidFill>
              </a:rPr>
              <a:t>:</a:t>
            </a:r>
          </a:p>
          <a:p>
            <a:pPr marL="0" indent="0">
              <a:buNone/>
            </a:pPr>
            <a:endParaRPr lang="es-UY" sz="2400" dirty="0">
              <a:solidFill>
                <a:schemeClr val="tx1"/>
              </a:solidFill>
            </a:endParaRPr>
          </a:p>
          <a:p>
            <a:pPr marL="0" indent="0">
              <a:buNone/>
            </a:pPr>
            <a:r>
              <a:rPr lang="es-ES" sz="2400" b="1" i="1" dirty="0">
                <a:solidFill>
                  <a:schemeClr val="tx1"/>
                </a:solidFill>
              </a:rPr>
              <a:t>Despacho propuesto</a:t>
            </a:r>
            <a:endParaRPr lang="es-UY" sz="2400" b="1" i="1" dirty="0">
              <a:solidFill>
                <a:schemeClr val="tx1"/>
              </a:solidFill>
            </a:endParaRPr>
          </a:p>
          <a:p>
            <a:pPr lvl="1"/>
            <a:r>
              <a:rPr lang="es-ES" sz="2000" dirty="0">
                <a:solidFill>
                  <a:schemeClr val="tx1"/>
                </a:solidFill>
              </a:rPr>
              <a:t>Auto despachados. </a:t>
            </a:r>
            <a:endParaRPr lang="es-UY" sz="2000" dirty="0">
              <a:solidFill>
                <a:schemeClr val="tx1"/>
              </a:solidFill>
            </a:endParaRPr>
          </a:p>
          <a:p>
            <a:pPr lvl="1"/>
            <a:r>
              <a:rPr lang="es-ES" sz="2000" dirty="0">
                <a:solidFill>
                  <a:schemeClr val="tx1"/>
                </a:solidFill>
              </a:rPr>
              <a:t>Terra a pleno</a:t>
            </a:r>
            <a:endParaRPr lang="es-UY" sz="2000" dirty="0">
              <a:solidFill>
                <a:schemeClr val="tx1"/>
              </a:solidFill>
            </a:endParaRPr>
          </a:p>
          <a:p>
            <a:pPr lvl="1"/>
            <a:r>
              <a:rPr lang="es-ES" sz="2000" dirty="0">
                <a:solidFill>
                  <a:schemeClr val="tx1"/>
                </a:solidFill>
              </a:rPr>
              <a:t>Palmar </a:t>
            </a:r>
            <a:r>
              <a:rPr lang="es-ES" sz="2000" dirty="0" smtClean="0">
                <a:solidFill>
                  <a:schemeClr val="tx1"/>
                </a:solidFill>
              </a:rPr>
              <a:t>a pleno</a:t>
            </a:r>
            <a:endParaRPr lang="es-UY" sz="2000" dirty="0">
              <a:solidFill>
                <a:schemeClr val="tx1"/>
              </a:solidFill>
            </a:endParaRPr>
          </a:p>
          <a:p>
            <a:pPr lvl="1"/>
            <a:r>
              <a:rPr lang="es-ES" sz="2000" dirty="0">
                <a:solidFill>
                  <a:schemeClr val="tx1"/>
                </a:solidFill>
              </a:rPr>
              <a:t>Salto cierra la </a:t>
            </a:r>
            <a:r>
              <a:rPr lang="es-ES" sz="2000" dirty="0" smtClean="0">
                <a:solidFill>
                  <a:schemeClr val="tx1"/>
                </a:solidFill>
              </a:rPr>
              <a:t>demanda exportando los excedentes</a:t>
            </a:r>
            <a:endParaRPr lang="es-UY" sz="2000" dirty="0">
              <a:solidFill>
                <a:schemeClr val="tx1"/>
              </a:solidFill>
            </a:endParaRPr>
          </a:p>
          <a:p>
            <a:pPr algn="just">
              <a:spcBef>
                <a:spcPts val="600"/>
              </a:spcBef>
              <a:spcAft>
                <a:spcPts val="0"/>
              </a:spcAft>
              <a:buFont typeface="Calibri"/>
              <a:buChar char="•"/>
            </a:pPr>
            <a:endParaRPr lang="es-UY" dirty="0">
              <a:latin typeface="Arial"/>
              <a:ea typeface="Times New Roman"/>
              <a:cs typeface="Times New Roman"/>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01/10/2015</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a:t>
            </a:r>
            <a:r>
              <a:rPr lang="es-ES" sz="2400" dirty="0" smtClean="0"/>
              <a:t>(miércoles) </a:t>
            </a:r>
            <a:r>
              <a:rPr lang="es-ES" sz="2400" dirty="0" smtClean="0"/>
              <a:t/>
            </a:r>
            <a:br>
              <a:rPr lang="es-ES" sz="2400" dirty="0" smtClean="0"/>
            </a:br>
            <a:endParaRPr lang="es-UY"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90600"/>
            <a:ext cx="5529262" cy="3196945"/>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360044"/>
            <a:ext cx="2819400" cy="2387013"/>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smtClean="0"/>
              <a:t>Datos globales semanales  (jueves)</a:t>
            </a:r>
            <a:r>
              <a:rPr lang="es-ES" sz="2400" smtClean="0"/>
              <a:t> Comparación previsto-ejecutado suministro de la demanda </a:t>
            </a:r>
            <a:br>
              <a:rPr lang="es-ES" sz="2400" smtClean="0"/>
            </a:br>
            <a:endParaRPr lang="es-UY" sz="2400" smtClean="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4412609" cy="5826126"/>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660" y="914401"/>
            <a:ext cx="2194340" cy="5826126"/>
          </a:xfrm>
          <a:prstGeom prst="rect">
            <a:avLst/>
          </a:prstGeom>
          <a:noFill/>
          <a:ln w="9525"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197479</TotalTime>
  <Words>562</Words>
  <Application>Microsoft Office PowerPoint</Application>
  <PresentationFormat>Presentación en pantalla (4:3)</PresentationFormat>
  <Paragraphs>86</Paragraphs>
  <Slides>31</Slides>
  <Notes>11</Notes>
  <HiddenSlides>0</HiddenSlides>
  <MMClips>0</MMClips>
  <ScaleCrop>false</ScaleCrop>
  <HeadingPairs>
    <vt:vector size="4" baseType="variant">
      <vt:variant>
        <vt:lpstr>Tema</vt:lpstr>
      </vt:variant>
      <vt:variant>
        <vt:i4>2</vt:i4>
      </vt:variant>
      <vt:variant>
        <vt:lpstr>Títulos de diapositiva</vt:lpstr>
      </vt:variant>
      <vt:variant>
        <vt:i4>31</vt:i4>
      </vt:variant>
    </vt:vector>
  </HeadingPairs>
  <TitlesOfParts>
    <vt:vector size="33" baseType="lpstr">
      <vt:lpstr>Presentación en blanco</vt:lpstr>
      <vt:lpstr>Diseño personalizado</vt:lpstr>
      <vt:lpstr>Resultados de la semana en curso  y  programación de la semana 40  de 2015      V1   </vt:lpstr>
      <vt:lpstr>Resultados de la semana en curso: Comentarios generales</vt:lpstr>
      <vt:lpstr>Resumen semana actual N° 39/15</vt:lpstr>
      <vt:lpstr>Presentación de PowerPoint</vt:lpstr>
      <vt:lpstr>Perspectivas para la semana 40</vt:lpstr>
      <vt:lpstr>DESPACHO PROPUESTO  </vt:lpstr>
      <vt:lpstr>Resultados de la semana en curso: Comparación ejecutado-programado .  </vt:lpstr>
      <vt:lpstr>Datos globales semanales  (miércoles)  </vt:lpstr>
      <vt:lpstr>Datos globales semanales  (jueves) Comparación previsto-ejecutado suministro de la demanda  </vt:lpstr>
      <vt:lpstr>Evolución de la demanda</vt:lpstr>
      <vt:lpstr>COMPARATIVO DE APORTES DE CENTRALES HIDRAULICAS SALTO GRANDE</vt:lpstr>
      <vt:lpstr>RIO NEGRO</vt:lpstr>
      <vt:lpstr>Semana próxima</vt:lpstr>
      <vt:lpstr>Previsión temperaturas (Accuweather, jueves)</vt:lpstr>
      <vt:lpstr>Precipitaciones previstas para los próximos días, Fuente INMET (jueves) </vt:lpstr>
      <vt:lpstr>Acumulados precipitaciones 5 y 7 días CEPTEC e INMET  (jueves)</vt:lpstr>
      <vt:lpstr>Previsión aportes Salto Grande (Fuente CTM, miércoles)</vt:lpstr>
      <vt:lpstr>Programación semanal 2015-40 </vt:lpstr>
      <vt:lpstr>COSTO GENERACIÓN TÉRMICA</vt:lpstr>
      <vt:lpstr>PREVISIÓN DE MANTENIMIENTOS</vt:lpstr>
      <vt:lpstr>MODELOS</vt:lpstr>
      <vt:lpstr>Mediano plazo</vt:lpstr>
      <vt:lpstr>Caso libre, aportes sin lluvias</vt:lpstr>
      <vt:lpstr>Presentación de PowerPoint</vt:lpstr>
      <vt:lpstr>SimSEE, CASO LIBRE CON EROGADO MINIMO EN TERRA</vt:lpstr>
      <vt:lpstr>Presentación de PowerPoint</vt:lpstr>
      <vt:lpstr>Programa de generación de la semana 40/15:  </vt:lpstr>
      <vt:lpstr>Programa semanal (jueves)</vt:lpstr>
      <vt:lpstr>Programa semanal </vt:lpstr>
      <vt:lpstr>Programa semanal </vt:lpstr>
      <vt:lpstr>Trabajos en la Red </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3506</cp:revision>
  <dcterms:created xsi:type="dcterms:W3CDTF">2010-01-29T12:03:38Z</dcterms:created>
  <dcterms:modified xsi:type="dcterms:W3CDTF">2015-10-01T16:08:36Z</dcterms:modified>
</cp:coreProperties>
</file>