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35"/>
  </p:notesMasterIdLst>
  <p:handoutMasterIdLst>
    <p:handoutMasterId r:id="rId36"/>
  </p:handoutMasterIdLst>
  <p:sldIdLst>
    <p:sldId id="1026" r:id="rId3"/>
    <p:sldId id="1027" r:id="rId4"/>
    <p:sldId id="1285" r:id="rId5"/>
    <p:sldId id="1300" r:id="rId6"/>
    <p:sldId id="1030" r:id="rId7"/>
    <p:sldId id="1001" r:id="rId8"/>
    <p:sldId id="1279" r:id="rId9"/>
    <p:sldId id="1278" r:id="rId10"/>
    <p:sldId id="1280" r:id="rId11"/>
    <p:sldId id="1281" r:id="rId12"/>
    <p:sldId id="1282" r:id="rId13"/>
    <p:sldId id="1005" r:id="rId14"/>
    <p:sldId id="1248" r:id="rId15"/>
    <p:sldId id="1344" r:id="rId16"/>
    <p:sldId id="1277" r:id="rId17"/>
    <p:sldId id="1247" r:id="rId18"/>
    <p:sldId id="1009" r:id="rId19"/>
    <p:sldId id="1037" r:id="rId20"/>
    <p:sldId id="1283" r:id="rId21"/>
    <p:sldId id="1313" r:id="rId22"/>
    <p:sldId id="1314" r:id="rId23"/>
    <p:sldId id="1333" r:id="rId24"/>
    <p:sldId id="1334" r:id="rId25"/>
    <p:sldId id="1340" r:id="rId26"/>
    <p:sldId id="1341" r:id="rId27"/>
    <p:sldId id="1345" r:id="rId28"/>
    <p:sldId id="1346" r:id="rId29"/>
    <p:sldId id="1175" r:id="rId30"/>
    <p:sldId id="1132" r:id="rId31"/>
    <p:sldId id="1133" r:id="rId32"/>
    <p:sldId id="1210" r:id="rId33"/>
    <p:sldId id="1347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33CC"/>
    <a:srgbClr val="000000"/>
    <a:srgbClr val="006600"/>
    <a:srgbClr val="CC99FF"/>
    <a:srgbClr val="99FF99"/>
    <a:srgbClr val="3333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38" autoAdjust="0"/>
    <p:restoredTop sz="91453" autoAdjust="0"/>
  </p:normalViewPr>
  <p:slideViewPr>
    <p:cSldViewPr>
      <p:cViewPr>
        <p:scale>
          <a:sx n="100" d="100"/>
          <a:sy n="100" d="100"/>
        </p:scale>
        <p:origin x="72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16/10/2015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861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9929C0-29A2-41B3-BF5C-67B1D7909DBB}" type="slidenum">
              <a:rPr lang="es-ES" smtClean="0"/>
              <a:pPr>
                <a:defRPr/>
              </a:pPr>
              <a:t>31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5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067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17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16/10/2015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42  </a:t>
            </a:r>
            <a:r>
              <a:rPr lang="es-UY" sz="3600" dirty="0" smtClean="0"/>
              <a:t>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9197"/>
            <a:ext cx="3908425" cy="3425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86497"/>
            <a:ext cx="3951287" cy="3438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428" y="148771"/>
            <a:ext cx="6416343" cy="643708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12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0" y="15875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</a:t>
            </a:r>
            <a:r>
              <a:rPr lang="es-UY" sz="2400" dirty="0" smtClean="0"/>
              <a:t>viernes</a:t>
            </a:r>
            <a:r>
              <a:rPr lang="es-UY" sz="2400" dirty="0" smtClean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17" y="1143000"/>
            <a:ext cx="8120383" cy="5715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4" y="609600"/>
            <a:ext cx="6295166" cy="245323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 smtClean="0"/>
              <a:t>Precipitaciones previstas para los próximos días, Fuente INMET (viernes) </a:t>
            </a:r>
            <a:endParaRPr lang="es-UY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5253037" cy="52466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57" y="1066800"/>
            <a:ext cx="5259387" cy="5268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84943"/>
            <a:ext cx="5273675" cy="5268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84943"/>
            <a:ext cx="5253037" cy="5268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2" y="1070201"/>
            <a:ext cx="5259387" cy="5254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84943"/>
            <a:ext cx="5253037" cy="52609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7" y="1077006"/>
            <a:ext cx="5245100" cy="5268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66721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-34925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5 y 7 días CEPTEC e INMET  (viernes)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25355"/>
            <a:ext cx="3810000" cy="46004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25355"/>
            <a:ext cx="3810000" cy="46004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sz="2800" dirty="0" smtClean="0"/>
              <a:t>Previsión aportes Salto Grande (Fuente CTM, </a:t>
            </a:r>
            <a:r>
              <a:rPr lang="es-UY" sz="2800" dirty="0" smtClean="0"/>
              <a:t>jueves</a:t>
            </a:r>
            <a:r>
              <a:rPr lang="es-UY" sz="2800" dirty="0" smtClean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344" y="4267200"/>
            <a:ext cx="5185656" cy="2524169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219200"/>
            <a:ext cx="5934075" cy="3390900"/>
          </a:xfrm>
          <a:prstGeom prst="rect">
            <a:avLst/>
          </a:prstGeom>
          <a:solidFill>
            <a:schemeClr val="accent3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17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2015-42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smtClean="0"/>
              <a:t>COSTO GENERACIÓN TÉRMICA</a:t>
            </a:r>
            <a:endParaRPr lang="es-ES" sz="2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6477000" cy="496110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245" y="3657600"/>
            <a:ext cx="4652755" cy="310696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10625" cy="457445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Se esta revisando la planilla.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aportes sin lluvias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02411"/>
            <a:ext cx="8696468" cy="480693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970"/>
            <a:ext cx="7783016" cy="64098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000" dirty="0" err="1" smtClean="0"/>
              <a:t>SimSEE</a:t>
            </a:r>
            <a:r>
              <a:rPr lang="es-UY" sz="2000" dirty="0" smtClean="0"/>
              <a:t>, CASO LIBRE CON EROGADO MINIMO EN TERRA</a:t>
            </a:r>
            <a:endParaRPr lang="es-UY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96257"/>
            <a:ext cx="8382000" cy="53499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37182" cy="637017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304800"/>
            <a:ext cx="8839200" cy="685800"/>
          </a:xfrm>
        </p:spPr>
        <p:txBody>
          <a:bodyPr/>
          <a:lstStyle/>
          <a:p>
            <a:r>
              <a:rPr lang="es-UY" dirty="0" smtClean="0"/>
              <a:t>Caso de prueba de erogado, versión 124</a:t>
            </a:r>
            <a:endParaRPr lang="es-UY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8143875" cy="519791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4752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000875" cy="63373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4259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28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42/15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endParaRPr lang="es-ES" sz="18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425797" cy="3657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61933"/>
            <a:ext cx="3257550" cy="275796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41/15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685800"/>
            <a:ext cx="8715375" cy="5105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/>
              <a:t>Durante la semana el despacho se ha realizado con los generadores auto despachados, rio Negro y Salto Grande a pleno. Puntualmente se necesitó despachar motores </a:t>
            </a:r>
            <a:r>
              <a:rPr lang="es-ES" sz="1800" b="1" dirty="0" smtClean="0"/>
              <a:t>(lunes) debido </a:t>
            </a:r>
            <a:r>
              <a:rPr lang="es-ES" sz="1800" b="1" dirty="0"/>
              <a:t>a la baja potencia disponible en SG y generación eólica. </a:t>
            </a:r>
            <a:r>
              <a:rPr lang="es-ES" sz="1800" b="1" dirty="0" smtClean="0"/>
              <a:t>Se exportaron </a:t>
            </a:r>
            <a:r>
              <a:rPr lang="es-ES" sz="1800" b="1" dirty="0"/>
              <a:t>excedentes durante toda la semana.</a:t>
            </a:r>
            <a:endParaRPr lang="es-UY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/>
              <a:t>Los aportes en Salto Grande han sido importantes por lo que la potencia de la central se ha visto disminuida </a:t>
            </a:r>
            <a:r>
              <a:rPr lang="es-ES" sz="1800" b="1" dirty="0" smtClean="0"/>
              <a:t>considerablemente</a:t>
            </a:r>
            <a:r>
              <a:rPr lang="es-ES" sz="1800" b="1" dirty="0"/>
              <a:t> </a:t>
            </a:r>
            <a:r>
              <a:rPr lang="es-ES" sz="1800" b="1" dirty="0" smtClean="0"/>
              <a:t>presentando valores cercanos a los 600 MW para Uruguay</a:t>
            </a:r>
            <a:endParaRPr lang="es-UY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/>
              <a:t>Ha continuado lloviendo en el río Negro y se ha vertido durante toda la semana. </a:t>
            </a:r>
            <a:endParaRPr lang="es-UY" sz="1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/>
              <a:t>En vista de la situación hidrológica se exportará durante toda la semana un monto de energía de aproximadamente 94 </a:t>
            </a:r>
            <a:r>
              <a:rPr lang="es-ES" sz="1800" b="1" dirty="0" err="1"/>
              <a:t>GWh</a:t>
            </a:r>
            <a:r>
              <a:rPr lang="es-ES" sz="1800" b="1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1" dirty="0" smtClean="0"/>
              <a:t>Por sobrecarga del sistema centro se debió modular generación eólica e hidráulica</a:t>
            </a:r>
            <a:endParaRPr lang="es-UY" sz="1800" b="1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b="1" dirty="0" smtClean="0"/>
              <a:t>La generación eólica será del orden de los 61 </a:t>
            </a:r>
            <a:r>
              <a:rPr lang="es-ES" sz="1800" b="1" dirty="0" err="1" smtClean="0"/>
              <a:t>GWh</a:t>
            </a:r>
            <a:r>
              <a:rPr lang="es-ES" sz="1800" b="1" dirty="0" smtClean="0"/>
              <a:t>, aprox. el 30 % de la demanda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38200"/>
            <a:ext cx="7577138" cy="539403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772400" cy="59089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0562" y="228600"/>
            <a:ext cx="7772400" cy="838200"/>
          </a:xfrm>
        </p:spPr>
        <p:txBody>
          <a:bodyPr/>
          <a:lstStyle/>
          <a:p>
            <a:r>
              <a:rPr lang="es-UY" sz="2800" dirty="0" smtClean="0"/>
              <a:t>Previsión de los principales trabajos previstos en la red</a:t>
            </a:r>
            <a:endParaRPr lang="es-UY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96325" cy="330531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07689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42</a:t>
            </a: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562600"/>
          </a:xfrm>
        </p:spPr>
        <p:txBody>
          <a:bodyPr/>
          <a:lstStyle/>
          <a:p>
            <a:r>
              <a:rPr lang="es-ES" sz="1800" b="1" dirty="0">
                <a:solidFill>
                  <a:srgbClr val="0033CC"/>
                </a:solidFill>
              </a:rPr>
              <a:t>A la fecha </a:t>
            </a:r>
            <a:r>
              <a:rPr lang="es-ES" sz="1800" b="1" dirty="0" smtClean="0">
                <a:solidFill>
                  <a:srgbClr val="0033CC"/>
                </a:solidFill>
              </a:rPr>
              <a:t>existen importantes </a:t>
            </a:r>
            <a:r>
              <a:rPr lang="es-ES" sz="1800" b="1" dirty="0">
                <a:solidFill>
                  <a:srgbClr val="0033CC"/>
                </a:solidFill>
              </a:rPr>
              <a:t>pronósticos de precipitaciones adicionales para la cuenca </a:t>
            </a:r>
            <a:r>
              <a:rPr lang="es-ES" sz="1800" b="1" dirty="0" smtClean="0">
                <a:solidFill>
                  <a:srgbClr val="0033CC"/>
                </a:solidFill>
              </a:rPr>
              <a:t>media y alta de </a:t>
            </a:r>
            <a:r>
              <a:rPr lang="es-ES" sz="1800" b="1" dirty="0">
                <a:solidFill>
                  <a:srgbClr val="0033CC"/>
                </a:solidFill>
              </a:rPr>
              <a:t>Salto </a:t>
            </a:r>
            <a:r>
              <a:rPr lang="es-ES" sz="1800" b="1" dirty="0" smtClean="0">
                <a:solidFill>
                  <a:srgbClr val="0033CC"/>
                </a:solidFill>
              </a:rPr>
              <a:t>Grande con acumulados </a:t>
            </a:r>
            <a:r>
              <a:rPr lang="es-ES" sz="1800" b="1" dirty="0" smtClean="0">
                <a:solidFill>
                  <a:srgbClr val="0033CC"/>
                </a:solidFill>
              </a:rPr>
              <a:t>del </a:t>
            </a:r>
            <a:r>
              <a:rPr lang="es-ES" sz="1800" b="1" dirty="0" smtClean="0">
                <a:solidFill>
                  <a:srgbClr val="0033CC"/>
                </a:solidFill>
              </a:rPr>
              <a:t>orden de </a:t>
            </a:r>
            <a:r>
              <a:rPr lang="es-ES" sz="1800" b="1" dirty="0" smtClean="0">
                <a:solidFill>
                  <a:srgbClr val="0033CC"/>
                </a:solidFill>
              </a:rPr>
              <a:t>150 </a:t>
            </a:r>
            <a:r>
              <a:rPr lang="es-ES" sz="1800" b="1" dirty="0" smtClean="0">
                <a:solidFill>
                  <a:srgbClr val="0033CC"/>
                </a:solidFill>
              </a:rPr>
              <a:t>mm en la cuenca alta</a:t>
            </a:r>
            <a:r>
              <a:rPr lang="es-ES" sz="1800" b="1" dirty="0" smtClean="0">
                <a:solidFill>
                  <a:srgbClr val="0033CC"/>
                </a:solidFill>
              </a:rPr>
              <a:t>. Adicionalmente también existen para el río Negro pero algo menores.</a:t>
            </a:r>
            <a:endParaRPr lang="es-ES" sz="1800" b="1" dirty="0" smtClean="0">
              <a:solidFill>
                <a:srgbClr val="0033CC"/>
              </a:solidFill>
            </a:endParaRPr>
          </a:p>
          <a:p>
            <a:r>
              <a:rPr lang="es-ES" sz="1800" b="1" dirty="0" smtClean="0">
                <a:solidFill>
                  <a:srgbClr val="0033CC"/>
                </a:solidFill>
              </a:rPr>
              <a:t>CTM ha informado picos de aportes de </a:t>
            </a:r>
            <a:r>
              <a:rPr lang="es-ES" sz="1800" b="1" dirty="0" smtClean="0">
                <a:solidFill>
                  <a:srgbClr val="0033CC"/>
                </a:solidFill>
              </a:rPr>
              <a:t>casi 22000 </a:t>
            </a:r>
            <a:r>
              <a:rPr lang="es-ES" sz="1800" b="1" dirty="0" smtClean="0">
                <a:solidFill>
                  <a:srgbClr val="0033CC"/>
                </a:solidFill>
              </a:rPr>
              <a:t>m3/s sin lluvias </a:t>
            </a:r>
            <a:r>
              <a:rPr lang="es-ES" sz="1800" b="1" dirty="0" smtClean="0">
                <a:solidFill>
                  <a:srgbClr val="0033CC"/>
                </a:solidFill>
              </a:rPr>
              <a:t>previstas</a:t>
            </a:r>
            <a:r>
              <a:rPr lang="es-ES" sz="1800" b="1" dirty="0">
                <a:solidFill>
                  <a:srgbClr val="0033CC"/>
                </a:solidFill>
              </a:rPr>
              <a:t> </a:t>
            </a:r>
            <a:r>
              <a:rPr lang="es-ES" sz="1800" b="1" dirty="0" smtClean="0">
                <a:solidFill>
                  <a:srgbClr val="0033CC"/>
                </a:solidFill>
              </a:rPr>
              <a:t>y potencias disponibles de 1200 MW.</a:t>
            </a:r>
          </a:p>
          <a:p>
            <a:r>
              <a:rPr lang="es-ES" sz="1800" b="1" dirty="0" smtClean="0">
                <a:solidFill>
                  <a:srgbClr val="0033CC"/>
                </a:solidFill>
              </a:rPr>
              <a:t>Con el modelo GFS II, CTM prevé picos de aporte de 32,000 m3/s</a:t>
            </a:r>
            <a:endParaRPr lang="es-UY" sz="1800" b="1" dirty="0">
              <a:solidFill>
                <a:srgbClr val="0033CC"/>
              </a:solidFill>
            </a:endParaRPr>
          </a:p>
          <a:p>
            <a:r>
              <a:rPr lang="es-ES" sz="1800" b="1" dirty="0">
                <a:solidFill>
                  <a:srgbClr val="0033CC"/>
                </a:solidFill>
              </a:rPr>
              <a:t>Se prevé que </a:t>
            </a:r>
            <a:r>
              <a:rPr lang="es-ES" sz="1800" b="1" dirty="0" smtClean="0">
                <a:solidFill>
                  <a:srgbClr val="0033CC"/>
                </a:solidFill>
              </a:rPr>
              <a:t>todas las centrales viertan durante toda la semana.</a:t>
            </a:r>
          </a:p>
          <a:p>
            <a:r>
              <a:rPr lang="es-ES" sz="1800" b="1" dirty="0" smtClean="0">
                <a:solidFill>
                  <a:srgbClr val="0033CC"/>
                </a:solidFill>
              </a:rPr>
              <a:t>Se han suspendido los mantenimientos en las hidráulicas hasta nuevo aviso.</a:t>
            </a:r>
            <a:endParaRPr lang="es-UY" sz="1800" b="1" dirty="0">
              <a:solidFill>
                <a:srgbClr val="0033CC"/>
              </a:solidFill>
            </a:endParaRPr>
          </a:p>
          <a:p>
            <a:r>
              <a:rPr lang="es-ES" sz="1800" b="1" dirty="0" smtClean="0">
                <a:solidFill>
                  <a:srgbClr val="0033CC"/>
                </a:solidFill>
              </a:rPr>
              <a:t>Se exportará durante toda la semana.</a:t>
            </a:r>
            <a:endParaRPr lang="es-UY" sz="1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smtClean="0"/>
              <a:t>DESPACHO PROPUESTO </a:t>
            </a:r>
            <a:br>
              <a:rPr lang="es-ES" sz="2800" smtClean="0"/>
            </a:br>
            <a:endParaRPr lang="es-ES" sz="200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s-ES" sz="2400" b="1" dirty="0" smtClean="0">
                <a:solidFill>
                  <a:srgbClr val="0033CC"/>
                </a:solidFill>
              </a:rPr>
              <a:t>Considerando </a:t>
            </a:r>
            <a:r>
              <a:rPr lang="es-ES" sz="2400" b="1" dirty="0">
                <a:solidFill>
                  <a:srgbClr val="0033CC"/>
                </a:solidFill>
              </a:rPr>
              <a:t>lo informado anteriormente </a:t>
            </a:r>
            <a:r>
              <a:rPr lang="es-ES" sz="2400" b="1" dirty="0" smtClean="0">
                <a:solidFill>
                  <a:srgbClr val="0033CC"/>
                </a:solidFill>
              </a:rPr>
              <a:t>se continua con la declaración de </a:t>
            </a:r>
            <a:r>
              <a:rPr lang="es-ES" sz="2400" b="1" dirty="0">
                <a:solidFill>
                  <a:srgbClr val="0033CC"/>
                </a:solidFill>
              </a:rPr>
              <a:t>riesgo de vertimiento para todo el sistema siendo el despacho propuesto el siguiente</a:t>
            </a:r>
            <a:r>
              <a:rPr lang="es-ES" sz="2400" b="1" dirty="0" smtClean="0">
                <a:solidFill>
                  <a:srgbClr val="0033CC"/>
                </a:solidFill>
              </a:rPr>
              <a:t>:</a:t>
            </a:r>
          </a:p>
          <a:p>
            <a:pPr marL="0" indent="0">
              <a:buNone/>
            </a:pPr>
            <a:endParaRPr lang="es-UY" sz="24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s-ES" sz="2400" b="1" i="1" dirty="0">
                <a:solidFill>
                  <a:srgbClr val="0033CC"/>
                </a:solidFill>
              </a:rPr>
              <a:t>Despacho propuesto</a:t>
            </a:r>
            <a:endParaRPr lang="es-UY" sz="2400" b="1" i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Auto despachados. 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Terra a pleno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Palmar </a:t>
            </a:r>
            <a:r>
              <a:rPr lang="es-ES" sz="2000" b="1" dirty="0" smtClean="0">
                <a:solidFill>
                  <a:srgbClr val="0033CC"/>
                </a:solidFill>
              </a:rPr>
              <a:t>a pleno</a:t>
            </a:r>
            <a:endParaRPr lang="es-UY" sz="2000" b="1" dirty="0">
              <a:solidFill>
                <a:srgbClr val="0033CC"/>
              </a:solidFill>
            </a:endParaRPr>
          </a:p>
          <a:p>
            <a:pPr lvl="1"/>
            <a:r>
              <a:rPr lang="es-ES" sz="2000" b="1" dirty="0">
                <a:solidFill>
                  <a:srgbClr val="0033CC"/>
                </a:solidFill>
              </a:rPr>
              <a:t>Salto cierra la </a:t>
            </a:r>
            <a:r>
              <a:rPr lang="es-ES" sz="2000" b="1" dirty="0" smtClean="0">
                <a:solidFill>
                  <a:srgbClr val="0033CC"/>
                </a:solidFill>
              </a:rPr>
              <a:t>demanda exportando los excedentes</a:t>
            </a:r>
            <a:endParaRPr lang="es-UY" sz="2000" b="1" dirty="0">
              <a:solidFill>
                <a:srgbClr val="0033CC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16/10/2015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6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11" y="838200"/>
            <a:ext cx="5425797" cy="3657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594" y="4102860"/>
            <a:ext cx="3181350" cy="26934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49426"/>
            <a:ext cx="4343400" cy="57347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94111"/>
            <a:ext cx="2159923" cy="573474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599"/>
            <a:ext cx="8534400" cy="414900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199280</TotalTime>
  <Words>497</Words>
  <Application>Microsoft Office PowerPoint</Application>
  <PresentationFormat>Presentación en pantalla (4:3)</PresentationFormat>
  <Paragraphs>78</Paragraphs>
  <Slides>32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34" baseType="lpstr">
      <vt:lpstr>Presentación en blanco</vt:lpstr>
      <vt:lpstr>Diseño personalizado</vt:lpstr>
      <vt:lpstr>Resultados de la semana en curso  y  programación de la semana 42  de 2015      V1   </vt:lpstr>
      <vt:lpstr>Resultados de la semana en curso: Comentarios generales</vt:lpstr>
      <vt:lpstr>Resumen semana actual N° 41/15</vt:lpstr>
      <vt:lpstr>Perspectivas para la semana 42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Semana próxima</vt:lpstr>
      <vt:lpstr>Previsión temperaturas (Accuweather, viernes)</vt:lpstr>
      <vt:lpstr>Precipitaciones previstas para los próximos días, Fuente INMET (viernes) </vt:lpstr>
      <vt:lpstr>Acumulados precipitaciones 5 y 7 días CEPTEC e INMET  (viernes)</vt:lpstr>
      <vt:lpstr>Previsión aportes Salto Grande (Fuente CTM, jueves)</vt:lpstr>
      <vt:lpstr>Programación semanal 2015-42 </vt:lpstr>
      <vt:lpstr>COSTO GENERACIÓN TÉRMICA</vt:lpstr>
      <vt:lpstr>PREVISIÓN DE MANTENIMIENTOS</vt:lpstr>
      <vt:lpstr>MODELOS</vt:lpstr>
      <vt:lpstr>Mediano plazo</vt:lpstr>
      <vt:lpstr>Caso libre, aportes sin lluvias</vt:lpstr>
      <vt:lpstr>Presentación de PowerPoint</vt:lpstr>
      <vt:lpstr>SimSEE, CASO LIBRE CON EROGADO MINIMO EN TERRA</vt:lpstr>
      <vt:lpstr>Presentación de PowerPoint</vt:lpstr>
      <vt:lpstr>Caso de prueba de erogado, versión 124</vt:lpstr>
      <vt:lpstr>Presentación de PowerPoint</vt:lpstr>
      <vt:lpstr>Programa de generación de la semana 42/15:  </vt:lpstr>
      <vt:lpstr>Programa semanal (jueves)</vt:lpstr>
      <vt:lpstr>Programa semanal </vt:lpstr>
      <vt:lpstr>Programa semanal </vt:lpstr>
      <vt:lpstr>Previsión de los principales trabajos previstos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3526</cp:revision>
  <dcterms:created xsi:type="dcterms:W3CDTF">2010-01-29T12:03:38Z</dcterms:created>
  <dcterms:modified xsi:type="dcterms:W3CDTF">2015-10-16T13:38:27Z</dcterms:modified>
</cp:coreProperties>
</file>