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33"/>
  </p:notesMasterIdLst>
  <p:handoutMasterIdLst>
    <p:handoutMasterId r:id="rId34"/>
  </p:handoutMasterIdLst>
  <p:sldIdLst>
    <p:sldId id="1026" r:id="rId4"/>
    <p:sldId id="1027" r:id="rId5"/>
    <p:sldId id="1285" r:id="rId6"/>
    <p:sldId id="1300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005" r:id="rId15"/>
    <p:sldId id="1345" r:id="rId16"/>
    <p:sldId id="1346" r:id="rId17"/>
    <p:sldId id="1347" r:id="rId18"/>
    <p:sldId id="1247" r:id="rId19"/>
    <p:sldId id="1009" r:id="rId20"/>
    <p:sldId id="1037" r:id="rId21"/>
    <p:sldId id="1283" r:id="rId22"/>
    <p:sldId id="1313" r:id="rId23"/>
    <p:sldId id="1314" r:id="rId24"/>
    <p:sldId id="1333" r:id="rId25"/>
    <p:sldId id="1334" r:id="rId26"/>
    <p:sldId id="1340" r:id="rId27"/>
    <p:sldId id="1341" r:id="rId28"/>
    <p:sldId id="1175" r:id="rId29"/>
    <p:sldId id="1132" r:id="rId30"/>
    <p:sldId id="1133" r:id="rId31"/>
    <p:sldId id="1210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000000"/>
    <a:srgbClr val="006600"/>
    <a:srgbClr val="CC99FF"/>
    <a:srgbClr val="99FF99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8" autoAdjust="0"/>
    <p:restoredTop sz="91119" autoAdjust="0"/>
  </p:normalViewPr>
  <p:slideViewPr>
    <p:cSldViewPr>
      <p:cViewPr>
        <p:scale>
          <a:sx n="100" d="100"/>
          <a:sy n="100" d="100"/>
        </p:scale>
        <p:origin x="-84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16/10/2015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17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23/10/2015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16/10/2015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43  </a:t>
            </a:r>
            <a:r>
              <a:rPr lang="es-UY" sz="3600" dirty="0" smtClean="0"/>
              <a:t>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9197"/>
            <a:ext cx="3908425" cy="34258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6972"/>
            <a:ext cx="3951287" cy="34385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"/>
            <a:ext cx="6152311" cy="6172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16/10/2015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8875"/>
            <a:ext cx="6929437" cy="32448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356522" cy="176853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3810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(Accuweather, viernes)</a:t>
            </a:r>
            <a:endParaRPr kumimoji="0" lang="es-UY" sz="24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02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429000" cy="42799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1196752"/>
            <a:ext cx="3443287" cy="42799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3443287" cy="42799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07705"/>
            <a:ext cx="3449637" cy="428625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18658"/>
            <a:ext cx="3414713" cy="428625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07705"/>
            <a:ext cx="3449637" cy="4271963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15259"/>
            <a:ext cx="3425825" cy="4297363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Fuente INMET (viernes)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11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7475"/>
            <a:ext cx="3978275" cy="3987800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58900"/>
            <a:ext cx="3978275" cy="4733839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81000"/>
            <a:ext cx="9090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z="2800" dirty="0" smtClean="0"/>
              <a:t>Previsión aportes Salto Grande (Fuente CTM, </a:t>
            </a:r>
            <a:r>
              <a:rPr lang="es-UY" sz="2800" dirty="0" smtClean="0"/>
              <a:t>jueves</a:t>
            </a:r>
            <a:r>
              <a:rPr lang="es-UY" sz="2800" dirty="0" smtClean="0"/>
              <a:t>)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9200"/>
            <a:ext cx="5934075" cy="3390900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44786"/>
            <a:ext cx="4913313" cy="2390964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16/10/2015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2015-43</a:t>
            </a: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smtClean="0"/>
              <a:t>COSTO GENERACIÓN TÉRMICA</a:t>
            </a:r>
            <a:endParaRPr lang="es-ES" sz="28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6477000" cy="496110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048625" cy="371529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16/10/2015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86750" cy="506356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aportes sin lluvias</a:t>
            </a:r>
            <a:endParaRPr lang="es-UY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505826" cy="470155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848600" cy="64638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000" dirty="0" err="1" smtClean="0"/>
              <a:t>SimSEE</a:t>
            </a:r>
            <a:r>
              <a:rPr lang="es-UY" sz="2000" dirty="0" smtClean="0"/>
              <a:t>, CASO LIBRE CON EROGADO MINIMO EN TERRA</a:t>
            </a:r>
            <a:endParaRPr lang="es-UY" sz="2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10587" cy="54324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407964" cy="5943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16/10/2015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26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43/15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endParaRPr lang="es-ES" sz="1800" dirty="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267200"/>
            <a:ext cx="2800350" cy="237088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6194194" cy="3581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105775" cy="446627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Programa semanal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848475" cy="520656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42/15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685800"/>
            <a:ext cx="8715375" cy="5105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1" dirty="0"/>
              <a:t>Durante la semana el despacho se ha realizado con los generadores auto despachados, rio Negro y Salto Grande a pleno. Puntualmente se necesitó despachar motores </a:t>
            </a:r>
            <a:r>
              <a:rPr lang="es-ES" sz="1800" b="1" dirty="0" smtClean="0"/>
              <a:t>debido </a:t>
            </a:r>
            <a:r>
              <a:rPr lang="es-ES" sz="1800" b="1" dirty="0"/>
              <a:t>a la baja potencia disponible en SG y generación eólica. </a:t>
            </a:r>
            <a:r>
              <a:rPr lang="es-ES" sz="1800" b="1" dirty="0" smtClean="0"/>
              <a:t>Se exportaron </a:t>
            </a:r>
            <a:r>
              <a:rPr lang="es-ES" sz="1800" b="1" dirty="0"/>
              <a:t>excedentes durante toda la semana.</a:t>
            </a:r>
            <a:endParaRPr lang="es-UY" sz="1800" b="1" dirty="0"/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/>
              <a:t>Ha continuado lloviendo en el río Negro y se ha vertido durante toda la semana. Cabe destacar que las precipitaciones acumuladas en lo que va del año en la cuenca de Terra han revertido el atraso de hasta 50 % que se tuvo a mediados de año.</a:t>
            </a:r>
            <a:endParaRPr lang="es-UY" sz="1800" b="1" dirty="0"/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/>
              <a:t>En vista de la situación hidrológica se exportará durante toda la semana un monto de energía de aproximadamente 65 </a:t>
            </a:r>
            <a:r>
              <a:rPr lang="es-ES" sz="1800" b="1" dirty="0" err="1" smtClean="0"/>
              <a:t>GWh</a:t>
            </a:r>
            <a:r>
              <a:rPr lang="es-ES" sz="1800" b="1" dirty="0" smtClean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 smtClean="0"/>
              <a:t>Se realizaron pruebas con transferencia en la </a:t>
            </a:r>
            <a:r>
              <a:rPr lang="es-ES" sz="1800" b="1" dirty="0" err="1" smtClean="0"/>
              <a:t>conversora</a:t>
            </a:r>
            <a:r>
              <a:rPr lang="es-ES" sz="1800" b="1" dirty="0" smtClean="0"/>
              <a:t> aunque por diversos problemas las mismas se debieron interrumpir</a:t>
            </a:r>
            <a:endParaRPr lang="es-ES" sz="1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43</a:t>
            </a: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5626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b="1" dirty="0">
                <a:latin typeface="Calibri"/>
                <a:ea typeface="Times New Roman"/>
                <a:cs typeface="Arial"/>
              </a:rPr>
              <a:t>CTM continua informando para la semana 43 aportes muy altos y vertido para toda la semana. No obstante lo anterior la previsión de aportes con otros modelos de precipitaciones no indica variaciones sustantivas.</a:t>
            </a:r>
            <a:endParaRPr lang="es-UY" sz="1800" b="1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b="1" dirty="0">
                <a:latin typeface="Calibri"/>
                <a:ea typeface="Times New Roman"/>
                <a:cs typeface="Arial"/>
              </a:rPr>
              <a:t>Los mantenimientos de hidráulicas se han suspendido debido a la potencia disponible por CTM .</a:t>
            </a:r>
            <a:endParaRPr lang="es-UY" sz="1800" b="1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b="1" dirty="0">
                <a:latin typeface="Calibri"/>
                <a:ea typeface="Times New Roman"/>
                <a:cs typeface="Arial"/>
              </a:rPr>
              <a:t>Se espera una demanda semanal muy similar a la de la presente semana.</a:t>
            </a:r>
            <a:endParaRPr lang="es-UY" sz="1800" b="1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b="1" dirty="0">
                <a:latin typeface="Calibri"/>
                <a:ea typeface="Times New Roman"/>
                <a:cs typeface="Arial"/>
              </a:rPr>
              <a:t>Se prevé que todo el río Negro vierta durante toda la semana.</a:t>
            </a:r>
            <a:endParaRPr lang="es-UY" sz="1800" b="1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b="1" dirty="0">
                <a:latin typeface="Calibri"/>
                <a:ea typeface="Times New Roman"/>
                <a:cs typeface="Arial"/>
              </a:rPr>
              <a:t>De acuerdo al programa previsto para la semana entrante se deberá exportar durante toda la semana</a:t>
            </a:r>
            <a:r>
              <a:rPr lang="es-ES" sz="1800" b="1" dirty="0" smtClean="0">
                <a:latin typeface="Calibri"/>
                <a:ea typeface="Times New Roman"/>
                <a:cs typeface="Arial"/>
              </a:rPr>
              <a:t>.</a:t>
            </a:r>
            <a:endParaRPr lang="es-UY" sz="1800" b="1" dirty="0" smtClean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UY" sz="1800" b="1" dirty="0" smtClean="0">
                <a:latin typeface="Arial"/>
                <a:ea typeface="Times New Roman"/>
                <a:cs typeface="Times New Roman"/>
              </a:rPr>
              <a:t>Se continuarán las pruebas en la </a:t>
            </a:r>
            <a:r>
              <a:rPr lang="es-UY" sz="1800" b="1" dirty="0" err="1" smtClean="0">
                <a:latin typeface="Arial"/>
                <a:ea typeface="Times New Roman"/>
                <a:cs typeface="Times New Roman"/>
              </a:rPr>
              <a:t>conversora</a:t>
            </a:r>
            <a:r>
              <a:rPr lang="es-UY" sz="1800" b="1" dirty="0" smtClean="0">
                <a:latin typeface="Arial"/>
                <a:ea typeface="Times New Roman"/>
                <a:cs typeface="Times New Roman"/>
              </a:rPr>
              <a:t> y no se descarta que se comiencen las pruebas con potencias altas.</a:t>
            </a:r>
            <a:endParaRPr lang="es-UY" sz="1800" b="1" dirty="0">
              <a:latin typeface="Arial"/>
              <a:ea typeface="Times New Roman"/>
              <a:cs typeface="Times New Roman"/>
            </a:endParaRPr>
          </a:p>
          <a:p>
            <a:endParaRPr lang="es-UY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smtClean="0">
                <a:solidFill>
                  <a:srgbClr val="0033CC"/>
                </a:solidFill>
              </a:rPr>
              <a:t>Considerando </a:t>
            </a:r>
            <a:r>
              <a:rPr lang="es-ES" sz="2400" b="1" dirty="0">
                <a:solidFill>
                  <a:srgbClr val="0033CC"/>
                </a:solidFill>
              </a:rPr>
              <a:t>lo informado anteriormente </a:t>
            </a:r>
            <a:r>
              <a:rPr lang="es-ES" sz="2400" b="1" dirty="0" smtClean="0">
                <a:solidFill>
                  <a:srgbClr val="0033CC"/>
                </a:solidFill>
              </a:rPr>
              <a:t>se continua con la declaración de </a:t>
            </a:r>
            <a:r>
              <a:rPr lang="es-ES" sz="2400" b="1" dirty="0">
                <a:solidFill>
                  <a:srgbClr val="0033CC"/>
                </a:solidFill>
              </a:rPr>
              <a:t>riesgo de vertimiento para todo el sistema siendo el despacho propuesto el siguiente</a:t>
            </a:r>
            <a:r>
              <a:rPr lang="es-ES" sz="2400" b="1" dirty="0" smtClean="0">
                <a:solidFill>
                  <a:srgbClr val="0033CC"/>
                </a:solidFill>
              </a:rPr>
              <a:t>:</a:t>
            </a:r>
          </a:p>
          <a:p>
            <a:pPr marL="0" indent="0">
              <a:buNone/>
            </a:pPr>
            <a:endParaRPr lang="es-UY" sz="2400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s-ES" sz="2400" b="1" i="1" dirty="0">
                <a:solidFill>
                  <a:srgbClr val="0033CC"/>
                </a:solidFill>
              </a:rPr>
              <a:t>Despacho propuesto</a:t>
            </a:r>
            <a:endParaRPr lang="es-UY" sz="2400" b="1" i="1" dirty="0">
              <a:solidFill>
                <a:srgbClr val="0033CC"/>
              </a:solidFill>
            </a:endParaRPr>
          </a:p>
          <a:p>
            <a:pPr lvl="1"/>
            <a:r>
              <a:rPr lang="es-ES" sz="2000" b="1" dirty="0">
                <a:solidFill>
                  <a:srgbClr val="0033CC"/>
                </a:solidFill>
              </a:rPr>
              <a:t>Auto despachados. </a:t>
            </a:r>
            <a:endParaRPr lang="es-UY" sz="2000" b="1" dirty="0">
              <a:solidFill>
                <a:srgbClr val="0033CC"/>
              </a:solidFill>
            </a:endParaRPr>
          </a:p>
          <a:p>
            <a:pPr lvl="1"/>
            <a:r>
              <a:rPr lang="es-ES" sz="2000" b="1" dirty="0">
                <a:solidFill>
                  <a:srgbClr val="0033CC"/>
                </a:solidFill>
              </a:rPr>
              <a:t>Terra a pleno</a:t>
            </a:r>
            <a:endParaRPr lang="es-UY" sz="2000" b="1" dirty="0">
              <a:solidFill>
                <a:srgbClr val="0033CC"/>
              </a:solidFill>
            </a:endParaRPr>
          </a:p>
          <a:p>
            <a:pPr lvl="1"/>
            <a:r>
              <a:rPr lang="es-ES" sz="2000" b="1" dirty="0">
                <a:solidFill>
                  <a:srgbClr val="0033CC"/>
                </a:solidFill>
              </a:rPr>
              <a:t>Palmar </a:t>
            </a:r>
            <a:r>
              <a:rPr lang="es-ES" sz="2000" b="1" dirty="0" smtClean="0">
                <a:solidFill>
                  <a:srgbClr val="0033CC"/>
                </a:solidFill>
              </a:rPr>
              <a:t>a pleno</a:t>
            </a:r>
            <a:endParaRPr lang="es-UY" sz="2000" b="1" dirty="0">
              <a:solidFill>
                <a:srgbClr val="0033CC"/>
              </a:solidFill>
            </a:endParaRPr>
          </a:p>
          <a:p>
            <a:pPr lvl="1"/>
            <a:r>
              <a:rPr lang="es-ES" sz="2000" b="1" dirty="0">
                <a:solidFill>
                  <a:srgbClr val="0033CC"/>
                </a:solidFill>
              </a:rPr>
              <a:t>Salto cierra la </a:t>
            </a:r>
            <a:r>
              <a:rPr lang="es-ES" sz="2000" b="1" dirty="0" smtClean="0">
                <a:solidFill>
                  <a:srgbClr val="0033CC"/>
                </a:solidFill>
              </a:rPr>
              <a:t>demanda exportando los excedentes</a:t>
            </a:r>
            <a:endParaRPr lang="es-UY" sz="2000" b="1" dirty="0">
              <a:solidFill>
                <a:srgbClr val="0033CC"/>
              </a:solidFill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UY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16/10/2015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00200"/>
            <a:ext cx="4648200" cy="31334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14537"/>
            <a:ext cx="2571750" cy="217734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94111"/>
            <a:ext cx="4419600" cy="583535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65536"/>
            <a:ext cx="2187165" cy="58070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62988" cy="421152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209311</TotalTime>
  <Words>455</Words>
  <Application>Microsoft Office PowerPoint</Application>
  <PresentationFormat>Presentación en pantalla (4:3)</PresentationFormat>
  <Paragraphs>71</Paragraphs>
  <Slides>29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Presentación en blanco</vt:lpstr>
      <vt:lpstr>Diseño personalizado</vt:lpstr>
      <vt:lpstr>Tema de Office</vt:lpstr>
      <vt:lpstr>Resultados de la semana en curso  y  programación de la semana 43  de 2015      V1   </vt:lpstr>
      <vt:lpstr>Resultados de la semana en curso: Comentarios generales</vt:lpstr>
      <vt:lpstr>Resumen semana actual N° 42/15</vt:lpstr>
      <vt:lpstr>Perspectivas para la semana 43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Semana próxima</vt:lpstr>
      <vt:lpstr>Presentación de PowerPoint</vt:lpstr>
      <vt:lpstr>Presentación de PowerPoint</vt:lpstr>
      <vt:lpstr>Presentación de PowerPoint</vt:lpstr>
      <vt:lpstr>Previsión aportes Salto Grande (Fuente CTM, jueves)</vt:lpstr>
      <vt:lpstr>Programación semanal 2015-43 </vt:lpstr>
      <vt:lpstr>COSTO GENERACIÓN TÉRMICA</vt:lpstr>
      <vt:lpstr>PREVISIÓN DE MANTENIMIENTOS</vt:lpstr>
      <vt:lpstr>MODELOS</vt:lpstr>
      <vt:lpstr>Mediano plazo</vt:lpstr>
      <vt:lpstr>Caso libre, aportes sin lluvias</vt:lpstr>
      <vt:lpstr>Presentación de PowerPoint</vt:lpstr>
      <vt:lpstr>SimSEE, CASO LIBRE CON EROGADO MINIMO EN TERRA</vt:lpstr>
      <vt:lpstr>Presentación de PowerPoint</vt:lpstr>
      <vt:lpstr>Programa de generación de la semana 43/15:  </vt:lpstr>
      <vt:lpstr>Programa semanal (jueves)</vt:lpstr>
      <vt:lpstr>Programa semanal </vt:lpstr>
      <vt:lpstr>Programa semanal 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3536</cp:revision>
  <dcterms:created xsi:type="dcterms:W3CDTF">2010-01-29T12:03:38Z</dcterms:created>
  <dcterms:modified xsi:type="dcterms:W3CDTF">2015-10-23T12:49:07Z</dcterms:modified>
</cp:coreProperties>
</file>