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33"/>
  </p:notesMasterIdLst>
  <p:handoutMasterIdLst>
    <p:handoutMasterId r:id="rId34"/>
  </p:handoutMasterIdLst>
  <p:sldIdLst>
    <p:sldId id="1026" r:id="rId4"/>
    <p:sldId id="1027" r:id="rId5"/>
    <p:sldId id="1285" r:id="rId6"/>
    <p:sldId id="1300" r:id="rId7"/>
    <p:sldId id="1030" r:id="rId8"/>
    <p:sldId id="1001" r:id="rId9"/>
    <p:sldId id="1279" r:id="rId10"/>
    <p:sldId id="1278" r:id="rId11"/>
    <p:sldId id="1280" r:id="rId12"/>
    <p:sldId id="1281" r:id="rId13"/>
    <p:sldId id="1282" r:id="rId14"/>
    <p:sldId id="1005" r:id="rId15"/>
    <p:sldId id="1345" r:id="rId16"/>
    <p:sldId id="1346" r:id="rId17"/>
    <p:sldId id="1347" r:id="rId18"/>
    <p:sldId id="1247" r:id="rId19"/>
    <p:sldId id="1009" r:id="rId20"/>
    <p:sldId id="1037" r:id="rId21"/>
    <p:sldId id="1283" r:id="rId22"/>
    <p:sldId id="1313" r:id="rId23"/>
    <p:sldId id="1314" r:id="rId24"/>
    <p:sldId id="1333" r:id="rId25"/>
    <p:sldId id="1334" r:id="rId26"/>
    <p:sldId id="1340" r:id="rId27"/>
    <p:sldId id="1341" r:id="rId28"/>
    <p:sldId id="1175" r:id="rId29"/>
    <p:sldId id="1132" r:id="rId30"/>
    <p:sldId id="1133" r:id="rId31"/>
    <p:sldId id="1210" r:id="rId3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000000"/>
    <a:srgbClr val="006600"/>
    <a:srgbClr val="CC99FF"/>
    <a:srgbClr val="99FF99"/>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119"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16/10/2015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a:ln/>
        </p:spPr>
      </p:sp>
      <p:sp>
        <p:nvSpPr>
          <p:cNvPr id="6861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319929C0-29A2-41B3-BF5C-67B1D7909DBB}" type="slidenum">
              <a:rPr lang="es-ES" smtClean="0"/>
              <a:pPr>
                <a:defRPr/>
              </a:pPr>
              <a:t>29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10</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16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17</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21</a:t>
            </a:fld>
            <a:endParaRPr lang="es-ES"/>
          </a:p>
        </p:txBody>
      </p:sp>
    </p:spTree>
    <p:extLst>
      <p:ext uri="{BB962C8B-B14F-4D97-AF65-F5344CB8AC3E}">
        <p14:creationId xmlns:p14="http://schemas.microsoft.com/office/powerpoint/2010/main" val="16472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24</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26</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16/10/2015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16/10/2015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16/10/2015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16/10/2015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16/10/2015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16/10/2015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16/10/2015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16/10/2015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16/10/2015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16/10/2015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16/10/2015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p:transition spd="slow">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23/10/2015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16/10/2015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23/10/2015</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16/10/2015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44  </a:t>
            </a:r>
            <a:r>
              <a:rPr lang="es-UY" sz="3600" dirty="0" smtClean="0"/>
              <a:t>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 y="1776972"/>
            <a:ext cx="3908425" cy="34258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64272"/>
            <a:ext cx="3951287" cy="3438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7473"/>
            <a:ext cx="6629400" cy="665083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12</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16/10/2015</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12</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81000" y="1905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543" y="2544763"/>
            <a:ext cx="6116637" cy="427513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85800"/>
            <a:ext cx="4626937" cy="171291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2" y="685800"/>
            <a:ext cx="4449824" cy="171291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smtClean="0">
                <a:ln>
                  <a:noFill/>
                </a:ln>
                <a:solidFill>
                  <a:srgbClr val="FF9900"/>
                </a:solidFill>
                <a:effectLst/>
                <a:uLnTx/>
                <a:uFillTx/>
                <a:latin typeface="Tahoma"/>
                <a:ea typeface="+mj-ea"/>
                <a:cs typeface="+mj-cs"/>
              </a:rPr>
              <a:t>Precipitaciones previstas para los próximos días, Fuente INMET (viernes)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066800"/>
            <a:ext cx="4067175" cy="509746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74738"/>
            <a:ext cx="4067175" cy="508952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74738"/>
            <a:ext cx="4067175" cy="508952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368" y="1077912"/>
            <a:ext cx="4075113" cy="508317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6575" y="1076325"/>
            <a:ext cx="4089400" cy="510381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095375"/>
            <a:ext cx="4067175" cy="509746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725" y="1057274"/>
            <a:ext cx="4089400" cy="510381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ppt_x"/>
                                          </p:val>
                                        </p:tav>
                                        <p:tav tm="100000">
                                          <p:val>
                                            <p:strVal val="#ppt_x"/>
                                          </p:val>
                                        </p:tav>
                                      </p:tavLst>
                                    </p:anim>
                                    <p:anim calcmode="lin" valueType="num">
                                      <p:cBhvr additive="base">
                                        <p:cTn id="12" dur="500" fill="hold"/>
                                        <p:tgtEl>
                                          <p:spTgt spid="256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500" fill="hold"/>
                                        <p:tgtEl>
                                          <p:spTgt spid="25604"/>
                                        </p:tgtEl>
                                        <p:attrNameLst>
                                          <p:attrName>ppt_x</p:attrName>
                                        </p:attrNameLst>
                                      </p:cBhvr>
                                      <p:tavLst>
                                        <p:tav tm="0">
                                          <p:val>
                                            <p:strVal val="#ppt_x"/>
                                          </p:val>
                                        </p:tav>
                                        <p:tav tm="100000">
                                          <p:val>
                                            <p:strVal val="#ppt_x"/>
                                          </p:val>
                                        </p:tav>
                                      </p:tavLst>
                                    </p:anim>
                                    <p:anim calcmode="lin" valueType="num">
                                      <p:cBhvr additive="base">
                                        <p:cTn id="16" dur="500" fill="hold"/>
                                        <p:tgtEl>
                                          <p:spTgt spid="2560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ppt_x"/>
                                          </p:val>
                                        </p:tav>
                                        <p:tav tm="100000">
                                          <p:val>
                                            <p:strVal val="#ppt_x"/>
                                          </p:val>
                                        </p:tav>
                                      </p:tavLst>
                                    </p:anim>
                                    <p:anim calcmode="lin" valueType="num">
                                      <p:cBhvr additive="base">
                                        <p:cTn id="20"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6"/>
                                        </p:tgtEl>
                                        <p:attrNameLst>
                                          <p:attrName>style.visibility</p:attrName>
                                        </p:attrNameLst>
                                      </p:cBhvr>
                                      <p:to>
                                        <p:strVal val="visible"/>
                                      </p:to>
                                    </p:set>
                                    <p:anim calcmode="lin" valueType="num">
                                      <p:cBhvr additive="base">
                                        <p:cTn id="25" dur="500" fill="hold"/>
                                        <p:tgtEl>
                                          <p:spTgt spid="25606"/>
                                        </p:tgtEl>
                                        <p:attrNameLst>
                                          <p:attrName>ppt_x</p:attrName>
                                        </p:attrNameLst>
                                      </p:cBhvr>
                                      <p:tavLst>
                                        <p:tav tm="0">
                                          <p:val>
                                            <p:strVal val="#ppt_x"/>
                                          </p:val>
                                        </p:tav>
                                        <p:tav tm="100000">
                                          <p:val>
                                            <p:strVal val="#ppt_x"/>
                                          </p:val>
                                        </p:tav>
                                      </p:tavLst>
                                    </p:anim>
                                    <p:anim calcmode="lin" valueType="num">
                                      <p:cBhvr additive="base">
                                        <p:cTn id="26" dur="500" fill="hold"/>
                                        <p:tgtEl>
                                          <p:spTgt spid="2560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07"/>
                                        </p:tgtEl>
                                        <p:attrNameLst>
                                          <p:attrName>style.visibility</p:attrName>
                                        </p:attrNameLst>
                                      </p:cBhvr>
                                      <p:to>
                                        <p:strVal val="visible"/>
                                      </p:to>
                                    </p:set>
                                    <p:anim calcmode="lin" valueType="num">
                                      <p:cBhvr additive="base">
                                        <p:cTn id="29" dur="500" fill="hold"/>
                                        <p:tgtEl>
                                          <p:spTgt spid="25607"/>
                                        </p:tgtEl>
                                        <p:attrNameLst>
                                          <p:attrName>ppt_x</p:attrName>
                                        </p:attrNameLst>
                                      </p:cBhvr>
                                      <p:tavLst>
                                        <p:tav tm="0">
                                          <p:val>
                                            <p:strVal val="#ppt_x"/>
                                          </p:val>
                                        </p:tav>
                                        <p:tav tm="100000">
                                          <p:val>
                                            <p:strVal val="#ppt_x"/>
                                          </p:val>
                                        </p:tav>
                                      </p:tavLst>
                                    </p:anim>
                                    <p:anim calcmode="lin" valueType="num">
                                      <p:cBhvr additive="base">
                                        <p:cTn id="30" dur="500" fill="hold"/>
                                        <p:tgtEl>
                                          <p:spTgt spid="2560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608"/>
                                        </p:tgtEl>
                                        <p:attrNameLst>
                                          <p:attrName>style.visibility</p:attrName>
                                        </p:attrNameLst>
                                      </p:cBhvr>
                                      <p:to>
                                        <p:strVal val="visible"/>
                                      </p:to>
                                    </p:set>
                                    <p:anim calcmode="lin" valueType="num">
                                      <p:cBhvr additive="base">
                                        <p:cTn id="33" dur="500" fill="hold"/>
                                        <p:tgtEl>
                                          <p:spTgt spid="25608"/>
                                        </p:tgtEl>
                                        <p:attrNameLst>
                                          <p:attrName>ppt_x</p:attrName>
                                        </p:attrNameLst>
                                      </p:cBhvr>
                                      <p:tavLst>
                                        <p:tav tm="0">
                                          <p:val>
                                            <p:strVal val="#ppt_x"/>
                                          </p:val>
                                        </p:tav>
                                        <p:tav tm="100000">
                                          <p:val>
                                            <p:strVal val="#ppt_x"/>
                                          </p:val>
                                        </p:tav>
                                      </p:tavLst>
                                    </p:anim>
                                    <p:anim calcmode="lin" valueType="num">
                                      <p:cBhvr additive="base">
                                        <p:cTn id="34"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381000"/>
            <a:ext cx="90900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377949"/>
            <a:ext cx="3787811" cy="4571999"/>
          </a:xfrm>
          <a:prstGeom prst="rect">
            <a:avLst/>
          </a:prstGeom>
          <a:solidFill>
            <a:schemeClr val="accent3"/>
          </a:solid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7950"/>
            <a:ext cx="3787811" cy="4571999"/>
          </a:xfrm>
          <a:prstGeom prst="rect">
            <a:avLst/>
          </a:prstGeom>
          <a:solidFill>
            <a:schemeClr val="accent3"/>
          </a:solid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685800" y="228600"/>
            <a:ext cx="7772400" cy="1143000"/>
          </a:xfrm>
        </p:spPr>
        <p:txBody>
          <a:bodyPr/>
          <a:lstStyle/>
          <a:p>
            <a:r>
              <a:rPr lang="es-UY" sz="2800" dirty="0" smtClean="0"/>
              <a:t>Previsión aportes Salto Grande (Fuente CTM, </a:t>
            </a:r>
            <a:r>
              <a:rPr lang="es-UY" sz="2800" dirty="0" smtClean="0"/>
              <a:t>viernes</a:t>
            </a:r>
            <a:r>
              <a:rPr lang="es-UY" sz="2800" dirty="0" smtClean="0"/>
              <a:t>)</a:t>
            </a:r>
          </a:p>
        </p:txBody>
      </p:sp>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9" y="1371600"/>
            <a:ext cx="46958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17</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16/10/2015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17</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2015-44</a:t>
            </a: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0" y="1219200"/>
            <a:ext cx="2649538" cy="2133600"/>
          </a:xfrm>
        </p:spPr>
        <p:txBody>
          <a:bodyPr/>
          <a:lstStyle/>
          <a:p>
            <a:r>
              <a:rPr lang="es-MX" sz="2800" smtClean="0"/>
              <a:t>COSTO GENERACIÓN TÉRMICA</a:t>
            </a:r>
            <a:endParaRPr lang="es-ES" sz="28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6477000" cy="496110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55903"/>
            <a:ext cx="3567113" cy="238200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05801" cy="383400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16/10/2015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762000"/>
          </a:xfrm>
        </p:spPr>
        <p:txBody>
          <a:bodyPr/>
          <a:lstStyle/>
          <a:p>
            <a:r>
              <a:rPr lang="es-UY" dirty="0" smtClean="0"/>
              <a:t>Mediano plazo</a:t>
            </a:r>
            <a:endParaRPr lang="es-UY"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382000" cy="511118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88292"/>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142875"/>
            <a:ext cx="7772400" cy="847725"/>
          </a:xfrm>
        </p:spPr>
        <p:txBody>
          <a:bodyPr/>
          <a:lstStyle/>
          <a:p>
            <a:r>
              <a:rPr lang="es-UY" sz="2400" dirty="0" smtClean="0"/>
              <a:t>Caso libre, aportes sin lluvias</a:t>
            </a:r>
            <a:endParaRPr lang="es-UY" sz="2400"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353426" cy="461731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23025"/>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782183" cy="640913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0753"/>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000" dirty="0" err="1" smtClean="0"/>
              <a:t>SimSEE</a:t>
            </a:r>
            <a:r>
              <a:rPr lang="es-UY" sz="2000" dirty="0" smtClean="0"/>
              <a:t>, CASO LIBRE CON EROGADO MINIMO EN TERRA</a:t>
            </a:r>
            <a:endParaRPr lang="es-UY" sz="2000"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3273"/>
            <a:ext cx="8458200" cy="539853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5297"/>
            <a:ext cx="7296150" cy="660460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26</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16/10/2015</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26</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44/15</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609600"/>
          </a:xfrm>
        </p:spPr>
        <p:txBody>
          <a:bodyPr/>
          <a:lstStyle/>
          <a:p>
            <a:r>
              <a:rPr lang="es-UY" dirty="0" smtClean="0"/>
              <a:t>Programa semanal (jueves)</a:t>
            </a:r>
            <a:endParaRPr lang="es-ES" sz="1800" dirty="0" smtClean="0"/>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5962650" cy="40195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868" y="4267200"/>
            <a:ext cx="2946132" cy="249430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729538" cy="550252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304800"/>
            <a:ext cx="7772400" cy="533400"/>
          </a:xfrm>
        </p:spPr>
        <p:txBody>
          <a:bodyPr/>
          <a:lstStyle/>
          <a:p>
            <a:r>
              <a:rPr lang="es-UY" dirty="0" smtClean="0"/>
              <a:t>Programa semanal</a:t>
            </a:r>
            <a:br>
              <a:rPr lang="es-UY" dirty="0" smtClean="0"/>
            </a:br>
            <a:endParaRPr lang="es-ES" dirty="0" smtClean="0"/>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7116321" cy="5410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a:t>
            </a:r>
            <a:r>
              <a:rPr lang="es-UY" sz="2800" dirty="0" smtClean="0"/>
              <a:t>43/15</a:t>
            </a:r>
            <a:endParaRPr lang="es-ES" sz="2800" dirty="0" smtClean="0"/>
          </a:p>
        </p:txBody>
      </p:sp>
      <p:sp>
        <p:nvSpPr>
          <p:cNvPr id="32770" name="Rectangle 3"/>
          <p:cNvSpPr>
            <a:spLocks noGrp="1" noChangeArrowheads="1"/>
          </p:cNvSpPr>
          <p:nvPr>
            <p:ph type="body" sz="half" idx="2"/>
          </p:nvPr>
        </p:nvSpPr>
        <p:spPr>
          <a:xfrm>
            <a:off x="304800" y="1143000"/>
            <a:ext cx="8715375" cy="4648200"/>
          </a:xfrm>
        </p:spPr>
        <p:txBody>
          <a:bodyPr/>
          <a:lstStyle/>
          <a:p>
            <a:pPr marL="342900" indent="-342900">
              <a:buFont typeface="Arial" panose="020B0604020202020204" pitchFamily="34" charset="0"/>
              <a:buChar char="•"/>
            </a:pPr>
            <a:r>
              <a:rPr lang="es-ES" sz="1800" b="1" dirty="0" smtClean="0"/>
              <a:t>Durante </a:t>
            </a:r>
            <a:r>
              <a:rPr lang="es-ES" sz="1800" b="1" dirty="0"/>
              <a:t>la semana el despacho se ha realizado con los generadores auto despachados, rio Negro y Salto Grande a pleno. </a:t>
            </a:r>
            <a:endParaRPr lang="es-ES" sz="1800" b="1" dirty="0" smtClean="0"/>
          </a:p>
          <a:p>
            <a:pPr marL="342900" indent="-342900">
              <a:buFont typeface="Arial" panose="020B0604020202020204" pitchFamily="34" charset="0"/>
              <a:buChar char="•"/>
            </a:pPr>
            <a:r>
              <a:rPr lang="es-ES" sz="1800" b="1" dirty="0" smtClean="0"/>
              <a:t>Se están produciendo precipitaciones en el día de hoy</a:t>
            </a:r>
            <a:endParaRPr lang="es-UY" sz="1800" b="1" dirty="0"/>
          </a:p>
          <a:p>
            <a:pPr marL="285750" indent="-285750" algn="just">
              <a:spcBef>
                <a:spcPts val="600"/>
              </a:spcBef>
              <a:spcAft>
                <a:spcPts val="0"/>
              </a:spcAft>
              <a:buFont typeface="Arial" panose="020B0604020202020204" pitchFamily="34" charset="0"/>
              <a:buChar char="•"/>
            </a:pPr>
            <a:r>
              <a:rPr lang="es-ES" sz="1800" b="1" dirty="0"/>
              <a:t>En vista de la situación hidrológica se exportará durante toda la semana un monto de energía de aproximadamente </a:t>
            </a:r>
            <a:r>
              <a:rPr lang="es-ES" sz="1800" b="1" dirty="0" smtClean="0"/>
              <a:t>95 </a:t>
            </a:r>
            <a:r>
              <a:rPr lang="es-ES" sz="1800" b="1" dirty="0" err="1" smtClean="0"/>
              <a:t>GWh</a:t>
            </a:r>
            <a:r>
              <a:rPr lang="es-ES" sz="1800" b="1" dirty="0" smtClean="0"/>
              <a:t>.</a:t>
            </a: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38100"/>
            <a:ext cx="7772400" cy="914400"/>
          </a:xfrm>
        </p:spPr>
        <p:txBody>
          <a:bodyPr/>
          <a:lstStyle/>
          <a:p>
            <a:r>
              <a:rPr lang="es-UY" dirty="0" smtClean="0"/>
              <a:t>Perspectivas para la semana </a:t>
            </a:r>
            <a:r>
              <a:rPr lang="es-UY" dirty="0" smtClean="0"/>
              <a:t>44</a:t>
            </a:r>
            <a:endParaRPr lang="es-UY" dirty="0" smtClean="0"/>
          </a:p>
        </p:txBody>
      </p:sp>
      <p:sp>
        <p:nvSpPr>
          <p:cNvPr id="31746" name="5 Marcador de contenido"/>
          <p:cNvSpPr>
            <a:spLocks noGrp="1"/>
          </p:cNvSpPr>
          <p:nvPr>
            <p:ph idx="1"/>
          </p:nvPr>
        </p:nvSpPr>
        <p:spPr>
          <a:xfrm>
            <a:off x="0" y="914400"/>
            <a:ext cx="8991600" cy="5562600"/>
          </a:xfrm>
        </p:spPr>
        <p:txBody>
          <a:bodyPr/>
          <a:lstStyle/>
          <a:p>
            <a:pPr algn="just">
              <a:spcBef>
                <a:spcPts val="600"/>
              </a:spcBef>
              <a:spcAft>
                <a:spcPts val="0"/>
              </a:spcAft>
            </a:pPr>
            <a:r>
              <a:rPr lang="es-ES" sz="1800" b="1" dirty="0">
                <a:latin typeface="Calibri"/>
                <a:ea typeface="Times New Roman"/>
                <a:cs typeface="Arial"/>
              </a:rPr>
              <a:t>La situación de los recursos hidráulicos sin considerar pronósticos es la siguiente:</a:t>
            </a:r>
            <a:endParaRPr lang="es-UY" sz="1800" b="1" dirty="0">
              <a:latin typeface="Arial"/>
              <a:ea typeface="Times New Roman"/>
              <a:cs typeface="Times New Roman"/>
            </a:endParaRPr>
          </a:p>
          <a:p>
            <a:pPr lvl="1" algn="just">
              <a:spcBef>
                <a:spcPts val="600"/>
              </a:spcBef>
              <a:spcAft>
                <a:spcPts val="0"/>
              </a:spcAft>
              <a:buFont typeface="Symbol"/>
              <a:buChar char=""/>
            </a:pPr>
            <a:r>
              <a:rPr lang="es-ES" sz="1400" b="1" dirty="0">
                <a:latin typeface="Calibri"/>
                <a:ea typeface="Times New Roman"/>
                <a:cs typeface="Arial"/>
              </a:rPr>
              <a:t>río Uruguay, CTM informa para la semana entrante vertido hasta el jueves y aportes en descenso pero aún altos.</a:t>
            </a:r>
            <a:endParaRPr lang="es-UY" sz="1400" b="1" dirty="0">
              <a:latin typeface="Arial"/>
              <a:ea typeface="Times New Roman"/>
              <a:cs typeface="Times New Roman"/>
            </a:endParaRPr>
          </a:p>
          <a:p>
            <a:pPr lvl="1" algn="just">
              <a:spcBef>
                <a:spcPts val="600"/>
              </a:spcBef>
              <a:spcAft>
                <a:spcPts val="0"/>
              </a:spcAft>
              <a:buFont typeface="Symbol"/>
              <a:buChar char=""/>
            </a:pPr>
            <a:r>
              <a:rPr lang="es-ES" sz="1400" b="1" dirty="0">
                <a:latin typeface="Calibri"/>
                <a:ea typeface="Times New Roman"/>
                <a:cs typeface="Arial"/>
              </a:rPr>
              <a:t>Río Negro, se espera que Terra vierta al menos hasta mediados de noviembre y Palmar al menos durante toda la semana 44</a:t>
            </a:r>
            <a:endParaRPr lang="es-UY" sz="1400" b="1" dirty="0">
              <a:latin typeface="Arial"/>
              <a:ea typeface="Times New Roman"/>
              <a:cs typeface="Times New Roman"/>
            </a:endParaRPr>
          </a:p>
          <a:p>
            <a:pPr algn="just">
              <a:spcBef>
                <a:spcPts val="600"/>
              </a:spcBef>
              <a:spcAft>
                <a:spcPts val="0"/>
              </a:spcAft>
            </a:pPr>
            <a:r>
              <a:rPr lang="es-ES" sz="1800" b="1" dirty="0">
                <a:latin typeface="Calibri"/>
                <a:ea typeface="Times New Roman"/>
                <a:cs typeface="Arial"/>
              </a:rPr>
              <a:t>Si bien para la semana entrante no hay prácticamente pronósticos de precipitaciones </a:t>
            </a:r>
            <a:r>
              <a:rPr lang="es-ES" sz="1800" b="1" dirty="0" smtClean="0">
                <a:latin typeface="Calibri"/>
                <a:ea typeface="Times New Roman"/>
                <a:cs typeface="Arial"/>
              </a:rPr>
              <a:t>si bien  </a:t>
            </a:r>
            <a:r>
              <a:rPr lang="es-ES" sz="1800" b="1" dirty="0">
                <a:latin typeface="Calibri"/>
                <a:ea typeface="Times New Roman"/>
                <a:cs typeface="Arial"/>
              </a:rPr>
              <a:t>hoy </a:t>
            </a:r>
            <a:r>
              <a:rPr lang="es-ES" sz="1800" b="1" dirty="0" smtClean="0">
                <a:latin typeface="Calibri"/>
                <a:ea typeface="Times New Roman"/>
                <a:cs typeface="Arial"/>
              </a:rPr>
              <a:t> se estarían produciendo precipitaciones en la cuencas del  río </a:t>
            </a:r>
            <a:r>
              <a:rPr lang="es-ES" sz="1800" b="1" dirty="0">
                <a:latin typeface="Calibri"/>
                <a:ea typeface="Times New Roman"/>
                <a:cs typeface="Arial"/>
              </a:rPr>
              <a:t>Negro y la cuenca inmediata de Salto </a:t>
            </a:r>
            <a:r>
              <a:rPr lang="es-ES" sz="1800" b="1" dirty="0" smtClean="0">
                <a:latin typeface="Calibri"/>
                <a:ea typeface="Times New Roman"/>
                <a:cs typeface="Arial"/>
              </a:rPr>
              <a:t>Grande con una alerta </a:t>
            </a:r>
            <a:r>
              <a:rPr lang="es-ES" sz="1800" b="1" dirty="0" err="1" smtClean="0">
                <a:latin typeface="Calibri"/>
                <a:ea typeface="Times New Roman"/>
                <a:cs typeface="Arial"/>
              </a:rPr>
              <a:t>meteorologica</a:t>
            </a:r>
            <a:endParaRPr lang="es-UY" sz="1800" b="1" dirty="0">
              <a:latin typeface="Arial"/>
              <a:ea typeface="Times New Roman"/>
              <a:cs typeface="Times New Roman"/>
            </a:endParaRPr>
          </a:p>
          <a:p>
            <a:pPr algn="just">
              <a:spcBef>
                <a:spcPts val="600"/>
              </a:spcBef>
              <a:spcAft>
                <a:spcPts val="0"/>
              </a:spcAft>
            </a:pPr>
            <a:r>
              <a:rPr lang="es-ES" sz="1800" b="1" dirty="0">
                <a:latin typeface="Calibri"/>
                <a:ea typeface="Times New Roman"/>
                <a:cs typeface="Arial"/>
              </a:rPr>
              <a:t>En vista que la disponibilidad de potencia de Salto Grande se ha recuperado se decidió autorizar el mantenimiento de la unidad de Tera programado por PAM el que saldría de servicio el martes 3 de noviembre.</a:t>
            </a:r>
            <a:endParaRPr lang="es-UY" sz="1800" b="1" dirty="0">
              <a:latin typeface="Arial"/>
              <a:ea typeface="Times New Roman"/>
              <a:cs typeface="Times New Roman"/>
            </a:endParaRPr>
          </a:p>
          <a:p>
            <a:pPr algn="just">
              <a:spcBef>
                <a:spcPts val="600"/>
              </a:spcBef>
              <a:spcAft>
                <a:spcPts val="0"/>
              </a:spcAft>
            </a:pPr>
            <a:r>
              <a:rPr lang="es-ES" sz="1800" b="1" dirty="0">
                <a:latin typeface="Calibri"/>
                <a:ea typeface="Times New Roman"/>
                <a:cs typeface="Arial"/>
              </a:rPr>
              <a:t>De acuerdo al programa previsto para la semana entrante se deberá exportar durante toda la semana.</a:t>
            </a:r>
            <a:endParaRPr lang="es-UY" sz="1800" b="1" dirty="0">
              <a:latin typeface="Arial"/>
              <a:ea typeface="Times New Roman"/>
              <a:cs typeface="Times New Roman"/>
            </a:endParaRPr>
          </a:p>
          <a:p>
            <a:pPr algn="just">
              <a:spcBef>
                <a:spcPts val="600"/>
              </a:spcBef>
              <a:spcAft>
                <a:spcPts val="0"/>
              </a:spcAft>
            </a:pPr>
            <a:r>
              <a:rPr lang="es-ES" sz="1800" b="1" dirty="0" smtClean="0">
                <a:latin typeface="Calibri"/>
                <a:ea typeface="Times New Roman"/>
                <a:cs typeface="Arial"/>
              </a:rPr>
              <a:t>Se </a:t>
            </a:r>
            <a:r>
              <a:rPr lang="es-ES" sz="1800" b="1" dirty="0">
                <a:latin typeface="Calibri"/>
                <a:ea typeface="Times New Roman"/>
                <a:cs typeface="Arial"/>
              </a:rPr>
              <a:t>espera una demanda semanal muy similar a la de la presente semana.</a:t>
            </a:r>
            <a:endParaRPr lang="es-UY" sz="1800" b="1" dirty="0">
              <a:latin typeface="Arial"/>
              <a:ea typeface="Times New Roman"/>
              <a:cs typeface="Times New Roman"/>
            </a:endParaRPr>
          </a:p>
          <a:p>
            <a:pPr algn="just">
              <a:spcBef>
                <a:spcPts val="600"/>
              </a:spcBef>
              <a:spcAft>
                <a:spcPts val="0"/>
              </a:spcAft>
            </a:pPr>
            <a:r>
              <a:rPr lang="es-ES" sz="1800" b="1" dirty="0">
                <a:latin typeface="Calibri"/>
                <a:ea typeface="Times New Roman"/>
                <a:cs typeface="Arial"/>
              </a:rPr>
              <a:t>Se prevé que todo el río Negro vierta durante toda la semana.</a:t>
            </a:r>
            <a:endParaRPr lang="es-UY" sz="1800" b="1" dirty="0">
              <a:latin typeface="Arial"/>
              <a:ea typeface="Times New Roman"/>
              <a:cs typeface="Times New Roman"/>
            </a:endParaRPr>
          </a:p>
          <a:p>
            <a:pPr algn="just">
              <a:spcBef>
                <a:spcPts val="600"/>
              </a:spcBef>
              <a:spcAft>
                <a:spcPts val="0"/>
              </a:spcAft>
            </a:pPr>
            <a:r>
              <a:rPr lang="es-ES" sz="1800" b="1" dirty="0">
                <a:latin typeface="Calibri"/>
                <a:ea typeface="Times New Roman"/>
                <a:cs typeface="Arial"/>
              </a:rPr>
              <a:t>De acuerdo al programa previsto para la semana entrante se deberá exportar durante toda la semana</a:t>
            </a:r>
            <a:r>
              <a:rPr lang="es-ES" sz="1800" b="1" dirty="0" smtClean="0">
                <a:latin typeface="Calibri"/>
                <a:ea typeface="Times New Roman"/>
                <a:cs typeface="Arial"/>
              </a:rPr>
              <a:t>.</a:t>
            </a:r>
            <a:endParaRPr lang="es-UY" sz="1800" b="1" dirty="0" smtClean="0">
              <a:latin typeface="Arial"/>
              <a:ea typeface="Times New Roman"/>
              <a:cs typeface="Times New Roman"/>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smtClean="0"/>
              <a:t>DESPACHO PROPUESTO </a:t>
            </a:r>
            <a:br>
              <a:rPr lang="es-ES" sz="2800" smtClean="0"/>
            </a:br>
            <a:endParaRPr lang="es-ES" sz="2000" smtClean="0"/>
          </a:p>
        </p:txBody>
      </p:sp>
      <p:sp>
        <p:nvSpPr>
          <p:cNvPr id="33794" name="Rectangle 3"/>
          <p:cNvSpPr>
            <a:spLocks noGrp="1" noChangeArrowheads="1"/>
          </p:cNvSpPr>
          <p:nvPr>
            <p:ph type="body" idx="4294967295"/>
          </p:nvPr>
        </p:nvSpPr>
        <p:spPr>
          <a:xfrm>
            <a:off x="228600" y="914400"/>
            <a:ext cx="8763000" cy="5257800"/>
          </a:xfrm>
        </p:spPr>
        <p:txBody>
          <a:bodyPr/>
          <a:lstStyle/>
          <a:p>
            <a:pPr marL="0" indent="0">
              <a:buNone/>
            </a:pPr>
            <a:r>
              <a:rPr lang="es-ES" sz="2400" b="1" dirty="0" smtClean="0">
                <a:solidFill>
                  <a:srgbClr val="0033CC"/>
                </a:solidFill>
              </a:rPr>
              <a:t>Considerando </a:t>
            </a:r>
            <a:r>
              <a:rPr lang="es-ES" sz="2400" b="1" dirty="0">
                <a:solidFill>
                  <a:srgbClr val="0033CC"/>
                </a:solidFill>
              </a:rPr>
              <a:t>lo informado anteriormente </a:t>
            </a:r>
            <a:r>
              <a:rPr lang="es-ES" sz="2400" b="1" dirty="0" smtClean="0">
                <a:solidFill>
                  <a:srgbClr val="0033CC"/>
                </a:solidFill>
              </a:rPr>
              <a:t>se continua con la declaración de </a:t>
            </a:r>
            <a:r>
              <a:rPr lang="es-ES" sz="2400" b="1" dirty="0">
                <a:solidFill>
                  <a:srgbClr val="0033CC"/>
                </a:solidFill>
              </a:rPr>
              <a:t>riesgo de vertimiento para todo el sistema siendo el despacho propuesto el siguiente</a:t>
            </a:r>
            <a:r>
              <a:rPr lang="es-ES" sz="2400" b="1" dirty="0" smtClean="0">
                <a:solidFill>
                  <a:srgbClr val="0033CC"/>
                </a:solidFill>
              </a:rPr>
              <a:t>:</a:t>
            </a:r>
          </a:p>
          <a:p>
            <a:pPr marL="0" indent="0">
              <a:buNone/>
            </a:pPr>
            <a:endParaRPr lang="es-UY" sz="2400" b="1" dirty="0">
              <a:solidFill>
                <a:srgbClr val="0033CC"/>
              </a:solidFill>
            </a:endParaRPr>
          </a:p>
          <a:p>
            <a:pPr marL="0" indent="0">
              <a:buNone/>
            </a:pPr>
            <a:r>
              <a:rPr lang="es-ES" sz="2400" b="1" i="1" dirty="0">
                <a:solidFill>
                  <a:srgbClr val="0033CC"/>
                </a:solidFill>
              </a:rPr>
              <a:t>Despacho propuesto</a:t>
            </a:r>
            <a:endParaRPr lang="es-UY" sz="2400" b="1" i="1" dirty="0">
              <a:solidFill>
                <a:srgbClr val="0033CC"/>
              </a:solidFill>
            </a:endParaRPr>
          </a:p>
          <a:p>
            <a:pPr lvl="1"/>
            <a:r>
              <a:rPr lang="es-ES" sz="2000" b="1" dirty="0">
                <a:solidFill>
                  <a:srgbClr val="0033CC"/>
                </a:solidFill>
              </a:rPr>
              <a:t>Auto despachados. </a:t>
            </a:r>
            <a:endParaRPr lang="es-UY" sz="2000" b="1" dirty="0">
              <a:solidFill>
                <a:srgbClr val="0033CC"/>
              </a:solidFill>
            </a:endParaRPr>
          </a:p>
          <a:p>
            <a:pPr lvl="1"/>
            <a:r>
              <a:rPr lang="es-ES" sz="2000" b="1" dirty="0">
                <a:solidFill>
                  <a:srgbClr val="0033CC"/>
                </a:solidFill>
              </a:rPr>
              <a:t>Terra a pleno</a:t>
            </a:r>
            <a:endParaRPr lang="es-UY" sz="2000" b="1" dirty="0">
              <a:solidFill>
                <a:srgbClr val="0033CC"/>
              </a:solidFill>
            </a:endParaRPr>
          </a:p>
          <a:p>
            <a:pPr lvl="1"/>
            <a:r>
              <a:rPr lang="es-ES" sz="2000" b="1" dirty="0">
                <a:solidFill>
                  <a:srgbClr val="0033CC"/>
                </a:solidFill>
              </a:rPr>
              <a:t>Palmar </a:t>
            </a:r>
            <a:r>
              <a:rPr lang="es-ES" sz="2000" b="1" dirty="0" smtClean="0">
                <a:solidFill>
                  <a:srgbClr val="0033CC"/>
                </a:solidFill>
              </a:rPr>
              <a:t>a pleno</a:t>
            </a:r>
            <a:endParaRPr lang="es-UY" sz="2000" b="1" dirty="0">
              <a:solidFill>
                <a:srgbClr val="0033CC"/>
              </a:solidFill>
            </a:endParaRPr>
          </a:p>
          <a:p>
            <a:pPr lvl="1"/>
            <a:r>
              <a:rPr lang="es-ES" sz="2000" b="1" dirty="0">
                <a:solidFill>
                  <a:srgbClr val="0033CC"/>
                </a:solidFill>
              </a:rPr>
              <a:t>Salto cierra la </a:t>
            </a:r>
            <a:r>
              <a:rPr lang="es-ES" sz="2000" b="1" dirty="0" smtClean="0">
                <a:solidFill>
                  <a:srgbClr val="0033CC"/>
                </a:solidFill>
              </a:rPr>
              <a:t>demanda exportando los excedentes</a:t>
            </a:r>
            <a:endParaRPr lang="es-UY" sz="2000" b="1" dirty="0">
              <a:solidFill>
                <a:srgbClr val="0033CC"/>
              </a:solidFill>
            </a:endParaRPr>
          </a:p>
          <a:p>
            <a:pPr algn="just">
              <a:spcBef>
                <a:spcPts val="600"/>
              </a:spcBef>
              <a:spcAft>
                <a:spcPts val="0"/>
              </a:spcAft>
              <a:buFont typeface="Calibri"/>
              <a:buChar char="•"/>
            </a:pPr>
            <a:endParaRPr lang="es-UY" dirty="0">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6</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16/10/2015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6</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762001"/>
            <a:ext cx="5538834" cy="3733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4274525"/>
            <a:ext cx="3028950" cy="25644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65535"/>
            <a:ext cx="4398180" cy="58070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65535"/>
            <a:ext cx="2191637" cy="583054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95400"/>
            <a:ext cx="8777513"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219438</TotalTime>
  <Words>450</Words>
  <Application>Microsoft Office PowerPoint</Application>
  <PresentationFormat>Presentación en pantalla (4:3)</PresentationFormat>
  <Paragraphs>73</Paragraphs>
  <Slides>29</Slides>
  <Notes>10</Notes>
  <HiddenSlides>0</HiddenSlides>
  <MMClips>0</MMClips>
  <ScaleCrop>false</ScaleCrop>
  <HeadingPairs>
    <vt:vector size="4" baseType="variant">
      <vt:variant>
        <vt:lpstr>Tema</vt:lpstr>
      </vt:variant>
      <vt:variant>
        <vt:i4>3</vt:i4>
      </vt:variant>
      <vt:variant>
        <vt:lpstr>Títulos de diapositiva</vt:lpstr>
      </vt:variant>
      <vt:variant>
        <vt:i4>29</vt:i4>
      </vt:variant>
    </vt:vector>
  </HeadingPairs>
  <TitlesOfParts>
    <vt:vector size="32" baseType="lpstr">
      <vt:lpstr>Presentación en blanco</vt:lpstr>
      <vt:lpstr>Diseño personalizado</vt:lpstr>
      <vt:lpstr>Tema de Office</vt:lpstr>
      <vt:lpstr>Resultados de la semana en curso  y  programación de la semana 44  de 2015      V1   </vt:lpstr>
      <vt:lpstr>Resultados de la semana en curso: Comentarios generales</vt:lpstr>
      <vt:lpstr>Resumen semana actual N° 43/15</vt:lpstr>
      <vt:lpstr>Perspectivas para la semana 44</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Semana próxima</vt:lpstr>
      <vt:lpstr>Presentación de PowerPoint</vt:lpstr>
      <vt:lpstr>Presentación de PowerPoint</vt:lpstr>
      <vt:lpstr>Presentación de PowerPoint</vt:lpstr>
      <vt:lpstr>Previsión aportes Salto Grande (Fuente CTM, viernes)</vt:lpstr>
      <vt:lpstr>Programación semanal 2015-44 </vt:lpstr>
      <vt:lpstr>COSTO GENERACIÓN TÉRMICA</vt:lpstr>
      <vt:lpstr>PREVISIÓN DE MANTENIMIENTOS</vt:lpstr>
      <vt:lpstr>MODELOS</vt:lpstr>
      <vt:lpstr>Mediano plazo</vt:lpstr>
      <vt:lpstr>Caso libre, aportes sin lluvias</vt:lpstr>
      <vt:lpstr>Presentación de PowerPoint</vt:lpstr>
      <vt:lpstr>SimSEE, CASO LIBRE CON EROGADO MINIMO EN TERRA</vt:lpstr>
      <vt:lpstr>Presentación de PowerPoint</vt:lpstr>
      <vt:lpstr>Programa de generación de la semana 44/15:  </vt:lpstr>
      <vt:lpstr>Programa semanal (jueves)</vt:lpstr>
      <vt:lpstr>Programa semanal </vt:lpstr>
      <vt:lpstr>Programa semanal </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3546</cp:revision>
  <dcterms:created xsi:type="dcterms:W3CDTF">2010-01-29T12:03:38Z</dcterms:created>
  <dcterms:modified xsi:type="dcterms:W3CDTF">2015-10-30T13:36:07Z</dcterms:modified>
</cp:coreProperties>
</file>