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4"/>
  </p:notesMasterIdLst>
  <p:handoutMasterIdLst>
    <p:handoutMasterId r:id="rId35"/>
  </p:handoutMasterIdLst>
  <p:sldIdLst>
    <p:sldId id="1026" r:id="rId4"/>
    <p:sldId id="1027" r:id="rId5"/>
    <p:sldId id="1285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005" r:id="rId15"/>
    <p:sldId id="1345" r:id="rId16"/>
    <p:sldId id="1346" r:id="rId17"/>
    <p:sldId id="1347" r:id="rId18"/>
    <p:sldId id="1247" r:id="rId19"/>
    <p:sldId id="1009" r:id="rId20"/>
    <p:sldId id="1037" r:id="rId21"/>
    <p:sldId id="1283" r:id="rId22"/>
    <p:sldId id="1313" r:id="rId23"/>
    <p:sldId id="1314" r:id="rId24"/>
    <p:sldId id="1333" r:id="rId25"/>
    <p:sldId id="1334" r:id="rId26"/>
    <p:sldId id="1340" r:id="rId27"/>
    <p:sldId id="1341" r:id="rId28"/>
    <p:sldId id="1175" r:id="rId29"/>
    <p:sldId id="1133" r:id="rId30"/>
    <p:sldId id="1210" r:id="rId31"/>
    <p:sldId id="1132" r:id="rId32"/>
    <p:sldId id="1348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000000"/>
    <a:srgbClr val="006600"/>
    <a:srgbClr val="CC99FF"/>
    <a:srgbClr val="99FF99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8" autoAdjust="0"/>
    <p:restoredTop sz="91119" autoAdjust="0"/>
  </p:normalViewPr>
  <p:slideViewPr>
    <p:cSldViewPr>
      <p:cViewPr>
        <p:scale>
          <a:sx n="100" d="100"/>
          <a:sy n="100" d="100"/>
        </p:scale>
        <p:origin x="-6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06/11/2015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17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06/11/2015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06/11/2015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06/11/2015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06/11/2015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45  de 2015      V2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4272"/>
            <a:ext cx="3908425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1572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6553200" cy="657438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06/11/2015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81000" y="1905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83" y="781050"/>
            <a:ext cx="6511817" cy="607695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55650"/>
            <a:ext cx="3882971" cy="1519654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(viernes)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016500" cy="50038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5038725" cy="50117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39031"/>
            <a:ext cx="5016500" cy="50117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160463"/>
            <a:ext cx="5016500" cy="50117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5038725" cy="501808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5381"/>
            <a:ext cx="5010150" cy="501808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60463"/>
            <a:ext cx="5010150" cy="50117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81000"/>
            <a:ext cx="9090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7086"/>
            <a:ext cx="3800511" cy="4572861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87475"/>
            <a:ext cx="3825912" cy="4572861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jueves)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5829300" cy="33909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37160"/>
            <a:ext cx="5181600" cy="2620839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06/11/2015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2015-45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2400"/>
            <a:ext cx="6652185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73" y="3886201"/>
            <a:ext cx="4454627" cy="2971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10625" cy="355961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06/11/2015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191500" cy="499502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</a:t>
            </a:r>
            <a:endParaRPr lang="es-UY" sz="24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8685015" cy="4800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4800"/>
            <a:ext cx="7772058" cy="6400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000" dirty="0" err="1" smtClean="0"/>
              <a:t>SimSEE</a:t>
            </a:r>
            <a:r>
              <a:rPr lang="es-UY" sz="2000" dirty="0" smtClean="0"/>
              <a:t>, CASO LIBRE CON EROGADO MINIMO EN TERRA</a:t>
            </a:r>
            <a:endParaRPr lang="es-UY" sz="20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76472" cy="5410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53" y="228600"/>
            <a:ext cx="7295347" cy="6477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06/11/2015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45/15: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0"/>
            <a:ext cx="6477000" cy="374491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51628"/>
            <a:ext cx="2724150" cy="230637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29600" cy="585850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43800" cy="573519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44/15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143000"/>
            <a:ext cx="8715375" cy="46482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la semana el despacho se ha realizado con los generadores auto despachados, rio Negro y Salto Grande a pleno. No se necesitó despachar generación térmica para los picos de potencia, se exportaron excedentes durante toda la semana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Se produjeron nuevamente precipitaciones en la cuenca del río Uruguay con un aumento significativo de aportes en particular para la semana 45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En vista de la situación hidrológica se exportará durante toda la semana un monto de energía de aproximadamente 120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Se comenzó a modificar las relaciones de transformación de los </a:t>
            </a:r>
            <a:r>
              <a:rPr lang="es-ES" sz="1800" dirty="0" err="1" smtClean="0">
                <a:latin typeface="Calibri"/>
                <a:ea typeface="Times New Roman"/>
                <a:cs typeface="Arial"/>
              </a:rPr>
              <a:t>trafos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de corriente de algunas líneas del circuito centro.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En la madrugada del lunes se debió bajar la generación de Salto Grande por imposibilidad de Argentina de tomar la totalidad de la exportación.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Se debió controlar sobrecargas en el circuito centro bajando generación de Terra.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El mantenimiento de la unidad de Terra oportunamente autorizado se cancelo.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266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600200"/>
            <a:ext cx="8458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45</a:t>
            </a: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La situación de los recursos hidráulicos es la siguiente: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Río Uruguay, CTM informa para la semana entrante vertido hasta el jueves de no ocurrir lluvias y aportes en descenso pero aún altos, 8800 m3/s sin lluvias y  9200 m3/s con lluvias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previstas (jueves).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Río Negro, se espera que Terra vierta al menos hasta el 18 de noviembre y Palmar mantenga vertederos abiertos unos días más.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Para la semana entrante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no hay prácticamente pronósticos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de precipitaciones para la cuenca del río Negro no así para Salto donde podrían producirse nuevas e importantes precipitaciones.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De acuerdo al programa previsto para la semana entrante se deberá exportar durante toda la semana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.</a:t>
            </a:r>
            <a:endParaRPr lang="es-ES" sz="18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Se espera una demanda semanal muy similar a la de la presente semana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.</a:t>
            </a:r>
            <a:endParaRPr lang="es-UY" sz="1800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763000" cy="52578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0033CC"/>
                </a:solidFill>
              </a:rPr>
              <a:t>Considerando </a:t>
            </a:r>
            <a:r>
              <a:rPr lang="es-ES" sz="2400" b="1" dirty="0">
                <a:solidFill>
                  <a:srgbClr val="0033CC"/>
                </a:solidFill>
              </a:rPr>
              <a:t>lo informado anteriormente </a:t>
            </a:r>
            <a:r>
              <a:rPr lang="es-ES" sz="2400" b="1" dirty="0" smtClean="0">
                <a:solidFill>
                  <a:srgbClr val="0033CC"/>
                </a:solidFill>
              </a:rPr>
              <a:t>se continua con la declaración de </a:t>
            </a:r>
            <a:r>
              <a:rPr lang="es-ES" sz="2400" b="1" dirty="0">
                <a:solidFill>
                  <a:srgbClr val="0033CC"/>
                </a:solidFill>
              </a:rPr>
              <a:t>riesgo de vertimiento para todo el sistema siendo el despacho propuesto el siguiente</a:t>
            </a:r>
            <a:r>
              <a:rPr lang="es-ES" sz="2400" b="1" dirty="0" smtClean="0">
                <a:solidFill>
                  <a:srgbClr val="0033CC"/>
                </a:solidFill>
              </a:rPr>
              <a:t>:</a:t>
            </a:r>
          </a:p>
          <a:p>
            <a:pPr marL="0" indent="0">
              <a:buNone/>
            </a:pPr>
            <a:endParaRPr lang="es-UY" sz="24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ES" sz="2400" b="1" i="1" dirty="0">
                <a:solidFill>
                  <a:srgbClr val="0033CC"/>
                </a:solidFill>
              </a:rPr>
              <a:t>Despacho propuesto</a:t>
            </a:r>
            <a:endParaRPr lang="es-UY" sz="2400" b="1" i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Auto despachados. 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Terra a pleno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Palmar </a:t>
            </a:r>
            <a:r>
              <a:rPr lang="es-ES" sz="2000" b="1" dirty="0" smtClean="0">
                <a:solidFill>
                  <a:srgbClr val="0033CC"/>
                </a:solidFill>
              </a:rPr>
              <a:t>a pleno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Salto cierra la </a:t>
            </a:r>
            <a:r>
              <a:rPr lang="es-ES" sz="2000" b="1" dirty="0" smtClean="0">
                <a:solidFill>
                  <a:srgbClr val="0033CC"/>
                </a:solidFill>
              </a:rPr>
              <a:t>demanda exportando los excedentes</a:t>
            </a:r>
            <a:endParaRPr lang="es-UY" sz="2000" b="1" dirty="0">
              <a:solidFill>
                <a:srgbClr val="0033CC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06/11/2015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647950" cy="22418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85800"/>
            <a:ext cx="6515099" cy="376694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02036"/>
            <a:ext cx="4419600" cy="583535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758530"/>
            <a:ext cx="2209800" cy="58788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1295400"/>
            <a:ext cx="8777513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229483</TotalTime>
  <Words>501</Words>
  <Application>Microsoft Office PowerPoint</Application>
  <PresentationFormat>Presentación en pantalla (4:3)</PresentationFormat>
  <Paragraphs>76</Paragraphs>
  <Slides>30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Presentación en blanco</vt:lpstr>
      <vt:lpstr>Diseño personalizado</vt:lpstr>
      <vt:lpstr>Tema de Office</vt:lpstr>
      <vt:lpstr>Resultados de la semana en curso  y  programación de la semana 45  de 2015      V2   </vt:lpstr>
      <vt:lpstr>Resultados de la semana en curso: Comentarios generales</vt:lpstr>
      <vt:lpstr>Resumen semana actual N° 44/15</vt:lpstr>
      <vt:lpstr>Perspectivas para la semana 45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Presentación de PowerPoint</vt:lpstr>
      <vt:lpstr>Presentación de PowerPoint</vt:lpstr>
      <vt:lpstr>Presentación de PowerPoint</vt:lpstr>
      <vt:lpstr>Previsión aportes Salto Grande (Fuente CTM, jueves)</vt:lpstr>
      <vt:lpstr>Programación semanal 2015-45 </vt:lpstr>
      <vt:lpstr>COSTO GENERACIÓN TÉRMICA</vt:lpstr>
      <vt:lpstr>PREVISIÓN DE MANTENIMIENTOS</vt:lpstr>
      <vt:lpstr>MODELOS</vt:lpstr>
      <vt:lpstr>Mediano plazo</vt:lpstr>
      <vt:lpstr>Caso libre, aportes sin lluvias</vt:lpstr>
      <vt:lpstr>Presentación de PowerPoint</vt:lpstr>
      <vt:lpstr>SimSEE, CASO LIBRE CON EROGADO MINIMO EN TERRA</vt:lpstr>
      <vt:lpstr>Presentación de PowerPoint</vt:lpstr>
      <vt:lpstr>Programa de generación de la semana 45/15:  </vt:lpstr>
      <vt:lpstr>Programa semanal (jueves) </vt:lpstr>
      <vt:lpstr>Programa semanal </vt:lpstr>
      <vt:lpstr>Programa semanal (jueves)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3562</cp:revision>
  <dcterms:created xsi:type="dcterms:W3CDTF">2010-01-29T12:03:38Z</dcterms:created>
  <dcterms:modified xsi:type="dcterms:W3CDTF">2015-11-06T13:29:26Z</dcterms:modified>
</cp:coreProperties>
</file>