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9"/>
  </p:notesMasterIdLst>
  <p:handoutMasterIdLst>
    <p:handoutMasterId r:id="rId40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353" r:id="rId16"/>
    <p:sldId id="1351" r:id="rId17"/>
    <p:sldId id="1354" r:id="rId18"/>
    <p:sldId id="1352" r:id="rId19"/>
    <p:sldId id="1005" r:id="rId20"/>
    <p:sldId id="1345" r:id="rId21"/>
    <p:sldId id="1346" r:id="rId22"/>
    <p:sldId id="1347" r:id="rId23"/>
    <p:sldId id="1247" r:id="rId24"/>
    <p:sldId id="1009" r:id="rId25"/>
    <p:sldId id="1037" r:id="rId26"/>
    <p:sldId id="1283" r:id="rId27"/>
    <p:sldId id="1313" r:id="rId28"/>
    <p:sldId id="1314" r:id="rId29"/>
    <p:sldId id="1333" r:id="rId30"/>
    <p:sldId id="1334" r:id="rId31"/>
    <p:sldId id="1340" r:id="rId32"/>
    <p:sldId id="1341" r:id="rId33"/>
    <p:sldId id="1175" r:id="rId34"/>
    <p:sldId id="1133" r:id="rId35"/>
    <p:sldId id="1210" r:id="rId36"/>
    <p:sldId id="1132" r:id="rId37"/>
    <p:sldId id="134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60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04/12/2015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22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04/12/2015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04/12/2015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49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913187" cy="3395662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56050" cy="3408362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6172200" cy="619215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97391" cy="3200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Previsión FING total país, viernes 27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4033"/>
            <a:ext cx="7385050" cy="536615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638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sz="2000" dirty="0" smtClean="0"/>
              <a:t>Previsiones diarias, base </a:t>
            </a:r>
            <a:r>
              <a:rPr lang="es-UY" sz="2000" dirty="0" err="1" smtClean="0"/>
              <a:t>Meteologica</a:t>
            </a:r>
            <a:r>
              <a:rPr lang="es-UY" sz="2000" dirty="0" smtClean="0"/>
              <a:t> corregidas por parques aún no pronosticados (pequeños y en mismo sitio) y disponibilidad</a:t>
            </a:r>
            <a:endParaRPr lang="es-U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887913" cy="23082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845050" cy="2279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859337" cy="2301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4" y="2209800"/>
            <a:ext cx="4816475" cy="2279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1" y="2590800"/>
            <a:ext cx="4816475" cy="2301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56" y="2971800"/>
            <a:ext cx="4845050" cy="2279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62000" y="56388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tx1"/>
                </a:solidFill>
              </a:rPr>
              <a:t>WARNING: SE COMPARA POTENCIA MEDIA CON POTENCIA INSTANTANEA AL FINAL DE LA HORA</a:t>
            </a:r>
            <a:endParaRPr lang="es-U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332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UY" dirty="0" smtClean="0"/>
              <a:t>Previsión eólica semana 49</a:t>
            </a:r>
            <a:endParaRPr lang="es-UY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198"/>
            <a:ext cx="2590800" cy="270384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62146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74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s-UY" dirty="0" smtClean="0"/>
              <a:t>Foto satelital actual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778538"/>
            <a:ext cx="5029200" cy="574051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618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1143000"/>
            <a:ext cx="7795824" cy="5481638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6080125" cy="238125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281613" cy="525462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9" y="1219200"/>
            <a:ext cx="5253037" cy="526891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7138"/>
            <a:ext cx="5259387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1620"/>
            <a:ext cx="5273675" cy="527526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78" y="1227137"/>
            <a:ext cx="5259387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17" y="1232647"/>
            <a:ext cx="5253037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1620"/>
            <a:ext cx="5245100" cy="526891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7469"/>
            <a:ext cx="4354653" cy="525546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7469"/>
            <a:ext cx="4354653" cy="526891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00950" cy="4343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2015-49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508242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90742"/>
            <a:ext cx="4543425" cy="30339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83952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04213" cy="50637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en SG de 6800 m3/s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26850" cy="4768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7330"/>
            <a:ext cx="7696200" cy="63383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382000" cy="53499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48/15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15375" cy="495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Durante la semana y hasta el día miércoles, el despacho se ha realizó con los generadores auto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despachados y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Grande a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pleno,  el despacho del río Negro se realizo tratando de minimizar la exportación evitando vertimientos  y fue el siguiente: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Al principio de la semana el despacho del río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Negro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fue con Terra a pleno y modulando con Palmar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 partir del martes se comenzó a modular Terra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están realizando pruebas durante la semana de la </a:t>
            </a:r>
            <a:r>
              <a:rPr lang="es-ES" sz="1800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de Melo con dirección Uruguay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Brasil las que se interrumpieron el miércoles y no se pudieron retomar.</a:t>
            </a:r>
            <a:endParaRPr lang="es-UY" sz="18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vista de la situación hidrológica se exportará durante toda la semana un monto de energía de aproximadamente 58 </a:t>
            </a:r>
            <a:r>
              <a:rPr lang="es-ES" sz="1800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han producido precipitaciones en todas las cuencas aunque en las de Salto se produjeron los cambios mas significativos. Adicionalmente se están produciendo precipitaciones muy importantes en la cuenca media y alta. </a:t>
            </a:r>
            <a:endParaRPr lang="es-UY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818472" cy="6172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49/15: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04800" y="533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>
                <a:solidFill>
                  <a:srgbClr val="FF0000"/>
                </a:solidFill>
              </a:rPr>
              <a:t>No están consideradas las pruebas de la conversora</a:t>
            </a:r>
            <a:endParaRPr lang="es-UY" sz="18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0"/>
            <a:ext cx="6096000" cy="377295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94" y="4038600"/>
            <a:ext cx="2796305" cy="2766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7592"/>
            <a:ext cx="8567738" cy="53514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3011"/>
            <a:ext cx="7391400" cy="56193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400050" y="58674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Las pruebas de conversora son hasta hora 18 de Brasil</a:t>
            </a:r>
            <a:endParaRPr lang="es-UY" sz="16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87389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49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</a:rPr>
              <a:t>La situación de los recursos hidráulicos es la siguiente:</a:t>
            </a:r>
            <a:endParaRPr lang="es-UY" sz="1800" dirty="0">
              <a:solidFill>
                <a:schemeClr val="tx1"/>
              </a:solidFill>
            </a:endParaRP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Río Uruguay, CTM informa el día de hoy para la semana entrante </a:t>
            </a:r>
            <a:r>
              <a:rPr lang="es-ES" sz="1400" dirty="0" smtClean="0">
                <a:solidFill>
                  <a:schemeClr val="tx1"/>
                </a:solidFill>
              </a:rPr>
              <a:t>aportes </a:t>
            </a:r>
            <a:r>
              <a:rPr lang="es-ES" sz="1400" dirty="0">
                <a:solidFill>
                  <a:schemeClr val="tx1"/>
                </a:solidFill>
              </a:rPr>
              <a:t>del orden de </a:t>
            </a:r>
            <a:r>
              <a:rPr lang="es-ES" sz="1400" dirty="0" smtClean="0">
                <a:solidFill>
                  <a:schemeClr val="tx1"/>
                </a:solidFill>
              </a:rPr>
              <a:t>8500 </a:t>
            </a:r>
            <a:r>
              <a:rPr lang="es-ES" sz="1400" dirty="0">
                <a:solidFill>
                  <a:schemeClr val="tx1"/>
                </a:solidFill>
              </a:rPr>
              <a:t>m3/s </a:t>
            </a:r>
            <a:r>
              <a:rPr lang="es-ES" sz="1400" dirty="0" smtClean="0">
                <a:solidFill>
                  <a:schemeClr val="tx1"/>
                </a:solidFill>
              </a:rPr>
              <a:t>con y sin lluvias aunque esta lloviendo intensamente </a:t>
            </a:r>
            <a:r>
              <a:rPr lang="es-ES" sz="1400" dirty="0" smtClean="0">
                <a:solidFill>
                  <a:schemeClr val="tx1"/>
                </a:solidFill>
              </a:rPr>
              <a:t>actualmente</a:t>
            </a:r>
            <a:endParaRPr lang="es-UY" sz="1400" dirty="0">
              <a:solidFill>
                <a:schemeClr val="tx1"/>
              </a:solidFill>
            </a:endParaRP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Río Negro, </a:t>
            </a:r>
            <a:r>
              <a:rPr lang="es-ES" sz="1400" dirty="0" smtClean="0">
                <a:solidFill>
                  <a:schemeClr val="tx1"/>
                </a:solidFill>
              </a:rPr>
              <a:t>todos los vertederos cerrados y las centrales con pequeños aportes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Existen previsiones de precipitaciones adicionales para Salto Grande </a:t>
            </a:r>
            <a:endParaRPr lang="es-UY" sz="1800" dirty="0">
              <a:solidFill>
                <a:schemeClr val="tx1"/>
              </a:solidFill>
            </a:endParaRPr>
          </a:p>
          <a:p>
            <a:r>
              <a:rPr lang="es-ES" sz="1800" dirty="0" smtClean="0">
                <a:solidFill>
                  <a:schemeClr val="tx1"/>
                </a:solidFill>
              </a:rPr>
              <a:t>Las previsiones de temperaturas no indican aun temperaturas extremas.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Se </a:t>
            </a:r>
            <a:r>
              <a:rPr lang="es-ES" sz="1800" dirty="0">
                <a:solidFill>
                  <a:schemeClr val="tx1"/>
                </a:solidFill>
              </a:rPr>
              <a:t>estima se continuaran las pruebas de la </a:t>
            </a:r>
            <a:r>
              <a:rPr lang="es-ES" sz="1800" dirty="0" err="1">
                <a:solidFill>
                  <a:schemeClr val="tx1"/>
                </a:solidFill>
              </a:rPr>
              <a:t>conversora</a:t>
            </a:r>
            <a:r>
              <a:rPr lang="es-ES" sz="1800" dirty="0">
                <a:solidFill>
                  <a:schemeClr val="tx1"/>
                </a:solidFill>
              </a:rPr>
              <a:t> durante el sábado </a:t>
            </a:r>
            <a:r>
              <a:rPr lang="es-ES" sz="1800" dirty="0" smtClean="0">
                <a:solidFill>
                  <a:schemeClr val="tx1"/>
                </a:solidFill>
              </a:rPr>
              <a:t>y el </a:t>
            </a:r>
            <a:r>
              <a:rPr lang="es-ES" sz="1800" dirty="0">
                <a:solidFill>
                  <a:schemeClr val="tx1"/>
                </a:solidFill>
              </a:rPr>
              <a:t>resto de la semana entrante de ser posible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1800" dirty="0">
                <a:solidFill>
                  <a:schemeClr val="tx1"/>
                </a:solidFill>
              </a:rPr>
              <a:t>De acuerdo al </a:t>
            </a:r>
            <a:r>
              <a:rPr lang="es-ES" sz="1800" dirty="0" smtClean="0">
                <a:solidFill>
                  <a:schemeClr val="tx1"/>
                </a:solidFill>
              </a:rPr>
              <a:t>programa de salto grande se deberá exportar durante toda la </a:t>
            </a:r>
            <a:r>
              <a:rPr lang="es-ES" sz="1800" dirty="0" smtClean="0">
                <a:solidFill>
                  <a:schemeClr val="tx1"/>
                </a:solidFill>
              </a:rPr>
              <a:t>semana al menos en </a:t>
            </a:r>
            <a:r>
              <a:rPr lang="es-ES" sz="1800" dirty="0" smtClean="0">
                <a:solidFill>
                  <a:schemeClr val="tx1"/>
                </a:solidFill>
              </a:rPr>
              <a:t>las madrugadas.</a:t>
            </a:r>
            <a:endParaRPr lang="es-UY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 acuerdo al programa previsto por CTM debido a los altos aportes que se están 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registrando y a las muy altas cotas de en el Río Negro el </a:t>
            </a: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despacho propuesto hasta ese día es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: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a pleno exportando excedentes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para cota de 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40.00m.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Terra 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cierra la demanda en la semana para la cota de Palmar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ES" sz="20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04/12/2015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1"/>
            <a:ext cx="5786508" cy="3581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56" y="3785467"/>
            <a:ext cx="3105150" cy="307253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762000"/>
            <a:ext cx="4314757" cy="5882861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748554"/>
            <a:ext cx="2196920" cy="5896308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4294067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231507</TotalTime>
  <Words>570</Words>
  <Application>Microsoft Office PowerPoint</Application>
  <PresentationFormat>Presentación en pantalla (4:3)</PresentationFormat>
  <Paragraphs>82</Paragraphs>
  <Slides>35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Presentación en blanco</vt:lpstr>
      <vt:lpstr>Diseño personalizado</vt:lpstr>
      <vt:lpstr>Tema de Office</vt:lpstr>
      <vt:lpstr>Resultados de la semana en curso  y  programación de la semana 49  de 2015      V1   </vt:lpstr>
      <vt:lpstr>Resultados de la semana en curso: Comentarios generales</vt:lpstr>
      <vt:lpstr>Resumen semana actual N° 48/15</vt:lpstr>
      <vt:lpstr>Perspectivas para la semana 49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</vt:lpstr>
      <vt:lpstr>Previsión FING total país, viernes 27</vt:lpstr>
      <vt:lpstr>Previsiones diarias, base Meteologica corregidas por parques aún no pronosticados (pequeños y en mismo sitio) y disponibilidad</vt:lpstr>
      <vt:lpstr>Previsión eólica semana 49</vt:lpstr>
      <vt:lpstr>Foto satelital actual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viernes)</vt:lpstr>
      <vt:lpstr>Programación semanal 2015-49 </vt:lpstr>
      <vt:lpstr>COSTO GENERACIÓN TÉRMICA</vt:lpstr>
      <vt:lpstr>PREVISIÓN DE MANTENIMIENTOS</vt:lpstr>
      <vt:lpstr>MODELOS</vt:lpstr>
      <vt:lpstr>Mediano plazo</vt:lpstr>
      <vt:lpstr>Caso libre, aportes en SG de 6800 m3/s</vt:lpstr>
      <vt:lpstr>Presentación de PowerPoint</vt:lpstr>
      <vt:lpstr>SimSEE, CASO LIBRE </vt:lpstr>
      <vt:lpstr>Presentación de PowerPoint</vt:lpstr>
      <vt:lpstr>Programa de generación de la semana 49/15:  </vt:lpstr>
      <vt:lpstr>Programa semanal (jueves)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3621</cp:revision>
  <dcterms:created xsi:type="dcterms:W3CDTF">2010-01-29T12:03:38Z</dcterms:created>
  <dcterms:modified xsi:type="dcterms:W3CDTF">2015-12-04T13:30:11Z</dcterms:modified>
</cp:coreProperties>
</file>