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686" r:id="rId2"/>
    <p:sldMasterId id="2147483720" r:id="rId3"/>
  </p:sldMasterIdLst>
  <p:notesMasterIdLst>
    <p:notesMasterId r:id="rId38"/>
  </p:notesMasterIdLst>
  <p:handoutMasterIdLst>
    <p:handoutMasterId r:id="rId39"/>
  </p:handoutMasterIdLst>
  <p:sldIdLst>
    <p:sldId id="1026" r:id="rId4"/>
    <p:sldId id="1027" r:id="rId5"/>
    <p:sldId id="1285" r:id="rId6"/>
    <p:sldId id="1300" r:id="rId7"/>
    <p:sldId id="1030" r:id="rId8"/>
    <p:sldId id="1001" r:id="rId9"/>
    <p:sldId id="1279" r:id="rId10"/>
    <p:sldId id="1278" r:id="rId11"/>
    <p:sldId id="1280" r:id="rId12"/>
    <p:sldId id="1281" r:id="rId13"/>
    <p:sldId id="1282" r:id="rId14"/>
    <p:sldId id="1349" r:id="rId15"/>
    <p:sldId id="1353" r:id="rId16"/>
    <p:sldId id="1351" r:id="rId17"/>
    <p:sldId id="1354" r:id="rId18"/>
    <p:sldId id="1005" r:id="rId19"/>
    <p:sldId id="1345" r:id="rId20"/>
    <p:sldId id="1346" r:id="rId21"/>
    <p:sldId id="1347" r:id="rId22"/>
    <p:sldId id="1247" r:id="rId23"/>
    <p:sldId id="1009" r:id="rId24"/>
    <p:sldId id="1037" r:id="rId25"/>
    <p:sldId id="1283" r:id="rId26"/>
    <p:sldId id="1313" r:id="rId27"/>
    <p:sldId id="1314" r:id="rId28"/>
    <p:sldId id="1333" r:id="rId29"/>
    <p:sldId id="1334" r:id="rId30"/>
    <p:sldId id="1340" r:id="rId31"/>
    <p:sldId id="1341" r:id="rId32"/>
    <p:sldId id="1175" r:id="rId33"/>
    <p:sldId id="1133" r:id="rId34"/>
    <p:sldId id="1210" r:id="rId35"/>
    <p:sldId id="1132" r:id="rId36"/>
    <p:sldId id="1348" r:id="rId37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3333CC"/>
    <a:srgbClr val="000000"/>
    <a:srgbClr val="006600"/>
    <a:srgbClr val="CC99FF"/>
    <a:srgbClr val="99FF99"/>
    <a:srgbClr val="3333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238" autoAdjust="0"/>
    <p:restoredTop sz="91119" autoAdjust="0"/>
  </p:normalViewPr>
  <p:slideViewPr>
    <p:cSldViewPr>
      <p:cViewPr>
        <p:scale>
          <a:sx n="100" d="100"/>
          <a:sy n="100" d="100"/>
        </p:scale>
        <p:origin x="-61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60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3C2004C9-7D14-4BCD-80EE-B75246804BA4}" type="datetimeFigureOut">
              <a:rPr lang="es-UY"/>
              <a:pPr>
                <a:defRPr/>
              </a:pPr>
              <a:t>11/12/2015</a:t>
            </a:fld>
            <a:endParaRPr lang="es-UY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D0FD3A1B-7DB2-4925-AB35-9A831CF8B64B}" type="slidenum">
              <a:rPr lang="es-UY"/>
              <a:pPr>
                <a:defRPr/>
              </a:pPr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1775259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09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2109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109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9272D503-31FA-4B26-96F9-F141E17E024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4867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8FB4700-D627-46D8-92AA-611EADFA2D50}" type="slidenum">
              <a:rPr lang="es-ES">
                <a:solidFill>
                  <a:schemeClr val="accent2"/>
                </a:solidFill>
              </a:rPr>
              <a:pPr algn="r"/>
              <a:t>1</a:t>
            </a:fld>
            <a:endParaRPr lang="es-ES">
              <a:solidFill>
                <a:schemeClr val="accent2"/>
              </a:solidFill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8610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9929C0-29A2-41B3-BF5C-67B1D7909DBB}" type="slidenum">
              <a:rPr lang="es-ES" smtClean="0"/>
              <a:pPr>
                <a:defRPr/>
              </a:pPr>
              <a:t>32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4818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  <p:sp>
        <p:nvSpPr>
          <p:cNvPr id="34819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D4D1C2-CC23-4421-A15E-5A7587411091}" type="slidenum">
              <a:rPr lang="es-ES" smtClean="0">
                <a:cs typeface="Arial" charset="0"/>
              </a:rPr>
              <a:pPr/>
              <a:t>5</a:t>
            </a:fld>
            <a:endParaRPr lang="es-E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7890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35D0B8-87A2-4973-BA64-65B21077C753}" type="slidenum">
              <a:rPr lang="es-ES" smtClean="0">
                <a:solidFill>
                  <a:prstClr val="white"/>
                </a:solidFill>
              </a:rPr>
              <a:pPr>
                <a:defRPr/>
              </a:pPr>
              <a:t>7</a:t>
            </a:fld>
            <a:endParaRPr lang="es-ES">
              <a:solidFill>
                <a:prstClr val="white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72D503-31FA-4B26-96F9-F141E17E024F}" type="slidenum">
              <a:rPr lang="es-ES" smtClean="0"/>
              <a:pPr>
                <a:defRPr/>
              </a:pPr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550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9154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E0002E-579A-408D-99CD-5D528022B203}" type="slidenum">
              <a:rPr lang="es-ES" smtClean="0"/>
              <a:pPr>
                <a:defRPr/>
              </a:pPr>
              <a:t>20</a:t>
            </a:fld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C9E98D1-A96B-45CB-A0AE-C692755B147B}" type="slidenum">
              <a:rPr lang="es-ES">
                <a:solidFill>
                  <a:schemeClr val="accent2"/>
                </a:solidFill>
              </a:rPr>
              <a:pPr algn="r"/>
              <a:t>21</a:t>
            </a:fld>
            <a:endParaRPr lang="es-ES">
              <a:solidFill>
                <a:schemeClr val="accent2"/>
              </a:solidFill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72D503-31FA-4B26-96F9-F141E17E024F}" type="slidenum">
              <a:rPr lang="es-ES" smtClean="0"/>
              <a:pPr>
                <a:defRPr/>
              </a:pPr>
              <a:t>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7217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72D503-31FA-4B26-96F9-F141E17E024F}" type="slidenum">
              <a:rPr lang="es-ES" smtClean="0"/>
              <a:pPr>
                <a:defRPr/>
              </a:pPr>
              <a:t>28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45022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72D503-31FA-4B26-96F9-F141E17E024F}" type="slidenum">
              <a:rPr lang="es-ES" smtClean="0"/>
              <a:pPr>
                <a:defRPr/>
              </a:pPr>
              <a:t>30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4735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49B4A-18AE-4774-AAD7-85CB6D600CA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064D5-4406-4579-B006-7C98156DEA3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EEE14-E266-4CE8-99FF-286638C511A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7D61A-A334-4A43-83CC-8369BAFF1AEF}" type="datetimeFigureOut">
              <a:rPr lang="es-ES"/>
              <a:pPr>
                <a:defRPr/>
              </a:pPr>
              <a:t>11/12/2015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5D18A-A9D0-423F-9DFB-C608E6E7A48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3262D5-2756-4287-883D-75F2592A888A}" type="datetimeFigureOut">
              <a:rPr lang="es-ES"/>
              <a:pPr>
                <a:defRPr/>
              </a:pPr>
              <a:t>11/12/2015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F96857-8923-4988-9281-FD445385C88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53C44-82C5-4D96-A700-BECEE5FD4211}" type="datetimeFigureOut">
              <a:rPr lang="es-ES"/>
              <a:pPr>
                <a:defRPr/>
              </a:pPr>
              <a:t>11/12/2015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9C168B-E8AB-48C6-8BAD-22749BDAF0D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19869-8E4F-4A64-823C-7DC27066302C}" type="datetimeFigureOut">
              <a:rPr lang="es-ES"/>
              <a:pPr>
                <a:defRPr/>
              </a:pPr>
              <a:t>11/12/2015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E822CB-FD26-4BDB-9326-EDD9B1BB2D7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C2D9F1-4211-4984-BE4E-3BC34B481665}" type="datetimeFigureOut">
              <a:rPr lang="es-ES"/>
              <a:pPr>
                <a:defRPr/>
              </a:pPr>
              <a:t>11/12/2015</a:t>
            </a:fld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D8F200-B7EE-4EDF-B4B8-C36915742A7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A4EF87-7A4F-435B-ABAF-FBFAD32DC47C}" type="datetimeFigureOut">
              <a:rPr lang="es-ES"/>
              <a:pPr>
                <a:defRPr/>
              </a:pPr>
              <a:t>11/12/2015</a:t>
            </a:fld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D5AE0D-30EF-47C8-BDB7-5797BEE31CF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B2726-D855-4371-A511-9C11945E0661}" type="datetimeFigureOut">
              <a:rPr lang="es-ES"/>
              <a:pPr>
                <a:defRPr/>
              </a:pPr>
              <a:t>11/12/2015</a:t>
            </a:fld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B2280-1C8A-464B-9EE9-7BF9968269D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ED6C7-F122-4E38-A7A1-C95F2B057D64}" type="datetimeFigureOut">
              <a:rPr lang="es-ES"/>
              <a:pPr>
                <a:defRPr/>
              </a:pPr>
              <a:t>11/12/2015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0E8AF1-7BE1-4281-A09C-CB3EAB136AE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F9844-3923-4487-8BAC-1EADE7C919F1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UY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D9901-F414-47FC-A51C-7BF9E3C3A828}" type="datetimeFigureOut">
              <a:rPr lang="es-ES"/>
              <a:pPr>
                <a:defRPr/>
              </a:pPr>
              <a:t>11/12/2015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14961-7B60-4833-A79C-BB211A7E207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1184D-EB63-49ED-86C0-6A4AD8AB81EA}" type="datetimeFigureOut">
              <a:rPr lang="es-ES"/>
              <a:pPr>
                <a:defRPr/>
              </a:pPr>
              <a:t>11/12/2015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F8B677-8D66-4529-8BB5-31246491DE6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AA28C7-2CB5-4C98-A188-92C3E5C1B4E0}" type="datetimeFigureOut">
              <a:rPr lang="es-ES"/>
              <a:pPr>
                <a:defRPr/>
              </a:pPr>
              <a:t>11/12/2015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562EF-7ABE-4681-941B-3835901FE9F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11/12/2015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4883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11/12/2015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7205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11/12/2015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5568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11/12/2015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2275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11/12/2015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5510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11/12/2015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0570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11/12/2015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300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9F892-0C99-494E-9153-EF5DED801FDD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11/12/2015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2902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11/12/2015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178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11/12/2015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983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11/12/2015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692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D8DDB-4182-4A8E-A2AE-8BC2DBE44DBB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8CD15-550C-48B3-94C0-CFCC92E4B4DC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823FF-E932-4FFB-926B-5993D43907B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0308B-22FF-4987-985E-7B6657E61B4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557B0-DC58-4BF9-91AF-95E539E36FF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UY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01125-9754-4E37-AF06-5715D560734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FondoPresentacionesCorporativasUTELaEnergiaQueNosUne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7625" y="42863"/>
            <a:ext cx="9048750" cy="677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UY" smtClean="0"/>
              <a:t>Texto</a:t>
            </a:r>
            <a:endParaRPr lang="en-US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53188"/>
            <a:ext cx="1547813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solidFill>
                  <a:srgbClr val="0000C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C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40650" y="6524625"/>
            <a:ext cx="14033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C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8E3ED19-1BAE-40AE-93CB-3DC550614C4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accent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C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83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fld id="{71912AEF-6975-43E7-B260-CACBDAE971EB}" type="datetimeFigureOut">
              <a:rPr lang="es-ES"/>
              <a:pPr>
                <a:defRPr/>
              </a:pPr>
              <a:t>11/12/2015</a:t>
            </a:fld>
            <a:endParaRPr lang="es-ES"/>
          </a:p>
        </p:txBody>
      </p:sp>
      <p:sp>
        <p:nvSpPr>
          <p:cNvPr id="183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83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fld id="{DCC2CA2E-2802-4CB1-AB56-A0A33D04102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11/12/2015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3998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12.emf"/><Relationship Id="rId7" Type="http://schemas.openxmlformats.org/officeDocument/2006/relationships/image" Target="../media/image16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image" Target="../media/image22.emf"/><Relationship Id="rId7" Type="http://schemas.openxmlformats.org/officeDocument/2006/relationships/image" Target="../media/image26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0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41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9CFCA67-E025-442F-AAC3-F3A453365793}" type="slidenum">
              <a:rPr lang="es-ES"/>
              <a:pPr algn="r"/>
              <a:t>1</a:t>
            </a:fld>
            <a:endParaRPr lang="es-ES"/>
          </a:p>
        </p:txBody>
      </p:sp>
      <p:sp>
        <p:nvSpPr>
          <p:cNvPr id="27650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C18F812-E739-4583-BE6F-5892523A37E9}" type="slidenum">
              <a:rPr lang="es-ES"/>
              <a:pPr algn="r"/>
              <a:t>1</a:t>
            </a:fld>
            <a:endParaRPr lang="es-ES"/>
          </a:p>
        </p:txBody>
      </p:sp>
      <p:sp>
        <p:nvSpPr>
          <p:cNvPr id="27651" name="Rectangle 7"/>
          <p:cNvSpPr txBox="1">
            <a:spLocks noGrp="1"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44BBD37C-B19C-4EFE-9838-E18DDBF812D7}" type="datetime1">
              <a:rPr lang="es-ES"/>
              <a:pPr/>
              <a:t>11/12/2015</a:t>
            </a:fld>
            <a:endParaRPr lang="es-ES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533400" y="2819400"/>
            <a:ext cx="8280400" cy="2305050"/>
          </a:xfrm>
        </p:spPr>
        <p:txBody>
          <a:bodyPr anchor="b" anchorCtr="1"/>
          <a:lstStyle/>
          <a:p>
            <a:r>
              <a:rPr lang="es-UY" sz="3600" dirty="0" smtClean="0"/>
              <a:t>Resultados de la semana en curso </a:t>
            </a:r>
            <a:br>
              <a:rPr lang="es-UY" sz="3600" dirty="0" smtClean="0"/>
            </a:br>
            <a:r>
              <a:rPr lang="es-UY" sz="3600" dirty="0" smtClean="0"/>
              <a:t>y </a:t>
            </a:r>
            <a:br>
              <a:rPr lang="es-UY" sz="3600" dirty="0" smtClean="0"/>
            </a:br>
            <a:r>
              <a:rPr lang="es-UY" sz="3600" dirty="0" smtClean="0"/>
              <a:t>programación de la semana 50  de 2015      V1</a:t>
            </a:r>
            <a:br>
              <a:rPr lang="es-UY" sz="3600" dirty="0" smtClean="0"/>
            </a:br>
            <a:r>
              <a:rPr lang="es-UY" sz="3600" dirty="0" smtClean="0"/>
              <a:t/>
            </a:r>
            <a:br>
              <a:rPr lang="es-UY" sz="3600" dirty="0" smtClean="0"/>
            </a:br>
            <a:r>
              <a:rPr lang="es-UY" sz="3600" dirty="0" smtClean="0"/>
              <a:t/>
            </a:r>
            <a:br>
              <a:rPr lang="es-UY" sz="3600" dirty="0" smtClean="0"/>
            </a:br>
            <a:endParaRPr lang="es-ES" sz="3600" dirty="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1 Título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s-UY" sz="2400" dirty="0" smtClean="0"/>
              <a:t>COMPARATIVO DE APORTES DE CENTRALES HIDRAULICAS</a:t>
            </a:r>
            <a:r>
              <a:rPr lang="es-UY" dirty="0" smtClean="0"/>
              <a:t/>
            </a:r>
            <a:br>
              <a:rPr lang="es-UY" dirty="0" smtClean="0"/>
            </a:br>
            <a:r>
              <a:rPr lang="es-UY" sz="2000" dirty="0" smtClean="0"/>
              <a:t>SALTO GRANDE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89918"/>
            <a:ext cx="3925887" cy="3286125"/>
          </a:xfrm>
          <a:prstGeom prst="rect">
            <a:avLst/>
          </a:prstGeom>
          <a:solidFill>
            <a:schemeClr val="accent3"/>
          </a:solidFill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872456"/>
            <a:ext cx="3975100" cy="3303587"/>
          </a:xfrm>
          <a:prstGeom prst="rect">
            <a:avLst/>
          </a:prstGeom>
          <a:solidFill>
            <a:schemeClr val="accent3"/>
          </a:solidFill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1524000" cy="2362200"/>
          </a:xfrm>
        </p:spPr>
        <p:txBody>
          <a:bodyPr/>
          <a:lstStyle/>
          <a:p>
            <a:r>
              <a:rPr lang="es-UY" sz="2800" smtClean="0"/>
              <a:t>RIO NEGRO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76199"/>
            <a:ext cx="6553200" cy="6574385"/>
          </a:xfrm>
          <a:prstGeom prst="rect">
            <a:avLst/>
          </a:prstGeom>
          <a:solidFill>
            <a:schemeClr val="accent3"/>
          </a:solidFill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62000" y="152400"/>
            <a:ext cx="7772400" cy="609600"/>
          </a:xfrm>
        </p:spPr>
        <p:txBody>
          <a:bodyPr/>
          <a:lstStyle/>
          <a:p>
            <a:r>
              <a:rPr lang="es-UY" dirty="0" smtClean="0"/>
              <a:t>Previsiones de generación eólica</a:t>
            </a:r>
            <a:endParaRPr lang="es-UY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8493125" cy="3138487"/>
          </a:xfrm>
          <a:prstGeom prst="rect">
            <a:avLst/>
          </a:prstGeom>
          <a:solidFill>
            <a:schemeClr val="accent3"/>
          </a:solidFill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881042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533400"/>
          </a:xfrm>
        </p:spPr>
        <p:txBody>
          <a:bodyPr/>
          <a:lstStyle/>
          <a:p>
            <a:r>
              <a:rPr lang="es-UY" dirty="0" smtClean="0"/>
              <a:t>Previsión FING total país, viernes 27</a:t>
            </a:r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1234163896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r>
              <a:rPr lang="es-UY" sz="2000" dirty="0" smtClean="0"/>
              <a:t>Previsiones diarias, base </a:t>
            </a:r>
            <a:r>
              <a:rPr lang="es-UY" sz="2000" dirty="0" err="1" smtClean="0"/>
              <a:t>Meteologica</a:t>
            </a:r>
            <a:r>
              <a:rPr lang="es-UY" sz="2000" dirty="0" smtClean="0"/>
              <a:t> corregidas por parques aún no pronosticados (pequeños y en mismo sitio) y disponibilidad</a:t>
            </a:r>
            <a:endParaRPr lang="es-UY" sz="2000" dirty="0"/>
          </a:p>
        </p:txBody>
      </p:sp>
      <p:sp>
        <p:nvSpPr>
          <p:cNvPr id="3" name="2 CuadroTexto"/>
          <p:cNvSpPr txBox="1"/>
          <p:nvPr/>
        </p:nvSpPr>
        <p:spPr>
          <a:xfrm>
            <a:off x="762000" y="5638800"/>
            <a:ext cx="7543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b="1" dirty="0" smtClean="0">
                <a:solidFill>
                  <a:schemeClr val="tx1"/>
                </a:solidFill>
              </a:rPr>
              <a:t>WARNING: SE COMPARA POTENCIA MEDIA CON POTENCIA INSTANTANEA AL FINAL DE LA HORA</a:t>
            </a:r>
            <a:endParaRPr lang="es-UY" b="1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5830887" cy="2322513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0"/>
            <a:ext cx="5816600" cy="2287587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76400"/>
            <a:ext cx="5788025" cy="2316163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568" y="1828800"/>
            <a:ext cx="5808663" cy="2322513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925" y="1981200"/>
            <a:ext cx="5788025" cy="227965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425" y="2133600"/>
            <a:ext cx="5794375" cy="227965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286000"/>
            <a:ext cx="5822950" cy="2293937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5833232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r>
              <a:rPr lang="es-UY" dirty="0" smtClean="0"/>
              <a:t>Previsión eólica semana 50 (jueves)</a:t>
            </a:r>
            <a:endParaRPr lang="es-UY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99" y="1143000"/>
            <a:ext cx="8863013" cy="3024187"/>
          </a:xfrm>
          <a:prstGeom prst="rect">
            <a:avLst/>
          </a:prstGeom>
          <a:solidFill>
            <a:schemeClr val="accent3"/>
          </a:solidFill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9474033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B53D2DE-A390-4E89-AA63-6E28F5E1DBAF}" type="slidenum">
              <a:rPr lang="es-ES"/>
              <a:pPr algn="r"/>
              <a:t>16</a:t>
            </a:fld>
            <a:endParaRPr lang="es-ES"/>
          </a:p>
        </p:txBody>
      </p:sp>
      <p:sp>
        <p:nvSpPr>
          <p:cNvPr id="44034" name="2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D9BB8CAD-7C9F-4857-A3FC-B9822F3D9F07}" type="datetime1">
              <a:rPr lang="es-ES"/>
              <a:pPr/>
              <a:t>11/12/2015</a:t>
            </a:fld>
            <a:endParaRPr lang="es-ES"/>
          </a:p>
        </p:txBody>
      </p:sp>
      <p:sp>
        <p:nvSpPr>
          <p:cNvPr id="44035" name="4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C8676EB-3889-4967-8CC4-DB9A9AAB0A42}" type="slidenum">
              <a:rPr lang="es-ES"/>
              <a:pPr algn="r"/>
              <a:t>16</a:t>
            </a:fld>
            <a:endParaRPr lang="es-ES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2636838"/>
            <a:ext cx="8229600" cy="952500"/>
          </a:xfrm>
        </p:spPr>
        <p:txBody>
          <a:bodyPr/>
          <a:lstStyle/>
          <a:p>
            <a:r>
              <a:rPr lang="es-UY" sz="3600" smtClean="0"/>
              <a:t>Semana próxima</a:t>
            </a:r>
            <a:endParaRPr lang="es-ES" sz="36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 bwMode="auto">
          <a:xfrm>
            <a:off x="381000" y="1905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UY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Previsión temperaturas (</a:t>
            </a:r>
            <a:r>
              <a:rPr kumimoji="0" lang="es-UY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Accuweather</a:t>
            </a:r>
            <a:r>
              <a:rPr kumimoji="0" lang="es-UY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, viernes)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655370"/>
            <a:ext cx="6537325" cy="6101030"/>
          </a:xfrm>
          <a:prstGeom prst="rect">
            <a:avLst/>
          </a:prstGeom>
          <a:solidFill>
            <a:schemeClr val="accent3"/>
          </a:solidFill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17271"/>
            <a:ext cx="4571999" cy="1782305"/>
          </a:xfrm>
          <a:prstGeom prst="rect">
            <a:avLst/>
          </a:prstGeom>
          <a:solidFill>
            <a:schemeClr val="accent3"/>
          </a:solidFill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023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 txBox="1">
            <a:spLocks/>
          </p:cNvSpPr>
          <p:nvPr/>
        </p:nvSpPr>
        <p:spPr bwMode="auto">
          <a:xfrm>
            <a:off x="593725" y="2286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UY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Precipitaciones previstas para los próximos días, Fuente INMET (viernes) </a:t>
            </a:r>
            <a:endParaRPr kumimoji="0" lang="es-UY" sz="3200" b="1" i="0" u="none" strike="noStrike" kern="0" cap="none" spc="0" normalizeH="0" baseline="0" noProof="0" dirty="0" smtClean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Tahoma"/>
              <a:ea typeface="+mj-ea"/>
              <a:cs typeface="+mj-cs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66800"/>
            <a:ext cx="5253037" cy="5260975"/>
          </a:xfrm>
          <a:prstGeom prst="rect">
            <a:avLst/>
          </a:prstGeom>
          <a:solidFill>
            <a:schemeClr val="accent3"/>
          </a:solidFill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66799"/>
            <a:ext cx="5245100" cy="5260975"/>
          </a:xfrm>
          <a:prstGeom prst="rect">
            <a:avLst/>
          </a:prstGeom>
          <a:solidFill>
            <a:schemeClr val="accent3"/>
          </a:solidFill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066798"/>
            <a:ext cx="5230813" cy="5260975"/>
          </a:xfrm>
          <a:prstGeom prst="rect">
            <a:avLst/>
          </a:prstGeom>
          <a:solidFill>
            <a:schemeClr val="accent3"/>
          </a:solidFill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066797"/>
            <a:ext cx="5273675" cy="5260975"/>
          </a:xfrm>
          <a:prstGeom prst="rect">
            <a:avLst/>
          </a:prstGeom>
          <a:solidFill>
            <a:schemeClr val="accent3"/>
          </a:solidFill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25" y="1066800"/>
            <a:ext cx="5245100" cy="5268913"/>
          </a:xfrm>
          <a:prstGeom prst="rect">
            <a:avLst/>
          </a:prstGeom>
          <a:solidFill>
            <a:schemeClr val="accent3"/>
          </a:solidFill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599" y="1073943"/>
            <a:ext cx="5273675" cy="5254625"/>
          </a:xfrm>
          <a:prstGeom prst="rect">
            <a:avLst/>
          </a:prstGeom>
          <a:solidFill>
            <a:schemeClr val="accent3"/>
          </a:solidFill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350" y="1052513"/>
            <a:ext cx="5273675" cy="5254625"/>
          </a:xfrm>
          <a:prstGeom prst="rect">
            <a:avLst/>
          </a:prstGeom>
          <a:solidFill>
            <a:schemeClr val="accent3"/>
          </a:solidFill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1154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381000"/>
            <a:ext cx="90900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1295400"/>
            <a:ext cx="4228205" cy="5105400"/>
          </a:xfrm>
          <a:prstGeom prst="rect">
            <a:avLst/>
          </a:prstGeom>
          <a:solidFill>
            <a:schemeClr val="accent3"/>
          </a:solidFill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087" y="1295400"/>
            <a:ext cx="4228205" cy="5105400"/>
          </a:xfrm>
          <a:prstGeom prst="rect">
            <a:avLst/>
          </a:prstGeom>
          <a:solidFill>
            <a:schemeClr val="accent3"/>
          </a:solidFill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57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3A420D4-D2C9-4468-AB52-40C63950F791}" type="slidenum">
              <a:rPr lang="es-ES"/>
              <a:pPr algn="r"/>
              <a:t>2</a:t>
            </a:fld>
            <a:endParaRPr lang="es-ES"/>
          </a:p>
        </p:txBody>
      </p:sp>
      <p:sp>
        <p:nvSpPr>
          <p:cNvPr id="29698" name="2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5E83B099-8C8E-4F25-A48D-0099CC2648E7}" type="datetime1">
              <a:rPr lang="es-ES"/>
              <a:pPr/>
              <a:t>11/12/2015</a:t>
            </a:fld>
            <a:endParaRPr lang="es-ES"/>
          </a:p>
        </p:txBody>
      </p:sp>
      <p:sp>
        <p:nvSpPr>
          <p:cNvPr id="29699" name="4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D7675E7-5A2C-40F2-BE51-E3ED691F46C2}" type="slidenum">
              <a:rPr lang="es-ES"/>
              <a:pPr algn="r"/>
              <a:t>2</a:t>
            </a:fld>
            <a:endParaRPr lang="es-ES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1700213"/>
            <a:ext cx="8218488" cy="2722562"/>
          </a:xfrm>
        </p:spPr>
        <p:txBody>
          <a:bodyPr/>
          <a:lstStyle/>
          <a:p>
            <a:r>
              <a:rPr lang="es-UY" smtClean="0"/>
              <a:t>Resultados de la semana en curso:</a:t>
            </a:r>
            <a:br>
              <a:rPr lang="es-UY" smtClean="0"/>
            </a:br>
            <a:r>
              <a:rPr lang="es-UY" sz="2400" smtClean="0"/>
              <a:t>Comentarios generales</a:t>
            </a:r>
            <a:endParaRPr lang="es-ES" sz="2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1 Título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s-UY" sz="2800" dirty="0" smtClean="0"/>
              <a:t>Previsión aportes Salto Grande (Fuente CTM, viernes)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3999"/>
            <a:ext cx="7696200" cy="4397829"/>
          </a:xfrm>
          <a:prstGeom prst="rect">
            <a:avLst/>
          </a:prstGeom>
          <a:solidFill>
            <a:schemeClr val="accent3"/>
          </a:solidFill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38914BB-1E21-4911-B83A-61AFEDDC49A6}" type="slidenum">
              <a:rPr lang="es-ES"/>
              <a:pPr algn="r"/>
              <a:t>21</a:t>
            </a:fld>
            <a:endParaRPr lang="es-ES"/>
          </a:p>
        </p:txBody>
      </p:sp>
      <p:sp>
        <p:nvSpPr>
          <p:cNvPr id="50178" name="2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8AEEAF94-73E0-47DD-ADDE-783E293A928F}" type="datetime1">
              <a:rPr lang="es-ES"/>
              <a:pPr/>
              <a:t>11/12/2015</a:t>
            </a:fld>
            <a:endParaRPr lang="es-ES"/>
          </a:p>
        </p:txBody>
      </p:sp>
      <p:sp>
        <p:nvSpPr>
          <p:cNvPr id="50179" name="4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667D976-BA5E-4167-91EA-5EF11A973D18}" type="slidenum">
              <a:rPr lang="es-ES"/>
              <a:pPr algn="r"/>
              <a:t>21</a:t>
            </a:fld>
            <a:endParaRPr lang="es-ES"/>
          </a:p>
        </p:txBody>
      </p:sp>
      <p:sp>
        <p:nvSpPr>
          <p:cNvPr id="5018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2492375"/>
            <a:ext cx="8229600" cy="1143000"/>
          </a:xfrm>
        </p:spPr>
        <p:txBody>
          <a:bodyPr/>
          <a:lstStyle/>
          <a:p>
            <a:r>
              <a:rPr lang="es-UY" sz="3600" dirty="0" smtClean="0"/>
              <a:t>Programación semanal</a:t>
            </a:r>
            <a:br>
              <a:rPr lang="es-UY" sz="3600" dirty="0" smtClean="0"/>
            </a:br>
            <a:r>
              <a:rPr lang="es-UY" sz="3600" dirty="0" smtClean="0"/>
              <a:t>2015-49</a:t>
            </a:r>
            <a:br>
              <a:rPr lang="es-UY" sz="3600" dirty="0" smtClean="0"/>
            </a:br>
            <a:endParaRPr lang="es-ES" sz="36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>
          <a:xfrm>
            <a:off x="6705600" y="1219200"/>
            <a:ext cx="2649538" cy="2133600"/>
          </a:xfrm>
        </p:spPr>
        <p:txBody>
          <a:bodyPr/>
          <a:lstStyle/>
          <a:p>
            <a:r>
              <a:rPr lang="es-MX" sz="2800" dirty="0" smtClean="0"/>
              <a:t>COSTO GENERACIÓN TÉRMICA</a:t>
            </a:r>
            <a:endParaRPr lang="es-ES" sz="28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6508242" cy="49530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933069"/>
            <a:ext cx="4252913" cy="2839962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914400"/>
          </a:xfrm>
        </p:spPr>
        <p:txBody>
          <a:bodyPr/>
          <a:lstStyle/>
          <a:p>
            <a:r>
              <a:rPr lang="es-MX" sz="2400" smtClean="0"/>
              <a:t>PREVISIÓN DE MANTENIMIENTOS</a:t>
            </a:r>
            <a:endParaRPr lang="es-ES" sz="2400" smtClean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1371600"/>
            <a:ext cx="8675937" cy="35052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304800"/>
          </a:xfrm>
        </p:spPr>
        <p:txBody>
          <a:bodyPr/>
          <a:lstStyle/>
          <a:p>
            <a:r>
              <a:rPr lang="es-UY" dirty="0" smtClean="0"/>
              <a:t>MODELOS</a:t>
            </a:r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408987039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r>
              <a:rPr lang="es-UY" dirty="0" smtClean="0"/>
              <a:t>Mediano plazo</a:t>
            </a:r>
            <a:endParaRPr lang="es-UY" dirty="0"/>
          </a:p>
        </p:txBody>
      </p:sp>
      <p:pic>
        <p:nvPicPr>
          <p:cNvPr id="14338" name="Picture 2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0"/>
            <a:ext cx="8763000" cy="5764213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0288292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685800" y="142875"/>
            <a:ext cx="7772400" cy="847725"/>
          </a:xfrm>
        </p:spPr>
        <p:txBody>
          <a:bodyPr/>
          <a:lstStyle/>
          <a:p>
            <a:r>
              <a:rPr lang="es-UY" sz="2400" dirty="0" smtClean="0"/>
              <a:t>Caso libre, aportes en SG de 6800 m3/s</a:t>
            </a:r>
            <a:endParaRPr lang="es-UY" sz="24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90600"/>
            <a:ext cx="8547157" cy="47244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332302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"/>
            <a:ext cx="7999881" cy="6588428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4500753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r>
              <a:rPr lang="es-UY" sz="2400" dirty="0" err="1" smtClean="0"/>
              <a:t>SimSEE</a:t>
            </a:r>
            <a:r>
              <a:rPr lang="es-UY" sz="2400" dirty="0" smtClean="0"/>
              <a:t>, CASO LIBRE </a:t>
            </a:r>
            <a:endParaRPr lang="es-UY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80" y="914399"/>
            <a:ext cx="8690720" cy="5546947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5257758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8600"/>
            <a:ext cx="6913174" cy="6257926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7190626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609600"/>
          </a:xfrm>
        </p:spPr>
        <p:txBody>
          <a:bodyPr/>
          <a:lstStyle/>
          <a:p>
            <a:pPr algn="ctr"/>
            <a:r>
              <a:rPr lang="es-UY" sz="2800" dirty="0" smtClean="0"/>
              <a:t>Resumen semana actual N° 49/15</a:t>
            </a:r>
            <a:endParaRPr lang="es-ES" sz="2800" dirty="0" smtClean="0"/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52400" y="914400"/>
            <a:ext cx="8715375" cy="4953000"/>
          </a:xfrm>
        </p:spPr>
        <p:txBody>
          <a:bodyPr/>
          <a:lstStyle/>
          <a:p>
            <a:pPr marL="285750" indent="-28575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800" dirty="0">
                <a:solidFill>
                  <a:schemeClr val="tx1"/>
                </a:solidFill>
                <a:latin typeface="Calibri"/>
                <a:ea typeface="Times New Roman"/>
                <a:cs typeface="Arial"/>
              </a:rPr>
              <a:t>Durante la semana el despacho se ha realizó con los generadores auto despachados y Salto Grande a pleno, el río Negro cierra la demanda a cota constante. </a:t>
            </a:r>
            <a:endParaRPr lang="es-ES" sz="1800" dirty="0" smtClean="0">
              <a:solidFill>
                <a:schemeClr val="tx1"/>
              </a:solidFill>
              <a:latin typeface="Calibri"/>
              <a:ea typeface="Times New Roman"/>
              <a:cs typeface="Arial"/>
            </a:endParaRPr>
          </a:p>
          <a:p>
            <a:pPr marL="285750" indent="-28575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800" dirty="0" smtClean="0">
                <a:solidFill>
                  <a:schemeClr val="tx1"/>
                </a:solidFill>
                <a:latin typeface="Calibri"/>
                <a:ea typeface="Times New Roman"/>
                <a:cs typeface="Arial"/>
              </a:rPr>
              <a:t>Se </a:t>
            </a:r>
            <a:r>
              <a:rPr lang="es-ES" sz="1800" dirty="0">
                <a:solidFill>
                  <a:schemeClr val="tx1"/>
                </a:solidFill>
                <a:latin typeface="Calibri"/>
                <a:ea typeface="Times New Roman"/>
                <a:cs typeface="Arial"/>
              </a:rPr>
              <a:t>están realizando pruebas de la </a:t>
            </a:r>
            <a:r>
              <a:rPr lang="es-ES" sz="1800" dirty="0" err="1">
                <a:solidFill>
                  <a:schemeClr val="tx1"/>
                </a:solidFill>
                <a:latin typeface="Calibri"/>
                <a:ea typeface="Times New Roman"/>
                <a:cs typeface="Arial"/>
              </a:rPr>
              <a:t>conversora</a:t>
            </a:r>
            <a:r>
              <a:rPr lang="es-ES" sz="1800" dirty="0">
                <a:solidFill>
                  <a:schemeClr val="tx1"/>
                </a:solidFill>
                <a:latin typeface="Calibri"/>
                <a:ea typeface="Times New Roman"/>
                <a:cs typeface="Arial"/>
              </a:rPr>
              <a:t> de Melo con dirección Uruguay Brasil. Puntualmente el día lunes fue necesario pedir apoyo a Argentina para poder realizar las pruebas sin despachar unidades térmicas. La energía recibida fue en modo devolución.</a:t>
            </a:r>
            <a:endParaRPr lang="es-UY" sz="1800" dirty="0">
              <a:solidFill>
                <a:schemeClr val="tx1"/>
              </a:solidFill>
              <a:latin typeface="Arial"/>
              <a:ea typeface="Times New Roman"/>
              <a:cs typeface="Times New Roman"/>
            </a:endParaRPr>
          </a:p>
          <a:p>
            <a:pPr marL="285750" indent="-28575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800" dirty="0">
                <a:solidFill>
                  <a:schemeClr val="tx1"/>
                </a:solidFill>
                <a:latin typeface="Calibri"/>
                <a:ea typeface="Times New Roman"/>
                <a:cs typeface="Arial"/>
              </a:rPr>
              <a:t>En algunos horarios donde no estaba despachado el rio negro y quedaban excedentes de salto se exportaron los mismos a Argentina. </a:t>
            </a:r>
            <a:endParaRPr lang="es-UY" sz="1800" dirty="0">
              <a:solidFill>
                <a:schemeClr val="tx1"/>
              </a:solidFill>
              <a:latin typeface="Arial"/>
              <a:ea typeface="Times New Roman"/>
              <a:cs typeface="Times New Roman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dirty="0" smtClean="0">
                <a:solidFill>
                  <a:schemeClr val="tx1"/>
                </a:solidFill>
                <a:latin typeface="Calibri"/>
                <a:ea typeface="Times New Roman"/>
                <a:cs typeface="Arial"/>
              </a:rPr>
              <a:t>Durante el jueves existió un problema de comunicaciones en UTE que genero diversos problema asociados al registro y transmisión de datos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dirty="0" smtClean="0">
                <a:solidFill>
                  <a:schemeClr val="tx1"/>
                </a:solidFill>
                <a:latin typeface="Calibri"/>
                <a:ea typeface="Times New Roman"/>
                <a:cs typeface="Arial"/>
              </a:rPr>
              <a:t>Se están produciendo aumentos de la demanda muy significativos debido a las altas temperaturas, no se descarta que en el día de hoy se cuente con un pico del orden de los 1800 MW</a:t>
            </a:r>
            <a:endParaRPr lang="es-ES" sz="1800" dirty="0" smtClean="0">
              <a:solidFill>
                <a:schemeClr val="tx1"/>
              </a:solidFill>
              <a:latin typeface="Calibri"/>
              <a:ea typeface="Times New Roman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dirty="0" smtClean="0">
                <a:solidFill>
                  <a:schemeClr val="tx1"/>
                </a:solidFill>
                <a:latin typeface="Calibri"/>
                <a:ea typeface="Times New Roman"/>
                <a:cs typeface="Arial"/>
              </a:rPr>
              <a:t>En </a:t>
            </a:r>
            <a:r>
              <a:rPr lang="es-ES" sz="1800" dirty="0">
                <a:solidFill>
                  <a:schemeClr val="tx1"/>
                </a:solidFill>
                <a:latin typeface="Calibri"/>
                <a:ea typeface="Times New Roman"/>
                <a:cs typeface="Arial"/>
              </a:rPr>
              <a:t>vista de la situación hidrológica se exportará durante toda la semana un monto de energía de aproximadamente </a:t>
            </a:r>
            <a:r>
              <a:rPr lang="es-ES" sz="1800" dirty="0" smtClean="0">
                <a:solidFill>
                  <a:schemeClr val="tx1"/>
                </a:solidFill>
                <a:latin typeface="Calibri"/>
                <a:ea typeface="Times New Roman"/>
                <a:cs typeface="Arial"/>
              </a:rPr>
              <a:t>16 </a:t>
            </a:r>
            <a:r>
              <a:rPr lang="es-ES" sz="1800" dirty="0" err="1">
                <a:solidFill>
                  <a:schemeClr val="tx1"/>
                </a:solidFill>
                <a:latin typeface="Calibri"/>
                <a:ea typeface="Times New Roman"/>
                <a:cs typeface="Arial"/>
              </a:rPr>
              <a:t>GWh</a:t>
            </a:r>
            <a:r>
              <a:rPr lang="es-ES" sz="1800" dirty="0" smtClean="0">
                <a:solidFill>
                  <a:schemeClr val="tx1"/>
                </a:solidFill>
                <a:latin typeface="Calibri"/>
                <a:ea typeface="Times New Roman"/>
                <a:cs typeface="Arial"/>
              </a:rPr>
              <a:t>.</a:t>
            </a:r>
          </a:p>
          <a:p>
            <a:endParaRPr lang="es-ES" sz="1800" dirty="0">
              <a:solidFill>
                <a:schemeClr val="tx1"/>
              </a:solidFill>
              <a:latin typeface="Calibri"/>
              <a:ea typeface="Times New Roman"/>
              <a:cs typeface="Arial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AB644A3-69A0-4875-88CE-D6F766D9A2C9}" type="slidenum">
              <a:rPr lang="es-ES"/>
              <a:pPr algn="r"/>
              <a:t>30</a:t>
            </a:fld>
            <a:endParaRPr lang="es-ES"/>
          </a:p>
        </p:txBody>
      </p:sp>
      <p:sp>
        <p:nvSpPr>
          <p:cNvPr id="64514" name="3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E2B5819B-F822-436F-833A-0F10F845D15D}" type="datetime1">
              <a:rPr lang="es-ES"/>
              <a:pPr/>
              <a:t>11/12/2015</a:t>
            </a:fld>
            <a:endParaRPr lang="es-ES"/>
          </a:p>
        </p:txBody>
      </p:sp>
      <p:sp>
        <p:nvSpPr>
          <p:cNvPr id="64515" name="5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96891A5-EB9A-4A6E-BA80-C5AABB8C3F0E}" type="slidenum">
              <a:rPr lang="es-ES"/>
              <a:pPr algn="r"/>
              <a:t>30</a:t>
            </a:fld>
            <a:endParaRPr lang="es-ES"/>
          </a:p>
        </p:txBody>
      </p:sp>
      <p:sp>
        <p:nvSpPr>
          <p:cNvPr id="6451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2209800"/>
            <a:ext cx="8229600" cy="2176463"/>
          </a:xfrm>
        </p:spPr>
        <p:txBody>
          <a:bodyPr/>
          <a:lstStyle/>
          <a:p>
            <a:pPr algn="l"/>
            <a:r>
              <a:rPr lang="es-UY" sz="3600" dirty="0" smtClean="0"/>
              <a:t>Programa de generación de la semana 50/15:</a:t>
            </a:r>
            <a:br>
              <a:rPr lang="es-UY" sz="3600" dirty="0" smtClean="0"/>
            </a:br>
            <a:r>
              <a:rPr lang="es-UY" sz="3600" dirty="0" smtClean="0"/>
              <a:t/>
            </a:r>
            <a:br>
              <a:rPr lang="es-UY" sz="3600" dirty="0" smtClean="0"/>
            </a:br>
            <a:endParaRPr lang="es-ES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685800"/>
          </a:xfrm>
        </p:spPr>
        <p:txBody>
          <a:bodyPr/>
          <a:lstStyle/>
          <a:p>
            <a:r>
              <a:rPr lang="es-UY" dirty="0" smtClean="0"/>
              <a:t>Programa semanal </a:t>
            </a:r>
            <a:r>
              <a:rPr lang="es-UY" dirty="0" smtClean="0"/>
              <a:t>(viernes</a:t>
            </a:r>
            <a:r>
              <a:rPr lang="es-UY" dirty="0" smtClean="0"/>
              <a:t>)</a:t>
            </a:r>
            <a:br>
              <a:rPr lang="es-UY" dirty="0" smtClean="0"/>
            </a:br>
            <a:endParaRPr lang="es-ES" dirty="0" smtClean="0"/>
          </a:p>
        </p:txBody>
      </p:sp>
      <p:sp>
        <p:nvSpPr>
          <p:cNvPr id="2" name="1 CuadroTexto"/>
          <p:cNvSpPr txBox="1"/>
          <p:nvPr/>
        </p:nvSpPr>
        <p:spPr>
          <a:xfrm>
            <a:off x="304800" y="5334000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1800" dirty="0" smtClean="0">
                <a:solidFill>
                  <a:srgbClr val="FF0000"/>
                </a:solidFill>
              </a:rPr>
              <a:t>No están consideradas las pruebas de la conversora</a:t>
            </a:r>
            <a:endParaRPr lang="es-UY" sz="1800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762000"/>
            <a:ext cx="5320019" cy="38100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567702"/>
            <a:ext cx="3257550" cy="3223332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533400"/>
          </a:xfrm>
        </p:spPr>
        <p:txBody>
          <a:bodyPr/>
          <a:lstStyle/>
          <a:p>
            <a:r>
              <a:rPr lang="es-UY" dirty="0" smtClean="0"/>
              <a:t>Programa semanal</a:t>
            </a:r>
            <a:br>
              <a:rPr lang="es-UY" dirty="0" smtClean="0"/>
            </a:br>
            <a:endParaRPr lang="es-ES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53476"/>
            <a:ext cx="8491538" cy="5794961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r>
              <a:rPr lang="es-UY" dirty="0" smtClean="0"/>
              <a:t>Programa semanal (jueves)</a:t>
            </a:r>
            <a:endParaRPr lang="es-ES" sz="1800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90600"/>
            <a:ext cx="7316780" cy="55626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/>
          <a:lstStyle/>
          <a:p>
            <a:r>
              <a:rPr lang="es-UY" dirty="0" smtClean="0"/>
              <a:t>Principales </a:t>
            </a:r>
            <a:r>
              <a:rPr lang="es-UY" dirty="0"/>
              <a:t>t</a:t>
            </a:r>
            <a:r>
              <a:rPr lang="es-UY" dirty="0" smtClean="0"/>
              <a:t>rabajos en la red</a:t>
            </a:r>
            <a:endParaRPr lang="es-UY" dirty="0"/>
          </a:p>
        </p:txBody>
      </p:sp>
      <p:sp>
        <p:nvSpPr>
          <p:cNvPr id="4" name="3 CuadroTexto"/>
          <p:cNvSpPr txBox="1"/>
          <p:nvPr/>
        </p:nvSpPr>
        <p:spPr>
          <a:xfrm>
            <a:off x="400050" y="5867400"/>
            <a:ext cx="640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1600" dirty="0" smtClean="0">
                <a:solidFill>
                  <a:srgbClr val="FF0000"/>
                </a:solidFill>
              </a:rPr>
              <a:t>Las pruebas de conversora son hasta hora 18 de Brasil</a:t>
            </a:r>
            <a:endParaRPr lang="es-UY" sz="16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U:\Documentos\Informes\00 - Trabajos en el SIN - Programacion semanal\2015\Sem_50\Semana_2015-50 v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1066800"/>
            <a:ext cx="8887136" cy="44196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0086300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4 Título"/>
          <p:cNvSpPr>
            <a:spLocks noGrp="1"/>
          </p:cNvSpPr>
          <p:nvPr>
            <p:ph type="title"/>
          </p:nvPr>
        </p:nvSpPr>
        <p:spPr>
          <a:xfrm>
            <a:off x="685800" y="38100"/>
            <a:ext cx="7772400" cy="914400"/>
          </a:xfrm>
        </p:spPr>
        <p:txBody>
          <a:bodyPr/>
          <a:lstStyle/>
          <a:p>
            <a:r>
              <a:rPr lang="es-UY" dirty="0" smtClean="0"/>
              <a:t>Perspectivas para la semana 50</a:t>
            </a:r>
          </a:p>
        </p:txBody>
      </p:sp>
      <p:sp>
        <p:nvSpPr>
          <p:cNvPr id="31746" name="5 Marcador de contenido"/>
          <p:cNvSpPr>
            <a:spLocks noGrp="1"/>
          </p:cNvSpPr>
          <p:nvPr>
            <p:ph idx="1"/>
          </p:nvPr>
        </p:nvSpPr>
        <p:spPr>
          <a:xfrm>
            <a:off x="0" y="914400"/>
            <a:ext cx="8991600" cy="5562600"/>
          </a:xfrm>
        </p:spPr>
        <p:txBody>
          <a:bodyPr/>
          <a:lstStyle/>
          <a:p>
            <a:r>
              <a:rPr lang="es-ES" sz="1800" dirty="0" smtClean="0">
                <a:solidFill>
                  <a:schemeClr val="tx1"/>
                </a:solidFill>
              </a:rPr>
              <a:t>Existen perspectivas de muy altas temperaturas tanto para Montevideo como para el norte del país. De confirmarse las mismas se podrá superar el pico de potencia correspondiente al verano.</a:t>
            </a:r>
          </a:p>
          <a:p>
            <a:r>
              <a:rPr lang="es-ES" sz="1800" dirty="0">
                <a:solidFill>
                  <a:schemeClr val="tx1"/>
                </a:solidFill>
              </a:rPr>
              <a:t>La </a:t>
            </a:r>
            <a:r>
              <a:rPr lang="es-ES" sz="1800" dirty="0">
                <a:solidFill>
                  <a:schemeClr val="tx1"/>
                </a:solidFill>
              </a:rPr>
              <a:t>situación de los recursos hidráulicos es la siguiente:</a:t>
            </a:r>
            <a:endParaRPr lang="es-UY" sz="1800" dirty="0">
              <a:solidFill>
                <a:schemeClr val="tx1"/>
              </a:solidFill>
            </a:endParaRPr>
          </a:p>
          <a:p>
            <a:pPr lvl="1"/>
            <a:r>
              <a:rPr lang="es-ES" sz="1800" dirty="0">
                <a:solidFill>
                  <a:schemeClr val="tx1"/>
                </a:solidFill>
                <a:ea typeface="+mn-ea"/>
                <a:cs typeface="+mn-cs"/>
              </a:rPr>
              <a:t>Río Uruguay, CTM informa el día de hoy para la semana entrante </a:t>
            </a:r>
            <a:r>
              <a:rPr lang="es-ES" sz="1800" dirty="0">
                <a:solidFill>
                  <a:schemeClr val="tx1"/>
                </a:solidFill>
                <a:ea typeface="+mn-ea"/>
                <a:cs typeface="+mn-cs"/>
              </a:rPr>
              <a:t>aportes </a:t>
            </a:r>
            <a:r>
              <a:rPr lang="es-ES" sz="1800" dirty="0">
                <a:solidFill>
                  <a:schemeClr val="tx1"/>
                </a:solidFill>
                <a:ea typeface="+mn-ea"/>
                <a:cs typeface="+mn-cs"/>
              </a:rPr>
              <a:t>del orden de </a:t>
            </a:r>
            <a:r>
              <a:rPr lang="es-ES" sz="1800" dirty="0">
                <a:solidFill>
                  <a:schemeClr val="tx1"/>
                </a:solidFill>
                <a:ea typeface="+mn-ea"/>
                <a:cs typeface="+mn-cs"/>
              </a:rPr>
              <a:t>10,000 </a:t>
            </a:r>
            <a:r>
              <a:rPr lang="es-ES" sz="1800" dirty="0">
                <a:solidFill>
                  <a:schemeClr val="tx1"/>
                </a:solidFill>
                <a:ea typeface="+mn-ea"/>
                <a:cs typeface="+mn-cs"/>
              </a:rPr>
              <a:t>m3/s </a:t>
            </a:r>
            <a:r>
              <a:rPr lang="es-ES" sz="1800" dirty="0">
                <a:solidFill>
                  <a:schemeClr val="tx1"/>
                </a:solidFill>
                <a:ea typeface="+mn-ea"/>
                <a:cs typeface="+mn-cs"/>
              </a:rPr>
              <a:t>sin lluvias  y 12500 con lluvias</a:t>
            </a:r>
            <a:endParaRPr lang="es-UY" sz="1800" dirty="0">
              <a:solidFill>
                <a:schemeClr val="tx1"/>
              </a:solidFill>
              <a:ea typeface="+mn-ea"/>
              <a:cs typeface="+mn-cs"/>
            </a:endParaRPr>
          </a:p>
          <a:p>
            <a:pPr lvl="1"/>
            <a:r>
              <a:rPr lang="es-ES" sz="1800" dirty="0">
                <a:solidFill>
                  <a:schemeClr val="tx1"/>
                </a:solidFill>
                <a:ea typeface="+mn-ea"/>
                <a:cs typeface="+mn-cs"/>
              </a:rPr>
              <a:t>Río Negro, </a:t>
            </a:r>
            <a:r>
              <a:rPr lang="es-ES" sz="1800" dirty="0">
                <a:solidFill>
                  <a:schemeClr val="tx1"/>
                </a:solidFill>
                <a:ea typeface="+mn-ea"/>
                <a:cs typeface="+mn-cs"/>
              </a:rPr>
              <a:t>todos los vertederos cerrados y las centrales con pequeños aportes pero si se dan los </a:t>
            </a:r>
            <a:r>
              <a:rPr lang="es-ES" sz="1800" dirty="0" smtClean="0">
                <a:solidFill>
                  <a:schemeClr val="tx1"/>
                </a:solidFill>
                <a:ea typeface="+mn-ea"/>
                <a:cs typeface="+mn-cs"/>
              </a:rPr>
              <a:t>pronósticos </a:t>
            </a:r>
            <a:r>
              <a:rPr lang="es-ES" sz="1800" dirty="0">
                <a:solidFill>
                  <a:schemeClr val="tx1"/>
                </a:solidFill>
                <a:ea typeface="+mn-ea"/>
                <a:cs typeface="+mn-cs"/>
              </a:rPr>
              <a:t>se podrá llegar a generar forzado. Existe gran incertidumbre en los </a:t>
            </a:r>
            <a:r>
              <a:rPr lang="es-ES" sz="1800" dirty="0" smtClean="0">
                <a:solidFill>
                  <a:schemeClr val="tx1"/>
                </a:solidFill>
                <a:ea typeface="+mn-ea"/>
                <a:cs typeface="+mn-cs"/>
              </a:rPr>
              <a:t>escurrimientos </a:t>
            </a:r>
            <a:r>
              <a:rPr lang="es-ES" sz="1800" dirty="0">
                <a:solidFill>
                  <a:schemeClr val="tx1"/>
                </a:solidFill>
                <a:ea typeface="+mn-ea"/>
                <a:cs typeface="+mn-cs"/>
              </a:rPr>
              <a:t>que podrán producirse</a:t>
            </a:r>
          </a:p>
          <a:p>
            <a:r>
              <a:rPr lang="es-ES" sz="1800" dirty="0">
                <a:solidFill>
                  <a:schemeClr val="tx1"/>
                </a:solidFill>
              </a:rPr>
              <a:t>Existen previsiones de precipitaciones adicionales para Salto Grande y para el río Negro</a:t>
            </a:r>
            <a:endParaRPr lang="es-UY" sz="1800" dirty="0">
              <a:solidFill>
                <a:schemeClr val="tx1"/>
              </a:solidFill>
            </a:endParaRPr>
          </a:p>
          <a:p>
            <a:r>
              <a:rPr lang="es-ES" sz="1800" dirty="0">
                <a:solidFill>
                  <a:schemeClr val="tx1"/>
                </a:solidFill>
              </a:rPr>
              <a:t>Se </a:t>
            </a:r>
            <a:r>
              <a:rPr lang="es-ES" sz="1800" dirty="0">
                <a:solidFill>
                  <a:schemeClr val="tx1"/>
                </a:solidFill>
              </a:rPr>
              <a:t>estima se continuaran las pruebas de la </a:t>
            </a:r>
            <a:r>
              <a:rPr lang="es-ES" sz="1800" dirty="0" err="1">
                <a:solidFill>
                  <a:schemeClr val="tx1"/>
                </a:solidFill>
              </a:rPr>
              <a:t>conversora</a:t>
            </a:r>
            <a:r>
              <a:rPr lang="es-ES" sz="1800" dirty="0">
                <a:solidFill>
                  <a:schemeClr val="tx1"/>
                </a:solidFill>
              </a:rPr>
              <a:t> </a:t>
            </a:r>
            <a:r>
              <a:rPr lang="es-ES" sz="1800" dirty="0">
                <a:solidFill>
                  <a:schemeClr val="tx1"/>
                </a:solidFill>
              </a:rPr>
              <a:t>a partir del lunes</a:t>
            </a:r>
          </a:p>
          <a:p>
            <a:r>
              <a:rPr lang="es-ES" sz="1800" dirty="0">
                <a:solidFill>
                  <a:schemeClr val="tx1"/>
                </a:solidFill>
              </a:rPr>
              <a:t>De acuerdo al </a:t>
            </a:r>
            <a:r>
              <a:rPr lang="es-ES" sz="1800" dirty="0">
                <a:solidFill>
                  <a:schemeClr val="tx1"/>
                </a:solidFill>
              </a:rPr>
              <a:t>programa de salto grande se deberá exportar durante toda la semana al menos en las madrugadas.</a:t>
            </a:r>
            <a:endParaRPr lang="es-UY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81000"/>
            <a:ext cx="9144000" cy="836613"/>
          </a:xfrm>
        </p:spPr>
        <p:txBody>
          <a:bodyPr/>
          <a:lstStyle/>
          <a:p>
            <a:r>
              <a:rPr lang="es-ES" sz="2800" dirty="0" smtClean="0"/>
              <a:t>DESPACHO PROPUESTO </a:t>
            </a:r>
            <a:br>
              <a:rPr lang="es-ES" sz="2800" dirty="0" smtClean="0"/>
            </a:br>
            <a:endParaRPr lang="es-ES" sz="2000" dirty="0" smtClean="0"/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838200"/>
            <a:ext cx="9144000" cy="5410200"/>
          </a:xfrm>
        </p:spPr>
        <p:txBody>
          <a:bodyPr/>
          <a:lstStyle/>
          <a:p>
            <a:pPr marL="0" indent="0" algn="just">
              <a:spcBef>
                <a:spcPts val="600"/>
              </a:spcBef>
              <a:spcAft>
                <a:spcPts val="0"/>
              </a:spcAft>
              <a:buNone/>
            </a:pPr>
            <a:r>
              <a:rPr lang="es-ES" sz="2400" dirty="0">
                <a:solidFill>
                  <a:schemeClr val="tx1"/>
                </a:solidFill>
                <a:latin typeface="Calibri"/>
                <a:ea typeface="Times New Roman"/>
                <a:cs typeface="Arial"/>
              </a:rPr>
              <a:t>De acuerdo al programa previsto por CTM debido a los altos aportes que se están </a:t>
            </a:r>
            <a:r>
              <a:rPr lang="es-ES" sz="2400" dirty="0" smtClean="0">
                <a:solidFill>
                  <a:schemeClr val="tx1"/>
                </a:solidFill>
                <a:latin typeface="Calibri"/>
                <a:ea typeface="Times New Roman"/>
                <a:cs typeface="Arial"/>
              </a:rPr>
              <a:t>registrando y a las muy altas cotas de en el Río Negro el </a:t>
            </a:r>
            <a:r>
              <a:rPr lang="es-ES" sz="2400" dirty="0">
                <a:solidFill>
                  <a:schemeClr val="tx1"/>
                </a:solidFill>
                <a:latin typeface="Calibri"/>
                <a:ea typeface="Times New Roman"/>
                <a:cs typeface="Arial"/>
              </a:rPr>
              <a:t>despacho propuesto hasta ese día es</a:t>
            </a:r>
            <a:r>
              <a:rPr lang="es-ES" sz="2400" dirty="0" smtClean="0">
                <a:solidFill>
                  <a:schemeClr val="tx1"/>
                </a:solidFill>
                <a:latin typeface="Calibri"/>
                <a:ea typeface="Times New Roman"/>
                <a:cs typeface="Arial"/>
              </a:rPr>
              <a:t>:</a:t>
            </a:r>
            <a:endParaRPr lang="es-UY" sz="2400" dirty="0">
              <a:solidFill>
                <a:schemeClr val="tx1"/>
              </a:solidFill>
              <a:latin typeface="Arial"/>
              <a:ea typeface="Times New Roman"/>
              <a:cs typeface="Times New Roman"/>
            </a:endParaRPr>
          </a:p>
          <a:p>
            <a:pPr lvl="1" algn="just">
              <a:spcBef>
                <a:spcPts val="600"/>
              </a:spcBef>
              <a:spcAft>
                <a:spcPts val="0"/>
              </a:spcAft>
              <a:buFont typeface="Calibri"/>
              <a:buChar char="•"/>
            </a:pPr>
            <a:r>
              <a:rPr lang="es-ES" sz="2000" dirty="0">
                <a:solidFill>
                  <a:schemeClr val="tx1"/>
                </a:solidFill>
                <a:latin typeface="Calibri"/>
                <a:ea typeface="Times New Roman"/>
                <a:cs typeface="Arial"/>
              </a:rPr>
              <a:t>Auto despachados. </a:t>
            </a:r>
            <a:endParaRPr lang="es-UY" sz="2000" dirty="0">
              <a:solidFill>
                <a:schemeClr val="tx1"/>
              </a:solidFill>
              <a:latin typeface="Arial"/>
              <a:ea typeface="Times New Roman"/>
              <a:cs typeface="Times New Roman"/>
            </a:endParaRPr>
          </a:p>
          <a:p>
            <a:pPr lvl="1" algn="just">
              <a:spcBef>
                <a:spcPts val="600"/>
              </a:spcBef>
              <a:spcAft>
                <a:spcPts val="0"/>
              </a:spcAft>
              <a:buFont typeface="Calibri"/>
              <a:buChar char="•"/>
            </a:pPr>
            <a:r>
              <a:rPr lang="es-ES" sz="2000" dirty="0">
                <a:solidFill>
                  <a:schemeClr val="tx1"/>
                </a:solidFill>
                <a:latin typeface="Calibri"/>
                <a:ea typeface="Times New Roman"/>
                <a:cs typeface="Arial"/>
              </a:rPr>
              <a:t>Salto a pleno exportando excedentes</a:t>
            </a:r>
            <a:r>
              <a:rPr lang="es-ES" sz="2000" dirty="0" smtClean="0">
                <a:solidFill>
                  <a:schemeClr val="tx1"/>
                </a:solidFill>
                <a:latin typeface="Calibri"/>
                <a:ea typeface="Times New Roman"/>
                <a:cs typeface="Arial"/>
              </a:rPr>
              <a:t>.</a:t>
            </a:r>
            <a:endParaRPr lang="es-UY" sz="2000" dirty="0">
              <a:solidFill>
                <a:schemeClr val="tx1"/>
              </a:solidFill>
              <a:latin typeface="Arial"/>
              <a:ea typeface="Times New Roman"/>
              <a:cs typeface="Times New Roman"/>
            </a:endParaRPr>
          </a:p>
          <a:p>
            <a:pPr lvl="1" algn="just">
              <a:spcBef>
                <a:spcPts val="600"/>
              </a:spcBef>
              <a:spcAft>
                <a:spcPts val="0"/>
              </a:spcAft>
              <a:buFont typeface="Calibri"/>
              <a:buChar char="•"/>
            </a:pPr>
            <a:r>
              <a:rPr lang="es-ES" sz="2000" dirty="0">
                <a:solidFill>
                  <a:schemeClr val="tx1"/>
                </a:solidFill>
                <a:latin typeface="Calibri"/>
                <a:ea typeface="Times New Roman"/>
                <a:cs typeface="Arial"/>
              </a:rPr>
              <a:t>Palmar para cota de </a:t>
            </a:r>
            <a:r>
              <a:rPr lang="es-ES" sz="2000" dirty="0" smtClean="0">
                <a:solidFill>
                  <a:schemeClr val="tx1"/>
                </a:solidFill>
                <a:latin typeface="Calibri"/>
                <a:ea typeface="Times New Roman"/>
                <a:cs typeface="Arial"/>
              </a:rPr>
              <a:t>40.00m.</a:t>
            </a:r>
          </a:p>
          <a:p>
            <a:pPr lvl="1" algn="just">
              <a:spcBef>
                <a:spcPts val="600"/>
              </a:spcBef>
              <a:spcAft>
                <a:spcPts val="0"/>
              </a:spcAft>
              <a:buFont typeface="Calibri"/>
              <a:buChar char="•"/>
            </a:pPr>
            <a:r>
              <a:rPr lang="es-ES" sz="2000" dirty="0">
                <a:solidFill>
                  <a:schemeClr val="tx1"/>
                </a:solidFill>
                <a:latin typeface="Calibri"/>
                <a:ea typeface="Times New Roman"/>
                <a:cs typeface="Arial"/>
              </a:rPr>
              <a:t>Terra </a:t>
            </a:r>
            <a:r>
              <a:rPr lang="es-ES" sz="2000" dirty="0" smtClean="0">
                <a:solidFill>
                  <a:schemeClr val="tx1"/>
                </a:solidFill>
                <a:latin typeface="Calibri"/>
                <a:ea typeface="Times New Roman"/>
                <a:cs typeface="Arial"/>
              </a:rPr>
              <a:t>cierra la demanda en la semana para la cota de Palmar</a:t>
            </a:r>
          </a:p>
          <a:p>
            <a:pPr lvl="1" algn="just">
              <a:spcBef>
                <a:spcPts val="600"/>
              </a:spcBef>
              <a:spcAft>
                <a:spcPts val="0"/>
              </a:spcAft>
              <a:buFont typeface="Calibri"/>
              <a:buChar char="•"/>
            </a:pPr>
            <a:endParaRPr lang="es-ES" sz="2000" dirty="0">
              <a:solidFill>
                <a:srgbClr val="FF0000"/>
              </a:solidFill>
              <a:latin typeface="Calibri"/>
              <a:ea typeface="Times New Roman"/>
              <a:cs typeface="Arial"/>
            </a:endParaRPr>
          </a:p>
          <a:p>
            <a:pPr marL="457200" lvl="1" indent="0" algn="just">
              <a:spcBef>
                <a:spcPts val="600"/>
              </a:spcBef>
              <a:spcAft>
                <a:spcPts val="0"/>
              </a:spcAft>
              <a:buNone/>
            </a:pPr>
            <a:endParaRPr lang="es-UY" sz="2000" dirty="0">
              <a:solidFill>
                <a:srgbClr val="FF0000"/>
              </a:solidFill>
              <a:latin typeface="Arial"/>
              <a:ea typeface="Times New Roman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1868F5F-9EE3-4B42-ABF6-C37D67D7D2D8}" type="slidenum">
              <a:rPr lang="es-ES"/>
              <a:pPr algn="r"/>
              <a:t>6</a:t>
            </a:fld>
            <a:endParaRPr lang="es-ES"/>
          </a:p>
        </p:txBody>
      </p:sp>
      <p:sp>
        <p:nvSpPr>
          <p:cNvPr id="35842" name="3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485921E9-C777-4214-B2B8-42C2740ED05D}" type="datetime1">
              <a:rPr lang="es-ES"/>
              <a:pPr/>
              <a:t>11/12/2015</a:t>
            </a:fld>
            <a:endParaRPr lang="es-ES"/>
          </a:p>
        </p:txBody>
      </p:sp>
      <p:sp>
        <p:nvSpPr>
          <p:cNvPr id="35843" name="5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68B6D91-E64C-4117-9E66-07CF84FE854A}" type="slidenum">
              <a:rPr lang="es-ES"/>
              <a:pPr algn="r"/>
              <a:t>6</a:t>
            </a:fld>
            <a:endParaRPr lang="es-ES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971800"/>
            <a:ext cx="8229600" cy="1384300"/>
          </a:xfrm>
        </p:spPr>
        <p:txBody>
          <a:bodyPr/>
          <a:lstStyle/>
          <a:p>
            <a:r>
              <a:rPr lang="es-UY" b="0" smtClean="0"/>
              <a:t>Resultados de la semana en curso:</a:t>
            </a:r>
            <a:r>
              <a:rPr lang="es-UY" smtClean="0"/>
              <a:t/>
            </a:r>
            <a:br>
              <a:rPr lang="es-UY" smtClean="0"/>
            </a:br>
            <a:r>
              <a:rPr lang="es-UY" sz="1800" smtClean="0"/>
              <a:t>Comparación ejecutado-programado</a:t>
            </a:r>
            <a:br>
              <a:rPr lang="es-UY" sz="1800" smtClean="0"/>
            </a:br>
            <a:r>
              <a:rPr lang="es-UY" sz="1800" smtClean="0"/>
              <a:t>.</a:t>
            </a:r>
            <a:br>
              <a:rPr lang="es-UY" sz="1800" smtClean="0"/>
            </a:br>
            <a:r>
              <a:rPr lang="es-UY" smtClean="0"/>
              <a:t/>
            </a:r>
            <a:br>
              <a:rPr lang="es-UY" smtClean="0"/>
            </a:br>
            <a:endParaRPr lang="es-ES" sz="20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1 Título"/>
          <p:cNvSpPr>
            <a:spLocks noGrp="1"/>
          </p:cNvSpPr>
          <p:nvPr>
            <p:ph type="title"/>
          </p:nvPr>
        </p:nvSpPr>
        <p:spPr>
          <a:xfrm>
            <a:off x="914400" y="228600"/>
            <a:ext cx="7086600" cy="685800"/>
          </a:xfrm>
        </p:spPr>
        <p:txBody>
          <a:bodyPr/>
          <a:lstStyle/>
          <a:p>
            <a:r>
              <a:rPr lang="es-ES" sz="2400" dirty="0" smtClean="0"/>
              <a:t>Datos globales semanales  (jueves) </a:t>
            </a:r>
            <a:br>
              <a:rPr lang="es-ES" sz="2400" dirty="0" smtClean="0"/>
            </a:br>
            <a:endParaRPr lang="es-UY" sz="2400" dirty="0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685801"/>
            <a:ext cx="6019800" cy="4311158"/>
          </a:xfrm>
          <a:prstGeom prst="rect">
            <a:avLst/>
          </a:prstGeom>
          <a:solidFill>
            <a:schemeClr val="accent3"/>
          </a:solidFill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199" y="4002139"/>
            <a:ext cx="2876551" cy="2846335"/>
          </a:xfrm>
          <a:prstGeom prst="rect">
            <a:avLst/>
          </a:prstGeom>
          <a:solidFill>
            <a:schemeClr val="accent3"/>
          </a:solidFill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1 Título"/>
          <p:cNvSpPr>
            <a:spLocks noGrp="1"/>
          </p:cNvSpPr>
          <p:nvPr>
            <p:ph type="title"/>
          </p:nvPr>
        </p:nvSpPr>
        <p:spPr>
          <a:xfrm>
            <a:off x="581025" y="304800"/>
            <a:ext cx="8305800" cy="533400"/>
          </a:xfrm>
        </p:spPr>
        <p:txBody>
          <a:bodyPr/>
          <a:lstStyle/>
          <a:p>
            <a:r>
              <a:rPr lang="es-UY" sz="2400" smtClean="0"/>
              <a:t>Datos globales semanales  (jueves)</a:t>
            </a:r>
            <a:r>
              <a:rPr lang="es-ES" sz="2400" smtClean="0"/>
              <a:t> Comparación previsto-ejecutado suministro de la demanda </a:t>
            </a:r>
            <a:br>
              <a:rPr lang="es-ES" sz="2400" smtClean="0"/>
            </a:br>
            <a:endParaRPr lang="es-UY" sz="2400" smtClean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761999"/>
            <a:ext cx="4419600" cy="5986069"/>
          </a:xfrm>
          <a:prstGeom prst="rect">
            <a:avLst/>
          </a:prstGeom>
          <a:solidFill>
            <a:schemeClr val="accent3"/>
          </a:solidFill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422" y="771525"/>
            <a:ext cx="2254544" cy="5976544"/>
          </a:xfrm>
          <a:prstGeom prst="rect">
            <a:avLst/>
          </a:prstGeom>
          <a:solidFill>
            <a:schemeClr val="accent3"/>
          </a:solidFill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1 Título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609600"/>
          </a:xfrm>
        </p:spPr>
        <p:txBody>
          <a:bodyPr/>
          <a:lstStyle/>
          <a:p>
            <a:r>
              <a:rPr lang="es-UY" smtClean="0"/>
              <a:t>Evolución de la demanda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71600"/>
            <a:ext cx="8766160" cy="4267200"/>
          </a:xfrm>
          <a:prstGeom prst="rect">
            <a:avLst/>
          </a:prstGeom>
          <a:solidFill>
            <a:schemeClr val="accent3"/>
          </a:solidFill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ción en blanco">
  <a:themeElements>
    <a:clrScheme name="Presentación 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esentación en blanc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dbl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dbl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esentación 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iseño personalizado">
  <a:themeElements>
    <a:clrScheme name="Diseño personaliz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ersonaliz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dbl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dbl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seño personaliz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3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4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5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6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7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233109</TotalTime>
  <Words>620</Words>
  <Application>Microsoft Office PowerPoint</Application>
  <PresentationFormat>Presentación en pantalla (4:3)</PresentationFormat>
  <Paragraphs>80</Paragraphs>
  <Slides>34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34</vt:i4>
      </vt:variant>
    </vt:vector>
  </HeadingPairs>
  <TitlesOfParts>
    <vt:vector size="37" baseType="lpstr">
      <vt:lpstr>Presentación en blanco</vt:lpstr>
      <vt:lpstr>Diseño personalizado</vt:lpstr>
      <vt:lpstr>Tema de Office</vt:lpstr>
      <vt:lpstr>Resultados de la semana en curso  y  programación de la semana 50  de 2015      V1   </vt:lpstr>
      <vt:lpstr>Resultados de la semana en curso: Comentarios generales</vt:lpstr>
      <vt:lpstr>Resumen semana actual N° 49/15</vt:lpstr>
      <vt:lpstr>Perspectivas para la semana 50</vt:lpstr>
      <vt:lpstr>DESPACHO PROPUESTO  </vt:lpstr>
      <vt:lpstr>Resultados de la semana en curso: Comparación ejecutado-programado .  </vt:lpstr>
      <vt:lpstr>Datos globales semanales  (jueves)  </vt:lpstr>
      <vt:lpstr>Datos globales semanales  (jueves) Comparación previsto-ejecutado suministro de la demanda  </vt:lpstr>
      <vt:lpstr>Evolución de la demanda</vt:lpstr>
      <vt:lpstr>COMPARATIVO DE APORTES DE CENTRALES HIDRAULICAS SALTO GRANDE</vt:lpstr>
      <vt:lpstr>RIO NEGRO</vt:lpstr>
      <vt:lpstr>Previsiones de generación eólica</vt:lpstr>
      <vt:lpstr>Previsión FING total país, viernes 27</vt:lpstr>
      <vt:lpstr>Previsiones diarias, base Meteologica corregidas por parques aún no pronosticados (pequeños y en mismo sitio) y disponibilidad</vt:lpstr>
      <vt:lpstr>Previsión eólica semana 50 (jueves)</vt:lpstr>
      <vt:lpstr>Semana próxima</vt:lpstr>
      <vt:lpstr>Presentación de PowerPoint</vt:lpstr>
      <vt:lpstr>Presentación de PowerPoint</vt:lpstr>
      <vt:lpstr>Presentación de PowerPoint</vt:lpstr>
      <vt:lpstr>Previsión aportes Salto Grande (Fuente CTM, viernes)</vt:lpstr>
      <vt:lpstr>Programación semanal 2015-49 </vt:lpstr>
      <vt:lpstr>COSTO GENERACIÓN TÉRMICA</vt:lpstr>
      <vt:lpstr>PREVISIÓN DE MANTENIMIENTOS</vt:lpstr>
      <vt:lpstr>MODELOS</vt:lpstr>
      <vt:lpstr>Mediano plazo</vt:lpstr>
      <vt:lpstr>Caso libre, aportes en SG de 6800 m3/s</vt:lpstr>
      <vt:lpstr>Presentación de PowerPoint</vt:lpstr>
      <vt:lpstr>SimSEE, CASO LIBRE </vt:lpstr>
      <vt:lpstr>Presentación de PowerPoint</vt:lpstr>
      <vt:lpstr>Programa de generación de la semana 50/15:  </vt:lpstr>
      <vt:lpstr>Programa semanal (viernes) </vt:lpstr>
      <vt:lpstr>Programa semanal </vt:lpstr>
      <vt:lpstr>Programa semanal (jueves)</vt:lpstr>
      <vt:lpstr>Principales trabajos en la red</vt:lpstr>
    </vt:vector>
  </TitlesOfParts>
  <Company>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.</dc:title>
  <dc:creator>at</dc:creator>
  <cp:lastModifiedBy>Administrador</cp:lastModifiedBy>
  <cp:revision>3639</cp:revision>
  <dcterms:created xsi:type="dcterms:W3CDTF">2010-01-29T12:03:38Z</dcterms:created>
  <dcterms:modified xsi:type="dcterms:W3CDTF">2015-12-11T13:54:45Z</dcterms:modified>
</cp:coreProperties>
</file>