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5"/>
  </p:notesMasterIdLst>
  <p:handoutMasterIdLst>
    <p:handoutMasterId r:id="rId36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49" r:id="rId15"/>
    <p:sldId id="1352" r:id="rId16"/>
    <p:sldId id="1351" r:id="rId17"/>
    <p:sldId id="1350" r:id="rId18"/>
    <p:sldId id="1005" r:id="rId19"/>
    <p:sldId id="1345" r:id="rId20"/>
    <p:sldId id="1346" r:id="rId21"/>
    <p:sldId id="1347" r:id="rId22"/>
    <p:sldId id="1247" r:id="rId23"/>
    <p:sldId id="1009" r:id="rId24"/>
    <p:sldId id="1037" r:id="rId25"/>
    <p:sldId id="1313" r:id="rId26"/>
    <p:sldId id="1314" r:id="rId27"/>
    <p:sldId id="1333" r:id="rId28"/>
    <p:sldId id="1334" r:id="rId29"/>
    <p:sldId id="1340" r:id="rId30"/>
    <p:sldId id="1341" r:id="rId31"/>
    <p:sldId id="1175" r:id="rId32"/>
    <p:sldId id="1133" r:id="rId33"/>
    <p:sldId id="1348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 varScale="1">
        <p:scale>
          <a:sx n="67" d="100"/>
          <a:sy n="67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08/01/2016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08/01/2016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08/01/2016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08/01/2016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02  </a:t>
            </a:r>
            <a:r>
              <a:rPr lang="es-UY" sz="3600" dirty="0" smtClean="0"/>
              <a:t>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215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4753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6629400" cy="66508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</a:t>
            </a:r>
            <a:r>
              <a:rPr lang="es-UY" dirty="0" smtClean="0"/>
              <a:t>eólica</a:t>
            </a:r>
            <a:br>
              <a:rPr lang="es-UY" dirty="0" smtClean="0"/>
            </a:br>
            <a:r>
              <a:rPr lang="es-UY" dirty="0" smtClean="0"/>
              <a:t>fecha </a:t>
            </a:r>
            <a:r>
              <a:rPr lang="es-UY" dirty="0" smtClean="0"/>
              <a:t>1/1/16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" y="1219200"/>
            <a:ext cx="8920163" cy="30241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819400" cy="2362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00" y="152400"/>
            <a:ext cx="2514600" cy="2286000"/>
          </a:xfrm>
        </p:spPr>
        <p:txBody>
          <a:bodyPr/>
          <a:lstStyle/>
          <a:p>
            <a:r>
              <a:rPr lang="es-UY" sz="2400" dirty="0" err="1" smtClean="0"/>
              <a:t>Pronosticos</a:t>
            </a:r>
            <a:r>
              <a:rPr lang="es-UY" sz="2400" dirty="0" smtClean="0"/>
              <a:t> FING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6026150" cy="20565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68291" cy="20565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6186199" cy="207556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345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programación diaria</a:t>
            </a:r>
            <a:endParaRPr lang="es-U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794375" cy="23082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5788025" cy="2279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780087" cy="22939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0912"/>
            <a:ext cx="5780087" cy="2301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87625"/>
            <a:ext cx="5794375" cy="2279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5768"/>
            <a:ext cx="5773737" cy="23082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75025"/>
            <a:ext cx="5802313" cy="2301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73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dirty="0" smtClean="0"/>
              <a:t>PRONOSTICOS SEMANA 02/16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39088" cy="341045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08/01/2016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miércoles)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0808"/>
            <a:ext cx="6677025" cy="625369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237"/>
            <a:ext cx="4572000" cy="177372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CPTEC 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(viernes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746625" cy="47831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233486"/>
            <a:ext cx="4767263" cy="4754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3487"/>
            <a:ext cx="4746625" cy="47688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233487"/>
            <a:ext cx="4775200" cy="4775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37455"/>
            <a:ext cx="4767263" cy="47609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37455"/>
            <a:ext cx="4781550" cy="47609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1219200"/>
            <a:ext cx="4760913" cy="4754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0734"/>
            <a:ext cx="4040333" cy="4905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5021"/>
            <a:ext cx="4040333" cy="4876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08/01/2016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</a:t>
            </a:r>
            <a:r>
              <a:rPr lang="es-UY" sz="2400" dirty="0" smtClean="0"/>
              <a:t>jueves</a:t>
            </a:r>
            <a:r>
              <a:rPr lang="es-UY" sz="2400" dirty="0" smtClean="0"/>
              <a:t>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599"/>
            <a:ext cx="7696201" cy="449155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08/01/2016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2016-02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174780" cy="4724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72" y="3657600"/>
            <a:ext cx="4883966" cy="3190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43900" cy="508795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escenario sin lluvias</a:t>
            </a:r>
            <a:endParaRPr lang="es-UY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5015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8"/>
            <a:ext cx="7924800" cy="652659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76471" cy="5410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7315200" cy="662184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29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08/01/2016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29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02/16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01/16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ha sido con los generadores distribuidos, Salto Grande y el Río Negro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hasta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pleno, siendo necesario eventualmente solicitar a Argentina préstamo de potencia para suministrar algún pico evitando el despacho de unidades térmicas.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Esto último se debió a la todavía escasa potencia disponible de Salto Grande por causa de la importante pérdida de salto por vertimiento en esta central y a la reiterada indisponibilidad de unidades para limpieza de rejas.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En las madrugadas de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miércoles, jueves y viernes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Argentina no compro los excedentes por lo que se debió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reducir potencia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en el sistema Uruguayo,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se redujo generación distribuida de origen biomasa, 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río Negro y eólico.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Han ocurrido escasas precipitaciones las que no influyeron mayormente en los aportes a las centrales.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han exportado excedentes hidráulicos a Argentina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No se han producido demandas de relevancia debido a que no se produjeron temperaturas altas.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</a:t>
            </a:r>
            <a:r>
              <a:rPr lang="es-UY" dirty="0" smtClean="0"/>
              <a:t>(jueves)</a:t>
            </a:r>
            <a:r>
              <a:rPr lang="es-UY" dirty="0" smtClean="0"/>
              <a:t/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8341"/>
            <a:ext cx="2924175" cy="289345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852020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1843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7584"/>
            <a:ext cx="8839200" cy="33416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02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Times New Roman"/>
                <a:cs typeface="Arial"/>
              </a:rPr>
              <a:t>La situación de los recursos hidráulicos es la siguiente: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lvl="1"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Uruguay, CTM informa el día de hoy para la semana entrante aportes del orden de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13.500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m3/s sin lluvias y 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con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lluvias previstas.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La potencia disponible crece paulatinamente yendo a valores superiores a los 1600 MW para ambos países sobre fines de la semana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lvl="1"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Negro, Terra y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continuaran vertiendo durante toda la semana, Palmar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deberá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generar forzado en algunos momentos  por estar en cotas muy altas y además por el erogado de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. 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Times New Roman"/>
                <a:cs typeface="Arial"/>
              </a:rPr>
              <a:t>No existen pronósticos adicionales de precipitaciones pero para la cuenca del río Uruguay para los próximos días.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temperaturas previstas en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general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no son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significativas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salvo para el lunes/martes donde rondan los 30 °C las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máximas.</a:t>
            </a: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UY" sz="1800" dirty="0">
                <a:latin typeface="Calibri"/>
                <a:ea typeface="Times New Roman"/>
                <a:cs typeface="Arial"/>
              </a:rPr>
              <a:t>Pueden comenzar las pruebas de la </a:t>
            </a:r>
            <a:r>
              <a:rPr lang="es-UY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UY" sz="1800" dirty="0">
                <a:latin typeface="Calibri"/>
                <a:ea typeface="Times New Roman"/>
                <a:cs typeface="Arial"/>
              </a:rPr>
              <a:t> nuevamente a partir del jueves.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De acuerdo al programa previsto por CTM debido a los altos aportes que se están registrando y a los pronósticos de nuevas precipitaciones para ambas cuencas se declara riesgo de vertimiento para todo el sistema. Se seguirá exportar a Argentina los excedentes.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De acuerdo a lo anterior el despacho propuesto es el siguiente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:</a:t>
            </a:r>
            <a:r>
              <a:rPr lang="es-ES" sz="2400" dirty="0">
                <a:latin typeface="Arial"/>
                <a:ea typeface="Times New Roman"/>
                <a:cs typeface="Times New Roman"/>
              </a:rPr>
              <a:t> 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Salto Grande a pleno exportando excedentes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Terra a pleno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Palmar cierra la demanda exportando excedentes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08/01/2016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</a:t>
            </a:r>
            <a:r>
              <a:rPr lang="es-ES" sz="2400" dirty="0" smtClean="0"/>
              <a:t>(jueves</a:t>
            </a:r>
            <a:r>
              <a:rPr lang="es-ES" sz="2400" dirty="0" smtClean="0"/>
              <a:t>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958421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743200" cy="27143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198"/>
            <a:ext cx="2193301" cy="581419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4343400" cy="58828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"/>
          <p:cNvSpPr/>
          <p:nvPr/>
        </p:nvSpPr>
        <p:spPr bwMode="auto">
          <a:xfrm>
            <a:off x="7391400" y="1524000"/>
            <a:ext cx="1676400" cy="1066800"/>
          </a:xfrm>
          <a:prstGeom prst="wedgeRectCallout">
            <a:avLst>
              <a:gd name="adj1" fmla="val -114027"/>
              <a:gd name="adj2" fmla="val -9713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 debió modular la generación frente a la negativa de CAMMESA para</a:t>
            </a:r>
            <a:r>
              <a:rPr kumimoji="0" lang="es-UY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importar energía</a:t>
            </a:r>
            <a:endParaRPr kumimoji="0" lang="es-U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78888" cy="432207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245284</TotalTime>
  <Words>548</Words>
  <Application>Microsoft Office PowerPoint</Application>
  <PresentationFormat>Presentación en pantalla (4:3)</PresentationFormat>
  <Paragraphs>76</Paragraphs>
  <Slides>31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Presentación en blanco</vt:lpstr>
      <vt:lpstr>Diseño personalizado</vt:lpstr>
      <vt:lpstr>Tema de Office</vt:lpstr>
      <vt:lpstr>Resultados de la semana en curso  y  programación de la semana 02  de 2016      V1   </vt:lpstr>
      <vt:lpstr>Resultados de la semana en curso: Comentarios generales</vt:lpstr>
      <vt:lpstr>Resumen semana actual N° 01/16</vt:lpstr>
      <vt:lpstr>Perspectivas para la semana 02 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1/1/16</vt:lpstr>
      <vt:lpstr>Pronosticos FING</vt:lpstr>
      <vt:lpstr>Previsiones programación diaria</vt:lpstr>
      <vt:lpstr>PRONOSTICOS SEMANA 02/16</vt:lpstr>
      <vt:lpstr>Semana próxima</vt:lpstr>
      <vt:lpstr>Presentación de PowerPoint</vt:lpstr>
      <vt:lpstr>Presentación de PowerPoint</vt:lpstr>
      <vt:lpstr>Previsión precipitaciones acumuladas INMET y CPTEC (viernes)</vt:lpstr>
      <vt:lpstr>Previsión aportes Salto Grande (Fuente CTM, jueves)</vt:lpstr>
      <vt:lpstr>Programación semanal 2016-02 </vt:lpstr>
      <vt:lpstr>COSTO GENERACIÓN TÉRMICA</vt:lpstr>
      <vt:lpstr>MODELOS</vt:lpstr>
      <vt:lpstr>Mediano plazo</vt:lpstr>
      <vt:lpstr>Caso libre, escenario sin lluvias</vt:lpstr>
      <vt:lpstr>Presentación de PowerPoint</vt:lpstr>
      <vt:lpstr>SimSEE, CASO LIBRE </vt:lpstr>
      <vt:lpstr>Presentación de PowerPoint</vt:lpstr>
      <vt:lpstr>Programa de generación de la semana 02/16:  </vt:lpstr>
      <vt:lpstr>Programa semanal (jueves) 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3707</cp:revision>
  <dcterms:created xsi:type="dcterms:W3CDTF">2010-01-29T12:03:38Z</dcterms:created>
  <dcterms:modified xsi:type="dcterms:W3CDTF">2016-01-08T14:36:27Z</dcterms:modified>
</cp:coreProperties>
</file>