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  <p:sldMasterId id="2147483720" r:id="rId3"/>
  </p:sldMasterIdLst>
  <p:notesMasterIdLst>
    <p:notesMasterId r:id="rId32"/>
  </p:notesMasterIdLst>
  <p:handoutMasterIdLst>
    <p:handoutMasterId r:id="rId33"/>
  </p:handoutMasterIdLst>
  <p:sldIdLst>
    <p:sldId id="1026" r:id="rId4"/>
    <p:sldId id="1027" r:id="rId5"/>
    <p:sldId id="1285" r:id="rId6"/>
    <p:sldId id="1300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349" r:id="rId15"/>
    <p:sldId id="1005" r:id="rId16"/>
    <p:sldId id="1345" r:id="rId17"/>
    <p:sldId id="1346" r:id="rId18"/>
    <p:sldId id="1347" r:id="rId19"/>
    <p:sldId id="1247" r:id="rId20"/>
    <p:sldId id="1009" r:id="rId21"/>
    <p:sldId id="1037" r:id="rId22"/>
    <p:sldId id="1313" r:id="rId23"/>
    <p:sldId id="1314" r:id="rId24"/>
    <p:sldId id="1333" r:id="rId25"/>
    <p:sldId id="1334" r:id="rId26"/>
    <p:sldId id="1340" r:id="rId27"/>
    <p:sldId id="1341" r:id="rId28"/>
    <p:sldId id="1175" r:id="rId29"/>
    <p:sldId id="1133" r:id="rId30"/>
    <p:sldId id="1348" r:id="rId3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3333CC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38" autoAdjust="0"/>
    <p:restoredTop sz="91119" autoAdjust="0"/>
  </p:normalViewPr>
  <p:slideViewPr>
    <p:cSldViewPr>
      <p:cViewPr varScale="1">
        <p:scale>
          <a:sx n="92" d="100"/>
          <a:sy n="92" d="100"/>
        </p:scale>
        <p:origin x="-8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30/12/2015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5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18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2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30/12/2015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30/12/2015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30/12/2015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30/12/2015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30/12/2015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30/12/2015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30/12/2015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30/12/2015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30/12/2015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30/12/2015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30/12/2015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88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0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56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7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51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57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0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8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9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30/12/2015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30/12/2015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30/12/2015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01  de 2016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89112"/>
            <a:ext cx="3925887" cy="32861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71649"/>
            <a:ext cx="3975100" cy="330358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"/>
            <a:ext cx="6461503" cy="660772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r>
              <a:rPr lang="es-UY" dirty="0" smtClean="0"/>
              <a:t>Previsiones de generación eólica</a:t>
            </a:r>
            <a:endParaRPr lang="es-U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1914"/>
            <a:ext cx="8647113" cy="369014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13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30/12/2015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13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1905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miércoles)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914400"/>
            <a:ext cx="8043863" cy="23383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3810000"/>
            <a:ext cx="8013700" cy="22875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Precipitaciones previstas para los próximos días, Fuente CPTEC (miércoles) </a:t>
            </a:r>
            <a:endParaRPr kumimoji="0" lang="es-UY" sz="32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219200"/>
            <a:ext cx="3564020" cy="503078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199"/>
            <a:ext cx="3587034" cy="501751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547" y="1219198"/>
            <a:ext cx="3564021" cy="503078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3564703" cy="503771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36" y="1219200"/>
            <a:ext cx="3552980" cy="501751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909" y="1205922"/>
            <a:ext cx="3536032" cy="503078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05923"/>
            <a:ext cx="3580788" cy="505445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154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INMET y CPTEC </a:t>
            </a:r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(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martes)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48997"/>
            <a:ext cx="3276600" cy="396600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752600"/>
            <a:ext cx="3951127" cy="3962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4953000" y="88024"/>
            <a:ext cx="3505200" cy="1143000"/>
          </a:xfrm>
        </p:spPr>
        <p:txBody>
          <a:bodyPr/>
          <a:lstStyle/>
          <a:p>
            <a:r>
              <a:rPr lang="es-UY" sz="1800" dirty="0" smtClean="0"/>
              <a:t>Previsión aportes Salto Grande (Fuente CTM, miércoles)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143000"/>
            <a:ext cx="7734301" cy="4419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18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30/12/2015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18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2016-01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6553199" cy="503748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75650"/>
            <a:ext cx="4024314" cy="268731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30/12/2015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s-UY" dirty="0" smtClean="0"/>
              <a:t>Mediano plazo</a:t>
            </a:r>
            <a:endParaRPr lang="es-UY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029575" cy="488425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88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847725"/>
          </a:xfrm>
        </p:spPr>
        <p:txBody>
          <a:bodyPr/>
          <a:lstStyle/>
          <a:p>
            <a:r>
              <a:rPr lang="es-UY" sz="2400" dirty="0" smtClean="0"/>
              <a:t>Caso libre, escenario sin lluvias</a:t>
            </a:r>
            <a:endParaRPr lang="es-UY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582026" cy="474367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3230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439026" cy="612652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007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 err="1" smtClean="0"/>
              <a:t>SimSEE</a:t>
            </a:r>
            <a:r>
              <a:rPr lang="es-UY" sz="2400" dirty="0" smtClean="0"/>
              <a:t>, CASO LIBRE </a:t>
            </a:r>
            <a:endParaRPr lang="es-UY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39800"/>
            <a:ext cx="8601075" cy="548973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86" y="381000"/>
            <a:ext cx="7143750" cy="634240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26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30/12/2015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26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01/16: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</a:t>
            </a:r>
            <a:r>
              <a:rPr lang="es-UY" dirty="0" smtClean="0"/>
              <a:t>(miércoles)</a:t>
            </a:r>
            <a:r>
              <a:rPr lang="es-UY" dirty="0" smtClean="0"/>
              <a:t/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33438"/>
            <a:ext cx="5632576" cy="358616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3110152"/>
            <a:ext cx="2743201" cy="271438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s-UY" dirty="0" smtClean="0"/>
              <a:t>Principales </a:t>
            </a:r>
            <a:r>
              <a:rPr lang="es-UY" dirty="0"/>
              <a:t>t</a:t>
            </a:r>
            <a:r>
              <a:rPr lang="es-UY" dirty="0" smtClean="0"/>
              <a:t>rabajos en la red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52/15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14400"/>
            <a:ext cx="8763000" cy="57912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El suministro de la demanda en la semana se encontró fuertemente supeditado por: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Calibri"/>
              <a:buChar char="-"/>
            </a:pPr>
            <a:r>
              <a:rPr lang="es-ES" sz="1800" dirty="0">
                <a:latin typeface="Calibri"/>
                <a:ea typeface="Times New Roman"/>
                <a:cs typeface="Arial"/>
              </a:rPr>
              <a:t> la situación de Salto Grande sumado a las casi contantes intervenciones de CTM para la limpieza de los canales y tomas de admisión de las diferentes unidades debido a la cantidad enorme de residuos que trae la corriente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Calibri"/>
              <a:buChar char="-"/>
            </a:pPr>
            <a:r>
              <a:rPr lang="es-ES" sz="1800" dirty="0">
                <a:latin typeface="Calibri"/>
                <a:ea typeface="Times New Roman"/>
                <a:cs typeface="Arial"/>
              </a:rPr>
              <a:t>La situación del río Negro que contando con Terra en vertimiento ha obligado a exportar excedentes en varios momentos de la semana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Calibri"/>
              <a:buChar char="-"/>
            </a:pPr>
            <a:r>
              <a:rPr lang="es-ES" sz="1800" dirty="0">
                <a:latin typeface="Calibri"/>
                <a:ea typeface="Times New Roman"/>
                <a:cs typeface="Arial"/>
              </a:rPr>
              <a:t>Los intercambios en modalidad optimización conjunta de los sistemas que ha permitido realizar importantes ahorros de generación térmica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Calibri"/>
              <a:buChar char="-"/>
            </a:pPr>
            <a:r>
              <a:rPr lang="es-ES" sz="1800" dirty="0">
                <a:latin typeface="Calibri"/>
                <a:ea typeface="Times New Roman"/>
                <a:cs typeface="Arial"/>
              </a:rPr>
              <a:t>La generación con térmico cuando lo ha sido posible contar con generación por parte de CAMMESA (a la fecha el domingo y lunes y muy probable el martes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)</a:t>
            </a:r>
            <a:endParaRPr lang="es-UY" sz="1800" dirty="0" smtClean="0">
              <a:latin typeface="Arial"/>
              <a:ea typeface="Times New Roman"/>
              <a:cs typeface="Times New Roman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es-UY" sz="1800" dirty="0" smtClean="0">
                <a:latin typeface="Arial"/>
                <a:ea typeface="Times New Roman"/>
                <a:cs typeface="Times New Roman"/>
              </a:rPr>
              <a:t>Debido a lo anterior para el suministro de la demanda se </a:t>
            </a:r>
            <a:r>
              <a:rPr lang="es-UY" sz="1800" dirty="0" smtClean="0">
                <a:latin typeface="Arial"/>
                <a:ea typeface="Times New Roman"/>
                <a:cs typeface="Times New Roman"/>
              </a:rPr>
              <a:t>debió </a:t>
            </a:r>
            <a:r>
              <a:rPr lang="es-UY" sz="1800" dirty="0" smtClean="0">
                <a:latin typeface="Arial"/>
                <a:ea typeface="Times New Roman"/>
                <a:cs typeface="Times New Roman"/>
              </a:rPr>
              <a:t>usar hasta CTR inclusive.</a:t>
            </a:r>
            <a:r>
              <a:rPr lang="es-ES" sz="1800" dirty="0">
                <a:latin typeface="Calibri"/>
                <a:ea typeface="Times New Roman"/>
                <a:cs typeface="Arial"/>
              </a:rPr>
              <a:t> </a:t>
            </a:r>
            <a:endParaRPr lang="es-ES" sz="1800" dirty="0" smtClean="0">
              <a:latin typeface="Calibri"/>
              <a:ea typeface="Times New Roman"/>
              <a:cs typeface="Arial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Se debieron exportar excedentes durante la semana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A la fecha no se han producido precipitaciones adicionales de importancia que modifique la presente situación.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Las temperaturas han sufrido un aumento importante lo que ha llevado a tener picos de potencia superiores a los 1700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MW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b="1" dirty="0">
              <a:solidFill>
                <a:schemeClr val="tx1"/>
              </a:solidFill>
              <a:latin typeface="Calibri"/>
              <a:ea typeface="Times New Roman"/>
              <a:cs typeface="Arial"/>
            </a:endParaRPr>
          </a:p>
          <a:p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</a:t>
            </a:r>
            <a:r>
              <a:rPr lang="es-UY" dirty="0" smtClean="0"/>
              <a:t>01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dirty="0" smtClean="0"/>
              <a:t>(información del martes 29) </a:t>
            </a: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562600"/>
          </a:xfrm>
        </p:spPr>
        <p:txBody>
          <a:bodyPr/>
          <a:lstStyle/>
          <a:p>
            <a:endParaRPr lang="es-ES" sz="1800" dirty="0" smtClean="0">
              <a:solidFill>
                <a:srgbClr val="FF0000"/>
              </a:solidFill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La situación de los recursos hidráulicos es la siguiente: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sz="1400" dirty="0">
                <a:latin typeface="Calibri"/>
                <a:ea typeface="Times New Roman"/>
                <a:cs typeface="Arial"/>
              </a:rPr>
              <a:t>Río Uruguay, CTM informa el día de hoy para la semana entrante aportes del orden de 20.000 m3/s sin lluvias y  22.000 m3/s con lluvias previstas. Las previsiones con el modelo GFS I no prevé valores significativamente diferentes. Las potencias disponibles con dichos aportes rondaran los 1000 MW a lo que se suma las limpiezas de los canales de admisión lo que restan del orden de 150 MW durante los trabajos.</a:t>
            </a:r>
            <a:endParaRPr lang="es-UY" sz="14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sz="1400" dirty="0">
                <a:latin typeface="Calibri"/>
                <a:ea typeface="Times New Roman"/>
                <a:cs typeface="Arial"/>
              </a:rPr>
              <a:t>Río Negro, Terra continuará con vertederos abiertos hasta al menos mediados de la semana entrante y forzara a Palmar a estar en cotas muy altas. </a:t>
            </a:r>
            <a:endParaRPr lang="es-UY" sz="14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Existen pronósticos adicionales de precipitaciones pero para la cuenca del río Uruguay para los próximos días.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Las temperaturas previstas para la semana entrante son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inferiores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a los 30 °C por lo que se estima que no se tendrán demandas extremadamente altas.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endParaRPr lang="es-ES" sz="1800" dirty="0">
              <a:solidFill>
                <a:schemeClr val="tx1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48768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dirty="0">
                <a:latin typeface="Calibri"/>
                <a:ea typeface="Times New Roman"/>
                <a:cs typeface="Arial"/>
              </a:rPr>
              <a:t>De acuerdo al programa previsto por CTM debido a los altos aportes que se están registrando y a los pronósticos de nuevas precipitaciones para ambas cuencas se declara riesgo de vertimiento para todo el sistema. Se seguirá exportar a Argentina los excedentes.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dirty="0">
                <a:latin typeface="Calibri"/>
                <a:ea typeface="Times New Roman"/>
                <a:cs typeface="Arial"/>
              </a:rPr>
              <a:t>De acuerdo a lo anterior el despacho propuesto es el siguiente</a:t>
            </a:r>
            <a:r>
              <a:rPr lang="es-ES" sz="2400" dirty="0" smtClean="0">
                <a:latin typeface="Calibri"/>
                <a:ea typeface="Times New Roman"/>
                <a:cs typeface="Arial"/>
              </a:rPr>
              <a:t>:</a:t>
            </a:r>
            <a:r>
              <a:rPr lang="es-ES" sz="2400" dirty="0">
                <a:latin typeface="Arial"/>
                <a:ea typeface="Times New Roman"/>
                <a:cs typeface="Times New Roman"/>
              </a:rPr>
              <a:t> 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Auto despachados. 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Salto Grande a pleno exportando excedentes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Terra a pleno 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Palmar cierra la demanda exportando excedentes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457200" lvl="1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s-UY" sz="2000" dirty="0">
              <a:solidFill>
                <a:srgbClr val="FF0000"/>
              </a:solidFill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30/12/2015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(miércoles)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" y="609600"/>
            <a:ext cx="6234764" cy="324851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58115"/>
            <a:ext cx="2723695" cy="269508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09170"/>
            <a:ext cx="4346427" cy="588696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01913"/>
            <a:ext cx="2242117" cy="594360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51338"/>
            <a:ext cx="8612188" cy="419224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245106</TotalTime>
  <Words>522</Words>
  <Application>Microsoft Office PowerPoint</Application>
  <PresentationFormat>Presentación en pantalla (4:3)</PresentationFormat>
  <Paragraphs>74</Paragraphs>
  <Slides>28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28</vt:i4>
      </vt:variant>
    </vt:vector>
  </HeadingPairs>
  <TitlesOfParts>
    <vt:vector size="31" baseType="lpstr">
      <vt:lpstr>Presentación en blanco</vt:lpstr>
      <vt:lpstr>Diseño personalizado</vt:lpstr>
      <vt:lpstr>Tema de Office</vt:lpstr>
      <vt:lpstr>Resultados de la semana en curso  y  programación de la semana 01  de 2016      V1   </vt:lpstr>
      <vt:lpstr>Resultados de la semana en curso: Comentarios generales</vt:lpstr>
      <vt:lpstr>Resumen semana actual N° 52/15</vt:lpstr>
      <vt:lpstr>Perspectivas para la semana 01 (información del martes 29) </vt:lpstr>
      <vt:lpstr>DESPACHO PROPUESTO  </vt:lpstr>
      <vt:lpstr>Resultados de la semana en curso: Comparación ejecutado-programado .  </vt:lpstr>
      <vt:lpstr>Datos globales semanales  (miércoles)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Previsiones de generación eólica</vt:lpstr>
      <vt:lpstr>Semana próxima</vt:lpstr>
      <vt:lpstr>Presentación de PowerPoint</vt:lpstr>
      <vt:lpstr>Presentación de PowerPoint</vt:lpstr>
      <vt:lpstr>Previsión precipitaciones acumuladas INMET y CPTEC (martes)</vt:lpstr>
      <vt:lpstr>Previsión aportes Salto Grande (Fuente CTM, miércoles)</vt:lpstr>
      <vt:lpstr>Programación semanal 2016-01 </vt:lpstr>
      <vt:lpstr>COSTO GENERACIÓN TÉRMICA</vt:lpstr>
      <vt:lpstr>MODELOS</vt:lpstr>
      <vt:lpstr>Mediano plazo</vt:lpstr>
      <vt:lpstr>Caso libre, escenario sin lluvias</vt:lpstr>
      <vt:lpstr>Presentación de PowerPoint</vt:lpstr>
      <vt:lpstr>SimSEE, CASO LIBRE </vt:lpstr>
      <vt:lpstr>Presentación de PowerPoint</vt:lpstr>
      <vt:lpstr>Programa de generación de la semana 01/16:  </vt:lpstr>
      <vt:lpstr>Programa semanal (miércoles) 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3696</cp:revision>
  <dcterms:created xsi:type="dcterms:W3CDTF">2010-01-29T12:03:38Z</dcterms:created>
  <dcterms:modified xsi:type="dcterms:W3CDTF">2015-12-30T14:57:56Z</dcterms:modified>
</cp:coreProperties>
</file>