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38"/>
  </p:notesMasterIdLst>
  <p:handoutMasterIdLst>
    <p:handoutMasterId r:id="rId39"/>
  </p:handoutMasterIdLst>
  <p:sldIdLst>
    <p:sldId id="1026" r:id="rId4"/>
    <p:sldId id="1027" r:id="rId5"/>
    <p:sldId id="1285" r:id="rId6"/>
    <p:sldId id="1300" r:id="rId7"/>
    <p:sldId id="1355" r:id="rId8"/>
    <p:sldId id="1030" r:id="rId9"/>
    <p:sldId id="1001" r:id="rId10"/>
    <p:sldId id="1279" r:id="rId11"/>
    <p:sldId id="1278" r:id="rId12"/>
    <p:sldId id="1280" r:id="rId13"/>
    <p:sldId id="1281" r:id="rId14"/>
    <p:sldId id="1282" r:id="rId15"/>
    <p:sldId id="1349" r:id="rId16"/>
    <p:sldId id="1351" r:id="rId17"/>
    <p:sldId id="1350" r:id="rId18"/>
    <p:sldId id="1005" r:id="rId19"/>
    <p:sldId id="1345" r:id="rId20"/>
    <p:sldId id="1346" r:id="rId21"/>
    <p:sldId id="1347" r:id="rId22"/>
    <p:sldId id="1247" r:id="rId23"/>
    <p:sldId id="1356" r:id="rId24"/>
    <p:sldId id="1009" r:id="rId25"/>
    <p:sldId id="1037" r:id="rId26"/>
    <p:sldId id="1313" r:id="rId27"/>
    <p:sldId id="1314" r:id="rId28"/>
    <p:sldId id="1333" r:id="rId29"/>
    <p:sldId id="1334" r:id="rId30"/>
    <p:sldId id="1340" r:id="rId31"/>
    <p:sldId id="1341" r:id="rId32"/>
    <p:sldId id="1175" r:id="rId33"/>
    <p:sldId id="1133" r:id="rId34"/>
    <p:sldId id="1353" r:id="rId35"/>
    <p:sldId id="1354" r:id="rId36"/>
    <p:sldId id="1348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3333CC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8" autoAdjust="0"/>
    <p:restoredTop sz="91119" autoAdjust="0"/>
  </p:normalViewPr>
  <p:slideViewPr>
    <p:cSldViewPr>
      <p:cViewPr>
        <p:scale>
          <a:sx n="113" d="100"/>
          <a:sy n="113" d="100"/>
        </p:scale>
        <p:origin x="-20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22/01/2016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22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22/01/2016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22/01/2016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22/01/2016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22/01/2016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04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6160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61608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52876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84" y="76200"/>
            <a:ext cx="6456129" cy="6477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br>
              <a:rPr lang="es-UY" dirty="0" smtClean="0"/>
            </a:br>
            <a:r>
              <a:rPr lang="es-UY" dirty="0" smtClean="0"/>
              <a:t>fecha 15/1/16</a:t>
            </a:r>
            <a:endParaRPr lang="es-UY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" y="1295400"/>
            <a:ext cx="8153400" cy="356038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s-UY" sz="2400" dirty="0" smtClean="0"/>
              <a:t>Previsiones programación diaria desde 8/1 al 15/1</a:t>
            </a:r>
            <a:endParaRPr lang="es-UY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810250" cy="227806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5810250" cy="23002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5810250" cy="23002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5789613" cy="22923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18544"/>
            <a:ext cx="5810250" cy="23002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5795963" cy="22923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14133"/>
            <a:ext cx="5810250" cy="23066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352800"/>
            <a:ext cx="5810250" cy="22923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073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dirty="0" smtClean="0"/>
              <a:t>PRONOSTICOS SEMANA 04/16</a:t>
            </a:r>
            <a:endParaRPr lang="es-UY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58200" cy="362385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22/01/2016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16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Forecca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478216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</a:t>
            </a:r>
            <a:r>
              <a:rPr kumimoji="0" lang="es-UY" sz="2400" b="1" i="0" u="none" strike="noStrike" kern="0" cap="none" spc="0" normalizeH="0" baseline="0" noProof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Fuente INMET 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(viernes)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141847"/>
            <a:ext cx="5294916" cy="52861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1134703"/>
            <a:ext cx="5308048" cy="529929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1144276"/>
            <a:ext cx="5308048" cy="527157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1155294"/>
            <a:ext cx="5300752" cy="529199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93" y="1139574"/>
            <a:ext cx="5308048" cy="529929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29" y="1127560"/>
            <a:ext cx="5281785" cy="529929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28400"/>
            <a:ext cx="5294916" cy="529929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(viernes)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799"/>
            <a:ext cx="3789016" cy="4572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25387"/>
            <a:ext cx="3797982" cy="457199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22/01/2016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jueves)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91400" cy="42236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09600"/>
          </a:xfrm>
        </p:spPr>
        <p:txBody>
          <a:bodyPr/>
          <a:lstStyle/>
          <a:p>
            <a:r>
              <a:rPr lang="es-UY" sz="2400" dirty="0" smtClean="0"/>
              <a:t>Previsión de aportes con otros modelos suministrado por CTM viernes 22/1</a:t>
            </a:r>
            <a:endParaRPr lang="es-UY" sz="24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029200" cy="549026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2038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22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22/01/2016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22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2016-04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647074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17" y="3882403"/>
            <a:ext cx="4405313" cy="294173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1143000"/>
            <a:ext cx="8489950" cy="516072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escenario sin lluvias</a:t>
            </a:r>
            <a:endParaRPr lang="es-UY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409300" cy="4648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52659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 </a:t>
            </a:r>
            <a:endParaRPr lang="es-UY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10600" cy="549581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239000" cy="655286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03/16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57912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Durante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el fin de semana el despacho ha sido con los generadores distribuidos, Salto Grande y Bonete a pleno, Palmar cerrando la demanda.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A partir del día martes se interrumpió la exportación de excedentes hidráulicos a Argentina ya que Salto grande se comenzó a modular.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Se devolvió a Argentina parte de la bolsa de préstamo que se había recibido para evitar despacho térmico en semanas anteriores.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El día de ayer miércoles se produjo un corte de servicio debido a la salida intempestiva de las líneas de 500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kV</a:t>
            </a:r>
            <a:r>
              <a:rPr lang="es-ES" sz="1800" dirty="0">
                <a:latin typeface="Calibri"/>
                <a:ea typeface="Times New Roman"/>
                <a:cs typeface="Arial"/>
              </a:rPr>
              <a:t> de Palmar a Montevideo.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El jueves se comenzó a exportar térmico a CAMMESA estimándose sea por el jueves y el viernes de la presente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semana debido a las altas demandas que tuvieron.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Se debió generar con térmico (motores y CTR) forzado por trabajo del interruptor 2-35 de Palmar (criterio n-1 frente a perdida de línea Palmar-MVA)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Hoy se cerraron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vertederos en Bonete.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No han ocurrido precipitaciones en ninguna de las cuencas. 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Se han exportado excedentes hidráulicos a Argentina del orden de 28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GWh</a:t>
            </a:r>
            <a:r>
              <a:rPr lang="es-ES" sz="1800" dirty="0">
                <a:latin typeface="Calibri"/>
                <a:ea typeface="Times New Roman"/>
                <a:cs typeface="Arial"/>
              </a:rPr>
              <a:t> al principio de la semana.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La demanda fue algo superior a la prevista (221 a 209 </a:t>
            </a:r>
            <a:r>
              <a:rPr lang="es-ES" sz="1800" dirty="0" err="1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GWh</a:t>
            </a:r>
            <a:r>
              <a:rPr lang="es-ES" sz="1800" dirty="0">
                <a:solidFill>
                  <a:srgbClr val="0033CC"/>
                </a:solidFill>
                <a:latin typeface="Calibri"/>
                <a:ea typeface="Times New Roman"/>
                <a:cs typeface="Arial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22/01/2016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30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04/16: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09601"/>
            <a:ext cx="5486400" cy="392915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943452" cy="291253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3" y="990600"/>
            <a:ext cx="8229600" cy="561620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799"/>
            <a:ext cx="7772400" cy="590898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800" cy="3276600"/>
          </a:xfrm>
          <a:prstGeom prst="rect">
            <a:avLst/>
          </a:prstGeom>
          <a:noFill/>
          <a:ln w="22225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04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La situación de los recursos hidráulicos es la siguiente: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Río Uruguay, CTM informa el día de hoy para la semana entrante aportes del orden de 3.300 m3/s con y sin lluvias.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 Río Negro, todas las centrales estarán con vertederos cerrados.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Demanda/temperaturas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Se prevé temperaturas muy altas (alerta meteorológica color rojo por altas temperaturas para el litoral) para el periodo viernes-domingo con temperaturas máximas superiores a los 35 °C para Montevideo. 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Luego de la intensa ola de calor prevista para el fin de semana las temperaturas previstas para los días hábiles no superarían  los 30 °C por lo que se estima que no se tendrán demandas extremadamente altas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.</a:t>
            </a:r>
            <a:endParaRPr lang="es-ES" sz="18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Calibri"/>
                <a:ea typeface="Times New Roman"/>
                <a:cs typeface="Arial"/>
              </a:rPr>
              <a:t>Existen algunos pronósticos de precipitaciones para las cuencas del rio Negro y media e inmediata del río Uruguay.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Por lo que informa CTM con el modelo GFS I pueden llegar a ser importantes dichos aportes, aunque no se espera que se deba exportar ni verter en caso de </a:t>
            </a:r>
            <a:r>
              <a:rPr lang="es-ES" sz="1800" smtClean="0">
                <a:latin typeface="Calibri"/>
                <a:ea typeface="Times New Roman"/>
                <a:cs typeface="Arial"/>
              </a:rPr>
              <a:t>producirse.</a:t>
            </a:r>
            <a:endParaRPr lang="es-ES" sz="1800" dirty="0"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UY" sz="1800" dirty="0">
                <a:latin typeface="Calibri"/>
                <a:ea typeface="Times New Roman"/>
                <a:cs typeface="Arial"/>
              </a:rPr>
              <a:t>Se podrán realizar pruebas de la </a:t>
            </a:r>
            <a:r>
              <a:rPr lang="es-UY" sz="1800" dirty="0" err="1">
                <a:latin typeface="Calibri"/>
                <a:ea typeface="Times New Roman"/>
                <a:cs typeface="Arial"/>
              </a:rPr>
              <a:t>conversora</a:t>
            </a:r>
            <a:r>
              <a:rPr lang="es-UY" sz="1800" dirty="0">
                <a:latin typeface="Calibri"/>
                <a:ea typeface="Times New Roman"/>
                <a:cs typeface="Arial"/>
              </a:rPr>
              <a:t>. Personal de </a:t>
            </a:r>
            <a:r>
              <a:rPr lang="es-UY" sz="1800" dirty="0" err="1">
                <a:latin typeface="Calibri"/>
                <a:ea typeface="Times New Roman"/>
                <a:cs typeface="Arial"/>
              </a:rPr>
              <a:t>Alstom</a:t>
            </a:r>
            <a:r>
              <a:rPr lang="es-UY" sz="1800" dirty="0">
                <a:latin typeface="Calibri"/>
                <a:ea typeface="Times New Roman"/>
                <a:cs typeface="Arial"/>
              </a:rPr>
              <a:t> ya se encuentra en el </a:t>
            </a:r>
            <a:r>
              <a:rPr lang="es-UY" sz="1800" dirty="0" smtClean="0">
                <a:latin typeface="Calibri"/>
                <a:ea typeface="Times New Roman"/>
                <a:cs typeface="Arial"/>
              </a:rPr>
              <a:t>país.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UY" sz="1800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</a:t>
            </a: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304800"/>
            <a:ext cx="7772400" cy="4114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b="1" u="sng" dirty="0">
                <a:latin typeface="Calibri"/>
                <a:ea typeface="Times New Roman"/>
                <a:cs typeface="Arial"/>
              </a:rPr>
              <a:t>Modelos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>
                <a:latin typeface="Arial"/>
                <a:ea typeface="Times New Roman"/>
                <a:cs typeface="Times New Roman"/>
              </a:rPr>
              <a:t>Comentarios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MP/CPC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Se corrió un caso libre y se observa que si bien encuentra un equilibrio entre las centrales, realiza un despacho casi a pleno de Bonete. Las cotas que alcanza son 80.37m, 39.69m y 35.29m para Bonete, Palmar y Salto Grande respectivamente.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 err="1">
                <a:latin typeface="Calibri"/>
                <a:ea typeface="Times New Roman"/>
                <a:cs typeface="Arial"/>
              </a:rPr>
              <a:t>SimSee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Arial"/>
              </a:rPr>
              <a:t>Se corrió un caso libre, S/lluvias y se observa que el modelo procura mantener la cota de Salto grande en el orden de 35,5m. Aun cuando en algunas horas encuentra un equilibrio entre Bonete y Palmar, se observa que en general despacha Bonete casi a pleno y luego Palmar y hasta motores antes que Salto Grande para mantener la cota de esta central en el orden de 35,5m,  Palmar termina en 39.15m.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sz="1800" dirty="0">
                <a:latin typeface="Calibri"/>
                <a:ea typeface="Times New Roman"/>
                <a:cs typeface="Arial"/>
              </a:rPr>
              <a:t>Mensual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Arial"/>
              </a:rPr>
              <a:t>No presenta interés en la presente semana.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 smtClean="0">
                <a:latin typeface="Calibri"/>
                <a:ea typeface="Times New Roman"/>
                <a:cs typeface="Arial"/>
              </a:rPr>
              <a:t>De </a:t>
            </a:r>
            <a:r>
              <a:rPr lang="es-ES" sz="2400" dirty="0">
                <a:latin typeface="Calibri"/>
                <a:ea typeface="Times New Roman"/>
                <a:cs typeface="Arial"/>
              </a:rPr>
              <a:t>acuerdo a lo anterior el despacho propuesto es el siguiente</a:t>
            </a:r>
            <a:r>
              <a:rPr lang="es-ES" sz="2400" dirty="0" smtClean="0">
                <a:latin typeface="Calibri"/>
                <a:ea typeface="Times New Roman"/>
                <a:cs typeface="Arial"/>
              </a:rPr>
              <a:t>:</a:t>
            </a:r>
            <a:r>
              <a:rPr lang="es-ES" sz="2400" dirty="0">
                <a:latin typeface="Arial"/>
                <a:ea typeface="Times New Roman"/>
                <a:cs typeface="Times New Roman"/>
              </a:rPr>
              <a:t> </a:t>
            </a:r>
            <a:endParaRPr lang="es-UY" sz="24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Auto despachados.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Terra a pleno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Palmar para cota de 40,0 m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Salto Grande cierra la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demanda</a:t>
            </a:r>
            <a:endParaRPr lang="es-UY" sz="2000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22/01/2016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5532819" cy="3962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5199"/>
            <a:ext cx="3181350" cy="31479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1265"/>
            <a:ext cx="4312493" cy="584099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21264"/>
            <a:ext cx="2209800" cy="585793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Llamada rectangular"/>
          <p:cNvSpPr/>
          <p:nvPr/>
        </p:nvSpPr>
        <p:spPr bwMode="auto">
          <a:xfrm>
            <a:off x="7557247" y="2438400"/>
            <a:ext cx="1434353" cy="495300"/>
          </a:xfrm>
          <a:prstGeom prst="wedgeRectCallout">
            <a:avLst>
              <a:gd name="adj1" fmla="val -65548"/>
              <a:gd name="adj2" fmla="val -21282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</a:t>
            </a:r>
            <a:r>
              <a:rPr kumimoji="0" lang="es-UY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térmico por restricción de red</a:t>
            </a:r>
            <a:endParaRPr kumimoji="0" lang="es-UY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10 Llamada rectangular"/>
          <p:cNvSpPr/>
          <p:nvPr/>
        </p:nvSpPr>
        <p:spPr bwMode="auto">
          <a:xfrm>
            <a:off x="7557247" y="4572000"/>
            <a:ext cx="1434353" cy="495300"/>
          </a:xfrm>
          <a:prstGeom prst="wedgeRectCallout">
            <a:avLst>
              <a:gd name="adj1" fmla="val -72456"/>
              <a:gd name="adj2" fmla="val -19472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</a:t>
            </a:r>
            <a:r>
              <a:rPr kumimoji="0" lang="es-UY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térmico por restricción de red</a:t>
            </a:r>
            <a:endParaRPr kumimoji="0" lang="es-UY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246712</TotalTime>
  <Words>751</Words>
  <Application>Microsoft Office PowerPoint</Application>
  <PresentationFormat>Presentación en pantalla (4:3)</PresentationFormat>
  <Paragraphs>94</Paragraphs>
  <Slides>34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Presentación en blanco</vt:lpstr>
      <vt:lpstr>Diseño personalizado</vt:lpstr>
      <vt:lpstr>Tema de Office</vt:lpstr>
      <vt:lpstr>Resultados de la semana en curso  y  programación de la semana 04  de 2016      V1   </vt:lpstr>
      <vt:lpstr>Resultados de la semana en curso: Comentarios generales</vt:lpstr>
      <vt:lpstr>Resumen semana actual N° 03/16</vt:lpstr>
      <vt:lpstr>Perspectivas para la semana 04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 fecha 15/1/16</vt:lpstr>
      <vt:lpstr>Previsiones programación diaria desde 8/1 al 15/1</vt:lpstr>
      <vt:lpstr>PRONOSTICOS SEMANA 04/16</vt:lpstr>
      <vt:lpstr>Semana próxima</vt:lpstr>
      <vt:lpstr>Presentación de PowerPoint</vt:lpstr>
      <vt:lpstr>Presentación de PowerPoint</vt:lpstr>
      <vt:lpstr>Previsión precipitaciones acumuladas INMET y CPTEC (viernes)</vt:lpstr>
      <vt:lpstr>Previsión aportes Salto Grande (Fuente CTM, jueves)</vt:lpstr>
      <vt:lpstr>Previsión de aportes con otros modelos suministrado por CTM viernes 22/1</vt:lpstr>
      <vt:lpstr>Programación semanal 2016-04 </vt:lpstr>
      <vt:lpstr>COSTO GENERACIÓN TÉRMICA</vt:lpstr>
      <vt:lpstr>MODELOS</vt:lpstr>
      <vt:lpstr>Mediano plazo</vt:lpstr>
      <vt:lpstr>Caso libre, escenario sin lluvias</vt:lpstr>
      <vt:lpstr>Presentación de PowerPoint</vt:lpstr>
      <vt:lpstr>SimSEE, CASO LIBRE </vt:lpstr>
      <vt:lpstr>Presentación de PowerPoint</vt:lpstr>
      <vt:lpstr>Programa de generación de la semana 04/16: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3738</cp:revision>
  <dcterms:created xsi:type="dcterms:W3CDTF">2010-01-29T12:03:38Z</dcterms:created>
  <dcterms:modified xsi:type="dcterms:W3CDTF">2016-01-22T13:59:17Z</dcterms:modified>
</cp:coreProperties>
</file>