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 id="2147483720" r:id="rId3"/>
  </p:sldMasterIdLst>
  <p:notesMasterIdLst>
    <p:notesMasterId r:id="rId52"/>
  </p:notesMasterIdLst>
  <p:handoutMasterIdLst>
    <p:handoutMasterId r:id="rId53"/>
  </p:handoutMasterIdLst>
  <p:sldIdLst>
    <p:sldId id="1026" r:id="rId4"/>
    <p:sldId id="1027" r:id="rId5"/>
    <p:sldId id="1285" r:id="rId6"/>
    <p:sldId id="1300" r:id="rId7"/>
    <p:sldId id="1355" r:id="rId8"/>
    <p:sldId id="1030" r:id="rId9"/>
    <p:sldId id="1001" r:id="rId10"/>
    <p:sldId id="1279" r:id="rId11"/>
    <p:sldId id="1278" r:id="rId12"/>
    <p:sldId id="1280" r:id="rId13"/>
    <p:sldId id="1281" r:id="rId14"/>
    <p:sldId id="1282" r:id="rId15"/>
    <p:sldId id="1349" r:id="rId16"/>
    <p:sldId id="1357" r:id="rId17"/>
    <p:sldId id="1351" r:id="rId18"/>
    <p:sldId id="1359" r:id="rId19"/>
    <p:sldId id="1360" r:id="rId20"/>
    <p:sldId id="1361" r:id="rId21"/>
    <p:sldId id="1362" r:id="rId22"/>
    <p:sldId id="1363" r:id="rId23"/>
    <p:sldId id="1364" r:id="rId24"/>
    <p:sldId id="1365" r:id="rId25"/>
    <p:sldId id="1350" r:id="rId26"/>
    <p:sldId id="1005" r:id="rId27"/>
    <p:sldId id="1345" r:id="rId28"/>
    <p:sldId id="1346" r:id="rId29"/>
    <p:sldId id="1366" r:id="rId30"/>
    <p:sldId id="1367" r:id="rId31"/>
    <p:sldId id="1368" r:id="rId32"/>
    <p:sldId id="1369" r:id="rId33"/>
    <p:sldId id="1370" r:id="rId34"/>
    <p:sldId id="1371" r:id="rId35"/>
    <p:sldId id="1347" r:id="rId36"/>
    <p:sldId id="1247" r:id="rId37"/>
    <p:sldId id="1358" r:id="rId38"/>
    <p:sldId id="1009" r:id="rId39"/>
    <p:sldId id="1037" r:id="rId40"/>
    <p:sldId id="1313" r:id="rId41"/>
    <p:sldId id="1314" r:id="rId42"/>
    <p:sldId id="1333" r:id="rId43"/>
    <p:sldId id="1334" r:id="rId44"/>
    <p:sldId id="1340" r:id="rId45"/>
    <p:sldId id="1341" r:id="rId46"/>
    <p:sldId id="1175" r:id="rId47"/>
    <p:sldId id="1133" r:id="rId48"/>
    <p:sldId id="1353" r:id="rId49"/>
    <p:sldId id="1354" r:id="rId50"/>
    <p:sldId id="1348" r:id="rId51"/>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3333CC"/>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38" autoAdjust="0"/>
    <p:restoredTop sz="91119" autoAdjust="0"/>
  </p:normalViewPr>
  <p:slideViewPr>
    <p:cSldViewPr>
      <p:cViewPr>
        <p:scale>
          <a:sx n="113" d="100"/>
          <a:sy n="113" d="100"/>
        </p:scale>
        <p:origin x="-2028" y="-7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29/01/2016</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extLst>
      <p:ext uri="{BB962C8B-B14F-4D97-AF65-F5344CB8AC3E}">
        <p14:creationId xmlns:p14="http://schemas.microsoft.com/office/powerpoint/2010/main" val="5870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pPr>
                <a:defRPr/>
              </a:pPr>
              <a:t>34</a:t>
            </a:fld>
            <a:endParaRPr lang="es-ES"/>
          </a:p>
        </p:txBody>
      </p:sp>
    </p:spTree>
    <p:extLst>
      <p:ext uri="{BB962C8B-B14F-4D97-AF65-F5344CB8AC3E}">
        <p14:creationId xmlns:p14="http://schemas.microsoft.com/office/powerpoint/2010/main" val="10471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36</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39</a:t>
            </a:fld>
            <a:endParaRPr lang="es-ES"/>
          </a:p>
        </p:txBody>
      </p:sp>
    </p:spTree>
    <p:extLst>
      <p:ext uri="{BB962C8B-B14F-4D97-AF65-F5344CB8AC3E}">
        <p14:creationId xmlns:p14="http://schemas.microsoft.com/office/powerpoint/2010/main" val="16472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42</a:t>
            </a:fld>
            <a:endParaRPr lang="es-ES"/>
          </a:p>
        </p:txBody>
      </p:sp>
    </p:spTree>
    <p:extLst>
      <p:ext uri="{BB962C8B-B14F-4D97-AF65-F5344CB8AC3E}">
        <p14:creationId xmlns:p14="http://schemas.microsoft.com/office/powerpoint/2010/main" val="49450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44</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29/01/2016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29/01/2016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29/01/2016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29/01/2016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29/01/2016</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29/01/2016</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29/01/2016</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29/01/2016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29/01/2016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29/01/2016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29/01/2016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29/01/2016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95488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29/01/2016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86720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29/01/2016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3556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29/01/2016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07227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29/01/2016</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1055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29/01/2016</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2057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29/01/2016</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0930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29/01/2016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9229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29/01/2016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901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29/01/2016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59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29/01/2016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069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29/01/2016</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9B335A-3722-4E19-9229-475C981C6E3D}" type="datetimeFigureOut">
              <a:rPr lang="es-ES" smtClean="0">
                <a:solidFill>
                  <a:prstClr val="black">
                    <a:tint val="75000"/>
                  </a:prstClr>
                </a:solidFill>
                <a:latin typeface="Calibri"/>
                <a:cs typeface="+mn-cs"/>
              </a:rPr>
              <a:pPr fontAlgn="auto">
                <a:spcBef>
                  <a:spcPts val="0"/>
                </a:spcBef>
                <a:spcAft>
                  <a:spcPts val="0"/>
                </a:spcAft>
              </a:pPr>
              <a:t>29/01/2016</a:t>
            </a:fld>
            <a:endParaRPr lang="es-ES">
              <a:solidFill>
                <a:prstClr val="black">
                  <a:tint val="75000"/>
                </a:prstClr>
              </a:solidFill>
              <a:latin typeface="Calibri"/>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1968FC-E115-4A17-9E50-0AC47AE1C513}" type="slidenum">
              <a:rPr lang="es-ES" smtClean="0">
                <a:solidFill>
                  <a:prstClr val="black">
                    <a:tint val="75000"/>
                  </a:prstClr>
                </a:solidFill>
                <a:latin typeface="Calibri"/>
                <a:cs typeface="+mn-cs"/>
              </a:rPr>
              <a:pPr fontAlgn="auto">
                <a:spcBef>
                  <a:spcPts val="0"/>
                </a:spcBef>
                <a:spcAft>
                  <a:spcPts val="0"/>
                </a:spcAft>
              </a:pPr>
              <a:t>‹Nº›</a:t>
            </a:fld>
            <a:endParaRPr lang="es-ES">
              <a:solidFill>
                <a:prstClr val="black">
                  <a:tint val="75000"/>
                </a:prstClr>
              </a:solidFill>
              <a:latin typeface="Calibri"/>
              <a:cs typeface="+mn-cs"/>
            </a:endParaRPr>
          </a:p>
        </p:txBody>
      </p:sp>
    </p:spTree>
    <p:extLst>
      <p:ext uri="{BB962C8B-B14F-4D97-AF65-F5344CB8AC3E}">
        <p14:creationId xmlns:p14="http://schemas.microsoft.com/office/powerpoint/2010/main" val="8439982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43.emf"/></Relationships>
</file>

<file path=ppt/slides/_rels/slide4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29/01/2016</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05  de 2016      V1</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smtClean="0"/>
              <a:t>Evolución de la demanda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078788" cy="39326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61343"/>
            <a:ext cx="3925887" cy="32861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86743"/>
            <a:ext cx="3975100" cy="330358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
            <a:ext cx="6560567" cy="658177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304800"/>
            <a:ext cx="7772400" cy="609600"/>
          </a:xfrm>
        </p:spPr>
        <p:txBody>
          <a:bodyPr/>
          <a:lstStyle/>
          <a:p>
            <a:r>
              <a:rPr lang="es-UY" dirty="0" smtClean="0"/>
              <a:t>Previsiones de generación eólica</a:t>
            </a:r>
            <a:br>
              <a:rPr lang="es-UY" dirty="0" smtClean="0"/>
            </a:br>
            <a:r>
              <a:rPr lang="es-UY" dirty="0" smtClean="0"/>
              <a:t>fecha 22/1/16</a:t>
            </a:r>
            <a:endParaRPr lang="es-UY" dirty="0"/>
          </a:p>
        </p:txBody>
      </p:sp>
      <p:pic>
        <p:nvPicPr>
          <p:cNvPr id="614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408781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381000"/>
          </a:xfrm>
        </p:spPr>
        <p:txBody>
          <a:bodyPr/>
          <a:lstStyle/>
          <a:p>
            <a:endParaRPr lang="es-UY"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6997700" cy="269398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030133"/>
            <a:ext cx="6954837" cy="272256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136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609600"/>
          </a:xfrm>
        </p:spPr>
        <p:txBody>
          <a:bodyPr/>
          <a:lstStyle/>
          <a:p>
            <a:r>
              <a:rPr lang="es-UY" sz="2400" dirty="0" smtClean="0"/>
              <a:t>Previsiones programación diaria desde 22/1 al 29/1</a:t>
            </a:r>
            <a:endParaRPr lang="es-UY"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9067485" cy="4343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307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609600"/>
          </a:xfrm>
        </p:spPr>
        <p:txBody>
          <a:bodyPr/>
          <a:lstStyle/>
          <a:p>
            <a:r>
              <a:rPr lang="es-UY" sz="2400" dirty="0" smtClean="0"/>
              <a:t>Previsiones programación diaria desde 22/1 al 29/1</a:t>
            </a:r>
            <a:endParaRPr lang="es-UY" sz="2400"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 y="1219200"/>
            <a:ext cx="9090471" cy="4267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656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609600"/>
          </a:xfrm>
        </p:spPr>
        <p:txBody>
          <a:bodyPr/>
          <a:lstStyle/>
          <a:p>
            <a:r>
              <a:rPr lang="es-UY" sz="2400" dirty="0" smtClean="0"/>
              <a:t>Previsiones programación diaria desde 22/1 al 29/1</a:t>
            </a:r>
            <a:endParaRPr lang="es-UY" sz="2400"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0" y="1295400"/>
            <a:ext cx="9053219" cy="4343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93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609600"/>
          </a:xfrm>
        </p:spPr>
        <p:txBody>
          <a:bodyPr/>
          <a:lstStyle/>
          <a:p>
            <a:r>
              <a:rPr lang="es-UY" sz="2400" dirty="0" smtClean="0"/>
              <a:t>Previsiones programación diaria desde 22/1 al 29/1</a:t>
            </a:r>
            <a:endParaRPr lang="es-UY" sz="24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32567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53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609600"/>
          </a:xfrm>
        </p:spPr>
        <p:txBody>
          <a:bodyPr/>
          <a:lstStyle/>
          <a:p>
            <a:r>
              <a:rPr lang="es-UY" sz="2400" dirty="0" smtClean="0"/>
              <a:t>Previsiones programación diaria desde 22/1 al 29/1</a:t>
            </a:r>
            <a:endParaRPr lang="es-UY" sz="2400"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36380" cy="433407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629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29/01/2016</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609600"/>
          </a:xfrm>
        </p:spPr>
        <p:txBody>
          <a:bodyPr/>
          <a:lstStyle/>
          <a:p>
            <a:r>
              <a:rPr lang="es-UY" sz="2400" dirty="0" smtClean="0"/>
              <a:t>Previsiones programación diaria desde 22/1 al 29/1</a:t>
            </a:r>
            <a:endParaRPr lang="es-UY" sz="2400" dirty="0"/>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 y="1371600"/>
            <a:ext cx="9132570" cy="433231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997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609600"/>
          </a:xfrm>
        </p:spPr>
        <p:txBody>
          <a:bodyPr/>
          <a:lstStyle/>
          <a:p>
            <a:r>
              <a:rPr lang="es-UY" sz="2400" dirty="0" smtClean="0"/>
              <a:t>Previsiones programación diaria desde 22/1 al 29/1</a:t>
            </a:r>
            <a:endParaRPr lang="es-UY" sz="2400" dirty="0"/>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429864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71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609600"/>
          </a:xfrm>
        </p:spPr>
        <p:txBody>
          <a:bodyPr/>
          <a:lstStyle/>
          <a:p>
            <a:r>
              <a:rPr lang="es-UY" sz="2400" dirty="0" smtClean="0"/>
              <a:t>Previsiones programación diaria desde 22/1 al 29/1</a:t>
            </a:r>
            <a:endParaRPr lang="es-UY" sz="2400" dirty="0"/>
          </a:p>
        </p:txBody>
      </p:sp>
      <p:pic>
        <p:nvPicPr>
          <p:cNvPr id="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078577" cy="4267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46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7772400" cy="381000"/>
          </a:xfrm>
        </p:spPr>
        <p:txBody>
          <a:bodyPr/>
          <a:lstStyle/>
          <a:p>
            <a:r>
              <a:rPr lang="es-UY" dirty="0" smtClean="0"/>
              <a:t>PRONOSTICOS SEMANA 05/16</a:t>
            </a:r>
            <a:endParaRPr lang="es-UY"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838200"/>
            <a:ext cx="6961187" cy="27495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3733800"/>
            <a:ext cx="2057400" cy="279241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24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24</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29/01/2016</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24</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1905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Forecca</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010400" cy="433249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Precipitaciones previstas para los próximos días, </a:t>
            </a:r>
            <a:r>
              <a:rPr kumimoji="0" lang="es-UY" sz="2400" b="1" i="0" u="none" strike="noStrike" kern="0" cap="none" spc="0" normalizeH="0" baseline="0" noProof="0" smtClean="0">
                <a:ln>
                  <a:noFill/>
                </a:ln>
                <a:solidFill>
                  <a:srgbClr val="FF9900"/>
                </a:solidFill>
                <a:effectLst/>
                <a:uLnTx/>
                <a:uFillTx/>
                <a:latin typeface="Tahoma"/>
                <a:ea typeface="+mj-ea"/>
                <a:cs typeface="+mj-cs"/>
              </a:rPr>
              <a:t>Fuente INMET </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(viernes) </a:t>
            </a:r>
            <a:endParaRPr kumimoji="0" lang="es-UY" sz="3200" b="1" i="0" u="none" strike="noStrike" kern="0" cap="none" spc="0" normalizeH="0" baseline="0" noProof="0" dirty="0" smtClean="0">
              <a:ln>
                <a:noFill/>
              </a:ln>
              <a:solidFill>
                <a:srgbClr val="FF9900"/>
              </a:solidFill>
              <a:effectLst/>
              <a:uLnTx/>
              <a:uFillTx/>
              <a:latin typeface="Tahoma"/>
              <a:ea typeface="+mj-ea"/>
              <a:cs typeface="+mj-cs"/>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78230"/>
            <a:ext cx="5230853" cy="522952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1543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Precipitaciones previstas para los próximos días, </a:t>
            </a:r>
            <a:r>
              <a:rPr kumimoji="0" lang="es-UY" sz="2400" b="1" i="0" u="none" strike="noStrike" kern="0" cap="none" spc="0" normalizeH="0" baseline="0" noProof="0" smtClean="0">
                <a:ln>
                  <a:noFill/>
                </a:ln>
                <a:solidFill>
                  <a:srgbClr val="FF9900"/>
                </a:solidFill>
                <a:effectLst/>
                <a:uLnTx/>
                <a:uFillTx/>
                <a:latin typeface="Tahoma"/>
                <a:ea typeface="+mj-ea"/>
                <a:cs typeface="+mj-cs"/>
              </a:rPr>
              <a:t>Fuente INMET </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(viernes) </a:t>
            </a:r>
            <a:endParaRPr kumimoji="0" lang="es-UY" sz="3200" b="1" i="0" u="none" strike="noStrike" kern="0" cap="none" spc="0" normalizeH="0" baseline="0" noProof="0" dirty="0" smtClean="0">
              <a:ln>
                <a:noFill/>
              </a:ln>
              <a:solidFill>
                <a:srgbClr val="FF9900"/>
              </a:solidFill>
              <a:effectLst/>
              <a:uLnTx/>
              <a:uFillTx/>
              <a:latin typeface="Tahoma"/>
              <a:ea typeface="+mj-ea"/>
              <a:cs typeface="+mj-cs"/>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460" y="1143000"/>
            <a:ext cx="5218930" cy="520435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91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Precipitaciones previstas para los próximos días, </a:t>
            </a:r>
            <a:r>
              <a:rPr kumimoji="0" lang="es-UY" sz="2400" b="1" i="0" u="none" strike="noStrike" kern="0" cap="none" spc="0" normalizeH="0" baseline="0" noProof="0" smtClean="0">
                <a:ln>
                  <a:noFill/>
                </a:ln>
                <a:solidFill>
                  <a:srgbClr val="FF9900"/>
                </a:solidFill>
                <a:effectLst/>
                <a:uLnTx/>
                <a:uFillTx/>
                <a:latin typeface="Tahoma"/>
                <a:ea typeface="+mj-ea"/>
                <a:cs typeface="+mj-cs"/>
              </a:rPr>
              <a:t>Fuente INMET </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(viernes) </a:t>
            </a:r>
            <a:endParaRPr kumimoji="0" lang="es-UY" sz="3200" b="1" i="0" u="none" strike="noStrike" kern="0" cap="none" spc="0" normalizeH="0" baseline="0" noProof="0" dirty="0" smtClean="0">
              <a:ln>
                <a:noFill/>
              </a:ln>
              <a:solidFill>
                <a:srgbClr val="FF9900"/>
              </a:solidFill>
              <a:effectLst/>
              <a:uLnTx/>
              <a:uFillTx/>
              <a:latin typeface="Tahoma"/>
              <a:ea typeface="+mj-ea"/>
              <a:cs typeface="+mj-cs"/>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536" y="1078230"/>
            <a:ext cx="5242777" cy="522952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53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Precipitaciones previstas para los próximos días, </a:t>
            </a:r>
            <a:r>
              <a:rPr kumimoji="0" lang="es-UY" sz="2400" b="1" i="0" u="none" strike="noStrike" kern="0" cap="none" spc="0" normalizeH="0" baseline="0" noProof="0" smtClean="0">
                <a:ln>
                  <a:noFill/>
                </a:ln>
                <a:solidFill>
                  <a:srgbClr val="FF9900"/>
                </a:solidFill>
                <a:effectLst/>
                <a:uLnTx/>
                <a:uFillTx/>
                <a:latin typeface="Tahoma"/>
                <a:ea typeface="+mj-ea"/>
                <a:cs typeface="+mj-cs"/>
              </a:rPr>
              <a:t>Fuente INMET </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(viernes) </a:t>
            </a:r>
            <a:endParaRPr kumimoji="0" lang="es-UY" sz="3200" b="1" i="0" u="none" strike="noStrike" kern="0" cap="none" spc="0" normalizeH="0" baseline="0" noProof="0" dirty="0" smtClean="0">
              <a:ln>
                <a:noFill/>
              </a:ln>
              <a:solidFill>
                <a:srgbClr val="FF9900"/>
              </a:solidFill>
              <a:effectLst/>
              <a:uLnTx/>
              <a:uFillTx/>
              <a:latin typeface="Tahoma"/>
              <a:ea typeface="+mj-ea"/>
              <a:cs typeface="+mj-cs"/>
            </a:endParaRP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5218929" cy="522952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566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04/16</a:t>
            </a:r>
            <a:endParaRPr lang="es-ES" sz="2800" dirty="0" smtClean="0"/>
          </a:p>
        </p:txBody>
      </p:sp>
      <p:sp>
        <p:nvSpPr>
          <p:cNvPr id="32770" name="Rectangle 3"/>
          <p:cNvSpPr>
            <a:spLocks noGrp="1" noChangeArrowheads="1"/>
          </p:cNvSpPr>
          <p:nvPr>
            <p:ph type="body" sz="half" idx="2"/>
          </p:nvPr>
        </p:nvSpPr>
        <p:spPr>
          <a:xfrm>
            <a:off x="152400" y="914400"/>
            <a:ext cx="8763000" cy="5791200"/>
          </a:xfrm>
        </p:spPr>
        <p:txBody>
          <a:bodyPr/>
          <a:lstStyle/>
          <a:p>
            <a:pPr marL="285750" indent="-285750">
              <a:buFont typeface="Arial" panose="020B0604020202020204" pitchFamily="34" charset="0"/>
              <a:buChar char="•"/>
            </a:pPr>
            <a:r>
              <a:rPr lang="es-ES" sz="1800" dirty="0"/>
              <a:t>Durante la semana el despacho ha sido con los generadores distribuidos y Bonete a pleno, Palmar para cota de 40.0m y Salto Grande cerrando la demanda.</a:t>
            </a:r>
            <a:endParaRPr lang="es-UY" sz="1800" dirty="0"/>
          </a:p>
          <a:p>
            <a:pPr marL="285750" indent="-285750">
              <a:buFont typeface="Arial" panose="020B0604020202020204" pitchFamily="34" charset="0"/>
              <a:buChar char="•"/>
            </a:pPr>
            <a:r>
              <a:rPr lang="es-ES" sz="1800" dirty="0"/>
              <a:t>El sábado puntualmente se despacharon algunas unidades térmicas para Argentina.</a:t>
            </a:r>
            <a:endParaRPr lang="es-UY" sz="1800" dirty="0"/>
          </a:p>
          <a:p>
            <a:pPr marL="285750" indent="-285750">
              <a:buFont typeface="Arial" panose="020B0604020202020204" pitchFamily="34" charset="0"/>
              <a:buChar char="•"/>
            </a:pPr>
            <a:r>
              <a:rPr lang="es-ES" sz="1800" dirty="0"/>
              <a:t>Durante la semana se han estado realizando pruebas de la </a:t>
            </a:r>
            <a:r>
              <a:rPr lang="es-ES" sz="1800" dirty="0" err="1"/>
              <a:t>conversora</a:t>
            </a:r>
            <a:r>
              <a:rPr lang="es-ES" sz="1800" dirty="0"/>
              <a:t> de Melo con dirección Uruguay – Brasil</a:t>
            </a:r>
            <a:r>
              <a:rPr lang="es-ES" sz="1800" dirty="0" smtClean="0"/>
              <a:t>. Se realizaron algunas pruebas menores y se realizo la prueba de 24 horas a potencia máxima. Se encontraron algunos problemas que resta resolver</a:t>
            </a:r>
          </a:p>
          <a:p>
            <a:pPr marL="285750" indent="-285750">
              <a:buFont typeface="Arial" panose="020B0604020202020204" pitchFamily="34" charset="0"/>
              <a:buChar char="•"/>
            </a:pPr>
            <a:r>
              <a:rPr lang="es-ES" sz="1800" dirty="0" smtClean="0"/>
              <a:t>Durante la prueba se tomo potencia de Salto Grande con permiso de CAMMESA con el fin de reducir el costo de la misma. </a:t>
            </a:r>
          </a:p>
          <a:p>
            <a:pPr marL="285750" indent="-285750">
              <a:buFont typeface="Arial" panose="020B0604020202020204" pitchFamily="34" charset="0"/>
              <a:buChar char="•"/>
            </a:pPr>
            <a:r>
              <a:rPr lang="es-ES" sz="1800" dirty="0"/>
              <a:t>GALOFER se debió despachar forzado por sobrecarga del TI de la </a:t>
            </a:r>
            <a:r>
              <a:rPr lang="es-ES" sz="1800" dirty="0" err="1"/>
              <a:t>linea</a:t>
            </a:r>
            <a:r>
              <a:rPr lang="es-ES" sz="1800" dirty="0"/>
              <a:t> </a:t>
            </a:r>
            <a:r>
              <a:rPr lang="es-ES" sz="1800" dirty="0" smtClean="0"/>
              <a:t>Treinta </a:t>
            </a:r>
            <a:r>
              <a:rPr lang="es-ES" sz="1800" dirty="0"/>
              <a:t>y Tres </a:t>
            </a:r>
            <a:r>
              <a:rPr lang="es-ES" sz="1800" dirty="0" smtClean="0"/>
              <a:t>Arbolito</a:t>
            </a:r>
          </a:p>
          <a:p>
            <a:pPr marL="285750" indent="-285750">
              <a:buFont typeface="Arial" panose="020B0604020202020204" pitchFamily="34" charset="0"/>
              <a:buChar char="•"/>
            </a:pPr>
            <a:r>
              <a:rPr lang="es-ES" sz="1800" dirty="0" smtClean="0"/>
              <a:t>Se han producido algunas lluvias menores en la cuenca del río Uruguay que subieron levemente los aportes. En río Negro no se produjeron precipitaciones</a:t>
            </a:r>
          </a:p>
          <a:p>
            <a:pPr marL="285750" indent="-285750">
              <a:buFont typeface="Arial" panose="020B0604020202020204" pitchFamily="34" charset="0"/>
              <a:buChar char="•"/>
            </a:pPr>
            <a:r>
              <a:rPr lang="es-ES" sz="1800" dirty="0"/>
              <a:t>La demanda fue muy similar a la prevista</a:t>
            </a:r>
          </a:p>
          <a:p>
            <a:pPr algn="just">
              <a:spcBef>
                <a:spcPts val="600"/>
              </a:spcBef>
              <a:spcAft>
                <a:spcPts val="0"/>
              </a:spcAft>
            </a:pPr>
            <a:endParaRPr lang="es-ES" sz="1800" dirty="0">
              <a:solidFill>
                <a:srgbClr val="FF0000"/>
              </a:solidFill>
              <a:latin typeface="Calibri"/>
              <a:ea typeface="Times New Roman"/>
              <a:cs typeface="Arial"/>
            </a:endParaRPr>
          </a:p>
          <a:p>
            <a:pPr algn="just">
              <a:spcBef>
                <a:spcPts val="600"/>
              </a:spcBef>
              <a:spcAft>
                <a:spcPts val="0"/>
              </a:spcAft>
            </a:pPr>
            <a:endParaRPr lang="es-ES" sz="1800" b="1" dirty="0">
              <a:solidFill>
                <a:srgbClr val="FF0000"/>
              </a:solidFill>
              <a:latin typeface="Calibri"/>
              <a:ea typeface="Times New Roman"/>
              <a:cs typeface="Arial"/>
            </a:endParaRPr>
          </a:p>
          <a:p>
            <a:endParaRPr lang="es-ES" sz="1800" dirty="0">
              <a:solidFill>
                <a:srgbClr val="FF0000"/>
              </a:solidFill>
              <a:latin typeface="Calibri"/>
              <a:ea typeface="Times New Roman"/>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Precipitaciones previstas para los próximos días, </a:t>
            </a:r>
            <a:r>
              <a:rPr kumimoji="0" lang="es-UY" sz="2400" b="1" i="0" u="none" strike="noStrike" kern="0" cap="none" spc="0" normalizeH="0" baseline="0" noProof="0" smtClean="0">
                <a:ln>
                  <a:noFill/>
                </a:ln>
                <a:solidFill>
                  <a:srgbClr val="FF9900"/>
                </a:solidFill>
                <a:effectLst/>
                <a:uLnTx/>
                <a:uFillTx/>
                <a:latin typeface="Tahoma"/>
                <a:ea typeface="+mj-ea"/>
                <a:cs typeface="+mj-cs"/>
              </a:rPr>
              <a:t>Fuente INMET </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(viernes) </a:t>
            </a:r>
            <a:endParaRPr kumimoji="0" lang="es-UY" sz="3200" b="1" i="0" u="none" strike="noStrike" kern="0" cap="none" spc="0" normalizeH="0" baseline="0" noProof="0" dirty="0" smtClean="0">
              <a:ln>
                <a:noFill/>
              </a:ln>
              <a:solidFill>
                <a:srgbClr val="FF9900"/>
              </a:solidFill>
              <a:effectLst/>
              <a:uLnTx/>
              <a:uFillTx/>
              <a:latin typeface="Tahoma"/>
              <a:ea typeface="+mj-ea"/>
              <a:cs typeface="+mj-cs"/>
            </a:endParaRPr>
          </a:p>
        </p:txBody>
      </p:sp>
      <p:pic>
        <p:nvPicPr>
          <p:cNvPr id="102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74420"/>
            <a:ext cx="5242778" cy="521628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152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Precipitaciones previstas para los próximos días, </a:t>
            </a:r>
            <a:r>
              <a:rPr kumimoji="0" lang="es-UY" sz="2400" b="1" i="0" u="none" strike="noStrike" kern="0" cap="none" spc="0" normalizeH="0" baseline="0" noProof="0" smtClean="0">
                <a:ln>
                  <a:noFill/>
                </a:ln>
                <a:solidFill>
                  <a:srgbClr val="FF9900"/>
                </a:solidFill>
                <a:effectLst/>
                <a:uLnTx/>
                <a:uFillTx/>
                <a:latin typeface="Tahoma"/>
                <a:ea typeface="+mj-ea"/>
                <a:cs typeface="+mj-cs"/>
              </a:rPr>
              <a:t>Fuente INMET </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(viernes) </a:t>
            </a:r>
            <a:endParaRPr kumimoji="0" lang="es-UY" sz="3200" b="1" i="0" u="none" strike="noStrike" kern="0" cap="none" spc="0" normalizeH="0" baseline="0" noProof="0" dirty="0" smtClean="0">
              <a:ln>
                <a:noFill/>
              </a:ln>
              <a:solidFill>
                <a:srgbClr val="FF9900"/>
              </a:solidFill>
              <a:effectLst/>
              <a:uLnTx/>
              <a:uFillTx/>
              <a:latin typeface="Tahoma"/>
              <a:ea typeface="+mj-ea"/>
              <a:cs typeface="+mj-cs"/>
            </a:endParaRPr>
          </a:p>
        </p:txBody>
      </p:sp>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460" y="1078230"/>
            <a:ext cx="5218930" cy="521628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802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Precipitaciones previstas para los próximos días, </a:t>
            </a:r>
            <a:r>
              <a:rPr kumimoji="0" lang="es-UY" sz="2400" b="1" i="0" u="none" strike="noStrike" kern="0" cap="none" spc="0" normalizeH="0" baseline="0" noProof="0" smtClean="0">
                <a:ln>
                  <a:noFill/>
                </a:ln>
                <a:solidFill>
                  <a:srgbClr val="FF9900"/>
                </a:solidFill>
                <a:effectLst/>
                <a:uLnTx/>
                <a:uFillTx/>
                <a:latin typeface="Tahoma"/>
                <a:ea typeface="+mj-ea"/>
                <a:cs typeface="+mj-cs"/>
              </a:rPr>
              <a:t>Fuente INMET </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(viernes) </a:t>
            </a:r>
            <a:endParaRPr kumimoji="0" lang="es-UY" sz="3200" b="1" i="0" u="none" strike="noStrike" kern="0" cap="none" spc="0" normalizeH="0" baseline="0" noProof="0" dirty="0" smtClean="0">
              <a:ln>
                <a:noFill/>
              </a:ln>
              <a:solidFill>
                <a:srgbClr val="FF9900"/>
              </a:solidFill>
              <a:effectLst/>
              <a:uLnTx/>
              <a:uFillTx/>
              <a:latin typeface="Tahoma"/>
              <a:ea typeface="+mj-ea"/>
              <a:cs typeface="+mj-cs"/>
            </a:endParaRPr>
          </a:p>
        </p:txBody>
      </p:sp>
      <p:pic>
        <p:nvPicPr>
          <p:cNvPr id="1024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89660"/>
            <a:ext cx="5207005" cy="520435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859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(viernes)</a:t>
            </a:r>
            <a:endParaRPr lang="es-UY" sz="2400" b="1" kern="0" dirty="0">
              <a:solidFill>
                <a:srgbClr val="FF9900"/>
              </a:solidFill>
              <a:latin typeface="Tahoma"/>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69294"/>
            <a:ext cx="3781425" cy="45942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45405"/>
            <a:ext cx="3787982" cy="461811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79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1295400" y="76200"/>
            <a:ext cx="6629400" cy="1143000"/>
          </a:xfrm>
        </p:spPr>
        <p:txBody>
          <a:bodyPr/>
          <a:lstStyle/>
          <a:p>
            <a:r>
              <a:rPr lang="es-UY" sz="2400" dirty="0" smtClean="0"/>
              <a:t>Previsión aportes Salto Grande (Fuente CTM, jueves)</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199"/>
            <a:ext cx="7924800" cy="452845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62000"/>
            <a:ext cx="5334000" cy="572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615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36</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29/01/2016</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36</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2016-05</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705600" y="1219200"/>
            <a:ext cx="2649538" cy="2133600"/>
          </a:xfrm>
        </p:spPr>
        <p:txBody>
          <a:bodyPr/>
          <a:lstStyle/>
          <a:p>
            <a:r>
              <a:rPr lang="es-MX" sz="2800" dirty="0" smtClean="0"/>
              <a:t>COSTO GENERACIÓN TÉRMICA</a:t>
            </a:r>
            <a:endParaRPr lang="es-ES" sz="28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6647074" cy="5105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817" y="3882403"/>
            <a:ext cx="4405313" cy="294173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762000"/>
          </a:xfrm>
        </p:spPr>
        <p:txBody>
          <a:bodyPr/>
          <a:lstStyle/>
          <a:p>
            <a:r>
              <a:rPr lang="es-UY" dirty="0" smtClean="0"/>
              <a:t>Mediano plazo</a:t>
            </a:r>
            <a:endParaRPr lang="es-UY"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261350" cy="502177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288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85800" y="38100"/>
            <a:ext cx="7772400" cy="914400"/>
          </a:xfrm>
        </p:spPr>
        <p:txBody>
          <a:bodyPr/>
          <a:lstStyle/>
          <a:p>
            <a:r>
              <a:rPr lang="es-UY" dirty="0" smtClean="0"/>
              <a:t>Perspectivas para la semana 05</a:t>
            </a:r>
            <a:br>
              <a:rPr lang="es-UY" dirty="0" smtClean="0"/>
            </a:br>
            <a:endParaRPr lang="es-UY" dirty="0" smtClean="0"/>
          </a:p>
        </p:txBody>
      </p:sp>
      <p:sp>
        <p:nvSpPr>
          <p:cNvPr id="31746" name="5 Marcador de contenido"/>
          <p:cNvSpPr>
            <a:spLocks noGrp="1"/>
          </p:cNvSpPr>
          <p:nvPr>
            <p:ph idx="1"/>
          </p:nvPr>
        </p:nvSpPr>
        <p:spPr>
          <a:xfrm>
            <a:off x="0" y="914400"/>
            <a:ext cx="8991600" cy="5562600"/>
          </a:xfrm>
        </p:spPr>
        <p:txBody>
          <a:bodyPr/>
          <a:lstStyle/>
          <a:p>
            <a:r>
              <a:rPr lang="es-ES" sz="1800" dirty="0"/>
              <a:t>La situación de los recursos hidráulicos es la siguiente:</a:t>
            </a:r>
            <a:endParaRPr lang="es-UY" sz="1800" dirty="0"/>
          </a:p>
          <a:p>
            <a:pPr lvl="1"/>
            <a:r>
              <a:rPr lang="es-ES" sz="1400" dirty="0"/>
              <a:t>Río Uruguay, CTM informa </a:t>
            </a:r>
            <a:r>
              <a:rPr lang="es-ES" sz="1400" dirty="0" smtClean="0"/>
              <a:t>para </a:t>
            </a:r>
            <a:r>
              <a:rPr lang="es-ES" sz="1400" dirty="0"/>
              <a:t>la semana entrante aportes del orden de 2.450 m3/s con y sin lluvias.</a:t>
            </a:r>
            <a:endParaRPr lang="es-UY" sz="1400" dirty="0"/>
          </a:p>
          <a:p>
            <a:pPr lvl="1"/>
            <a:r>
              <a:rPr lang="es-ES" sz="1400" dirty="0"/>
              <a:t> Río Negro, todas las centrales estarán con vertederos cerrados.</a:t>
            </a:r>
            <a:endParaRPr lang="es-UY" sz="1400" dirty="0"/>
          </a:p>
          <a:p>
            <a:r>
              <a:rPr lang="es-ES" sz="1800" dirty="0"/>
              <a:t>Las temperaturas previstas no son tan altas como las que se han venido registrando por lo que se espera que la demanda retome los valores que tenía antes de la ola de calor que produjo importantes aumentos en la misma. </a:t>
            </a:r>
            <a:endParaRPr lang="es-UY" sz="1800" dirty="0"/>
          </a:p>
          <a:p>
            <a:r>
              <a:rPr lang="es-ES" sz="1800" dirty="0"/>
              <a:t>Existe una fuerte discrepancia en relación a los pronósticos de precipitaciones, CPTEC prácticamente no informa precipitaciones aunque EPAGRI e INMET informa precipitaciones muy abundantes en particular para las cuenca inmediata y media del río Uruguay y para la cuenca alta de Terra con acumulados superiores a los 150 </a:t>
            </a:r>
            <a:r>
              <a:rPr lang="es-ES" sz="1800" dirty="0" err="1"/>
              <a:t>mm.</a:t>
            </a:r>
            <a:r>
              <a:rPr lang="es-ES" sz="1800" dirty="0"/>
              <a:t>  </a:t>
            </a:r>
            <a:endParaRPr lang="es-UY" sz="1800" dirty="0"/>
          </a:p>
          <a:p>
            <a:r>
              <a:rPr lang="es-ES" sz="1800" dirty="0"/>
              <a:t>Quedan algunas pruebas a realizarse en la </a:t>
            </a:r>
            <a:r>
              <a:rPr lang="es-ES" sz="1800" dirty="0" err="1"/>
              <a:t>conversora</a:t>
            </a:r>
            <a:r>
              <a:rPr lang="es-ES" sz="1800" dirty="0"/>
              <a:t> de Melo las que no tienen fecha de realización aún.</a:t>
            </a:r>
            <a:endParaRPr lang="es-UY" sz="1800" dirty="0"/>
          </a:p>
          <a:p>
            <a:pPr marL="0" indent="0" algn="just">
              <a:spcBef>
                <a:spcPts val="600"/>
              </a:spcBef>
              <a:spcAft>
                <a:spcPts val="0"/>
              </a:spcAft>
              <a:buNone/>
            </a:pPr>
            <a:endParaRPr lang="es-UY" sz="1800" dirty="0">
              <a:solidFill>
                <a:srgbClr val="FF0000"/>
              </a:solidFill>
              <a:latin typeface="Calibri"/>
              <a:ea typeface="Times New Roman"/>
              <a:cs typeface="Arial"/>
            </a:endParaRPr>
          </a:p>
          <a:p>
            <a:pPr marL="0" indent="0" algn="just">
              <a:spcBef>
                <a:spcPts val="600"/>
              </a:spcBef>
              <a:spcAft>
                <a:spcPts val="0"/>
              </a:spcAft>
              <a:buNone/>
            </a:pPr>
            <a:r>
              <a:rPr lang="es-UY" sz="1800" dirty="0" smtClean="0">
                <a:solidFill>
                  <a:srgbClr val="FF0000"/>
                </a:solidFill>
                <a:latin typeface="Calibri"/>
                <a:ea typeface="Times New Roman"/>
                <a:cs typeface="Arial"/>
              </a:rPr>
              <a:t> </a:t>
            </a:r>
            <a:endParaRPr lang="es-ES" sz="1800" dirty="0">
              <a:solidFill>
                <a:srgbClr val="FF0000"/>
              </a:solidFill>
              <a:latin typeface="Calibri"/>
              <a:ea typeface="Times New Roman"/>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5800" y="142875"/>
            <a:ext cx="7772400" cy="847725"/>
          </a:xfrm>
        </p:spPr>
        <p:txBody>
          <a:bodyPr/>
          <a:lstStyle/>
          <a:p>
            <a:r>
              <a:rPr lang="es-UY" sz="2400" dirty="0" smtClean="0"/>
              <a:t>Caso libre, escenario sin lluvias con cotas actualizadas con pruebas de </a:t>
            </a:r>
            <a:r>
              <a:rPr lang="es-UY" sz="2400" dirty="0" err="1" smtClean="0"/>
              <a:t>conversora</a:t>
            </a:r>
            <a:endParaRPr lang="es-UY"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53646" cy="483853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323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482863" cy="616262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50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609600"/>
          </a:xfrm>
        </p:spPr>
        <p:txBody>
          <a:bodyPr/>
          <a:lstStyle/>
          <a:p>
            <a:r>
              <a:rPr lang="es-UY" sz="2400" dirty="0" err="1" smtClean="0"/>
              <a:t>SimSEE</a:t>
            </a:r>
            <a:r>
              <a:rPr lang="es-UY" sz="2400" dirty="0" smtClean="0"/>
              <a:t>, caso con Terra a pleno y cotas ajustadas con pruebas de </a:t>
            </a:r>
            <a:r>
              <a:rPr lang="es-UY" sz="2400" dirty="0" err="1" smtClean="0"/>
              <a:t>conversora</a:t>
            </a:r>
            <a:r>
              <a:rPr lang="es-UY" sz="2400" dirty="0" smtClean="0"/>
              <a:t> </a:t>
            </a:r>
            <a:endParaRPr lang="es-UY" sz="24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458200" cy="539853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5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067" y="355600"/>
            <a:ext cx="6934200" cy="627695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90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44</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29/01/2016</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44</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05/16:</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(jueves)</a:t>
            </a:r>
            <a:br>
              <a:rPr lang="es-UY" dirty="0" smtClean="0"/>
            </a:br>
            <a:endParaRPr lang="es-ES" dirty="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7" y="685800"/>
            <a:ext cx="5656263" cy="405080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6591" y="3657600"/>
            <a:ext cx="3105959" cy="307333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271592"/>
            <a:ext cx="8567737" cy="535145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45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7772400" cy="590898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304800"/>
            <a:ext cx="7772400" cy="685800"/>
          </a:xfrm>
        </p:spPr>
        <p:txBody>
          <a:bodyPr/>
          <a:lstStyle/>
          <a:p>
            <a:r>
              <a:rPr lang="es-UY" dirty="0" smtClean="0"/>
              <a:t>Principales </a:t>
            </a:r>
            <a:r>
              <a:rPr lang="es-UY" dirty="0"/>
              <a:t>t</a:t>
            </a:r>
            <a:r>
              <a:rPr lang="es-UY" dirty="0" smtClean="0"/>
              <a:t>rabajos en la red</a:t>
            </a:r>
            <a:endParaRPr lang="es-UY"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2106613"/>
            <a:ext cx="8901113"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08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5800" y="304800"/>
            <a:ext cx="8382000" cy="5943600"/>
          </a:xfrm>
        </p:spPr>
        <p:txBody>
          <a:bodyPr/>
          <a:lstStyle/>
          <a:p>
            <a:r>
              <a:rPr lang="es-ES" sz="1800" b="1" u="sng" dirty="0"/>
              <a:t>Modelos</a:t>
            </a:r>
            <a:endParaRPr lang="es-UY" sz="1800" dirty="0"/>
          </a:p>
          <a:p>
            <a:r>
              <a:rPr lang="es-ES" sz="1800" dirty="0"/>
              <a:t>Comentarios </a:t>
            </a:r>
            <a:endParaRPr lang="es-UY" sz="1800" dirty="0"/>
          </a:p>
          <a:p>
            <a:pPr lvl="0"/>
            <a:r>
              <a:rPr lang="es-ES" sz="1800" dirty="0"/>
              <a:t>MP/CPC</a:t>
            </a:r>
            <a:endParaRPr lang="es-UY" sz="1800" dirty="0"/>
          </a:p>
          <a:p>
            <a:pPr lvl="1"/>
            <a:r>
              <a:rPr lang="es-ES" sz="1800" dirty="0"/>
              <a:t>Libre, despacha Terra a pleno y vertiendo, </a:t>
            </a:r>
            <a:r>
              <a:rPr lang="es-ES" sz="1800" dirty="0" err="1"/>
              <a:t>Baygorria</a:t>
            </a:r>
            <a:r>
              <a:rPr lang="es-ES" sz="1800" dirty="0"/>
              <a:t> a pleno, Palmar hasta pleno y Salto Grande cierra la demanda. Obtiene cotas de 38.8 y 34.9 m en Palmar y Salto Grande respectivamente. No despacha térmico. </a:t>
            </a:r>
            <a:endParaRPr lang="es-UY" sz="1800" dirty="0"/>
          </a:p>
          <a:p>
            <a:pPr lvl="1"/>
            <a:r>
              <a:rPr lang="es-ES" sz="1800" dirty="0" err="1"/>
              <a:t>Idem</a:t>
            </a:r>
            <a:r>
              <a:rPr lang="es-ES" sz="1800" dirty="0"/>
              <a:t> caso anterior pero sin verter Terra, realiza un despacho similar pero obtiene cotas de 38.9m y 34.8 m para Palmar y Salto Grande respectivamente. </a:t>
            </a:r>
            <a:endParaRPr lang="es-UY" sz="1800" dirty="0"/>
          </a:p>
          <a:p>
            <a:pPr lvl="0"/>
            <a:r>
              <a:rPr lang="es-ES" sz="1800" dirty="0" err="1"/>
              <a:t>SimSee</a:t>
            </a:r>
            <a:endParaRPr lang="es-UY" sz="1800" dirty="0"/>
          </a:p>
          <a:p>
            <a:pPr lvl="1"/>
            <a:r>
              <a:rPr lang="es-ES" sz="1800" dirty="0"/>
              <a:t>Caso Libre, despacha Terra a pleno sin verter, </a:t>
            </a:r>
            <a:r>
              <a:rPr lang="es-ES" sz="1800" dirty="0" err="1"/>
              <a:t>Baygorria</a:t>
            </a:r>
            <a:r>
              <a:rPr lang="es-ES" sz="1800" dirty="0"/>
              <a:t> a pleno, Palmar hasta pleno y Salto Grande cierra la demanda. Obtiene cotas de 38.6 y 35.0 m en Palmar y Salto Grande respectivamente. Despacha motores no a  pleno con potencia media de 35 MW. </a:t>
            </a:r>
            <a:endParaRPr lang="es-UY" sz="1800" dirty="0"/>
          </a:p>
          <a:p>
            <a:pPr lvl="0"/>
            <a:r>
              <a:rPr lang="es-ES" sz="1800" dirty="0"/>
              <a:t>Mensual </a:t>
            </a:r>
            <a:endParaRPr lang="es-UY" sz="1800" dirty="0"/>
          </a:p>
          <a:p>
            <a:pPr lvl="1"/>
            <a:r>
              <a:rPr lang="es-ES" sz="1800" dirty="0"/>
              <a:t>No presenta interés en la presente semana</a:t>
            </a:r>
            <a:r>
              <a:rPr lang="es-ES" sz="1800" dirty="0" smtClean="0"/>
              <a:t>.</a:t>
            </a:r>
          </a:p>
          <a:p>
            <a:pPr marL="457200" lvl="1" indent="0">
              <a:buNone/>
            </a:pPr>
            <a:endParaRPr lang="es-ES" sz="1800" dirty="0" smtClean="0"/>
          </a:p>
          <a:p>
            <a:pPr marL="457200" lvl="1" indent="0">
              <a:buNone/>
            </a:pPr>
            <a:r>
              <a:rPr lang="es-ES" sz="1800" dirty="0" smtClean="0"/>
              <a:t>NOTA: se actualizaron las corridas de los modelos con las  cotas actualizadas luego de la energía utilizada en las pruebas no presentando resultados cualitativamente diferentes </a:t>
            </a:r>
            <a:endParaRPr lang="es-UY" sz="1800" dirty="0"/>
          </a:p>
          <a:p>
            <a:endParaRPr lang="es-UY" sz="1800" dirty="0"/>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type="body" idx="4294967295"/>
          </p:nvPr>
        </p:nvSpPr>
        <p:spPr>
          <a:xfrm>
            <a:off x="0" y="1371600"/>
            <a:ext cx="9144000" cy="4876800"/>
          </a:xfrm>
        </p:spPr>
        <p:txBody>
          <a:bodyPr/>
          <a:lstStyle/>
          <a:p>
            <a:pPr marL="285750" indent="-285750">
              <a:buFont typeface="Arial" panose="020B0604020202020204" pitchFamily="34" charset="0"/>
              <a:buChar char="•"/>
            </a:pPr>
            <a:r>
              <a:rPr lang="es-ES" dirty="0"/>
              <a:t>De acuerdo a lo anterior el despacho propuesto es el siguiente: </a:t>
            </a:r>
            <a:endParaRPr lang="es-UY" dirty="0"/>
          </a:p>
          <a:p>
            <a:pPr marL="685800" lvl="2">
              <a:buFont typeface="Arial" panose="020B0604020202020204" pitchFamily="34" charset="0"/>
              <a:buChar char="•"/>
            </a:pPr>
            <a:r>
              <a:rPr lang="es-ES" sz="2800" dirty="0">
                <a:ea typeface="+mn-ea"/>
                <a:cs typeface="+mn-cs"/>
              </a:rPr>
              <a:t>Auto despachados. </a:t>
            </a:r>
            <a:endParaRPr lang="es-UY" sz="2800" dirty="0">
              <a:ea typeface="+mn-ea"/>
              <a:cs typeface="+mn-cs"/>
            </a:endParaRPr>
          </a:p>
          <a:p>
            <a:pPr marL="685800" lvl="2">
              <a:buFont typeface="Arial" panose="020B0604020202020204" pitchFamily="34" charset="0"/>
              <a:buChar char="•"/>
            </a:pPr>
            <a:r>
              <a:rPr lang="es-ES" sz="2800" dirty="0">
                <a:ea typeface="+mn-ea"/>
                <a:cs typeface="+mn-cs"/>
              </a:rPr>
              <a:t>Terra a pleno </a:t>
            </a:r>
            <a:endParaRPr lang="es-UY" sz="2800" dirty="0">
              <a:ea typeface="+mn-ea"/>
              <a:cs typeface="+mn-cs"/>
            </a:endParaRPr>
          </a:p>
          <a:p>
            <a:pPr marL="685800" lvl="2">
              <a:buFont typeface="Arial" panose="020B0604020202020204" pitchFamily="34" charset="0"/>
              <a:buChar char="•"/>
            </a:pPr>
            <a:r>
              <a:rPr lang="es-ES" sz="2800" dirty="0">
                <a:ea typeface="+mn-ea"/>
                <a:cs typeface="+mn-cs"/>
              </a:rPr>
              <a:t>Palmar hasta pleno</a:t>
            </a:r>
          </a:p>
          <a:p>
            <a:pPr marL="685800" lvl="2">
              <a:buFont typeface="Arial" panose="020B0604020202020204" pitchFamily="34" charset="0"/>
              <a:buChar char="•"/>
            </a:pPr>
            <a:r>
              <a:rPr lang="es-ES" sz="2800" dirty="0">
                <a:ea typeface="+mn-ea"/>
                <a:cs typeface="+mn-cs"/>
              </a:rPr>
              <a:t>Salto Grande cierra la demanda</a:t>
            </a:r>
            <a:endParaRPr lang="es-UY" sz="2800" dirty="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29/01/2016</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 </a:t>
            </a:r>
            <a:br>
              <a:rPr lang="es-ES" sz="2400" dirty="0" smtClean="0"/>
            </a:br>
            <a:endParaRPr lang="es-UY"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674180" cy="347746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575" y="4087065"/>
            <a:ext cx="2800350" cy="277093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smtClean="0"/>
              <a:t>Datos globales semanales  (jueves)</a:t>
            </a:r>
            <a:r>
              <a:rPr lang="es-ES" sz="2400" smtClean="0"/>
              <a:t> Comparación previsto-ejecutado suministro de la demanda </a:t>
            </a:r>
            <a:br>
              <a:rPr lang="es-ES" sz="2400" smtClean="0"/>
            </a:br>
            <a:endParaRPr lang="es-UY" sz="240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96334"/>
            <a:ext cx="4343400" cy="588286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779400"/>
            <a:ext cx="2209800" cy="585793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Llamada rectangular"/>
          <p:cNvSpPr/>
          <p:nvPr/>
        </p:nvSpPr>
        <p:spPr bwMode="auto">
          <a:xfrm>
            <a:off x="7557247" y="2438400"/>
            <a:ext cx="1434353" cy="685800"/>
          </a:xfrm>
          <a:prstGeom prst="wedgeRectCallout">
            <a:avLst>
              <a:gd name="adj1" fmla="val -70270"/>
              <a:gd name="adj2" fmla="val 44150"/>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s-UY" sz="1200" b="0" i="0" u="none" strike="noStrike" cap="none" normalizeH="0" baseline="0" dirty="0" smtClean="0">
                <a:ln>
                  <a:noFill/>
                </a:ln>
                <a:solidFill>
                  <a:schemeClr val="tx1"/>
                </a:solidFill>
                <a:effectLst/>
                <a:latin typeface="Arial" charset="0"/>
              </a:rPr>
              <a:t>Mas</a:t>
            </a:r>
            <a:r>
              <a:rPr kumimoji="0" lang="es-UY" sz="1200" b="0" i="0" u="none" strike="noStrike" cap="none" normalizeH="0" dirty="0" smtClean="0">
                <a:ln>
                  <a:noFill/>
                </a:ln>
                <a:solidFill>
                  <a:schemeClr val="tx1"/>
                </a:solidFill>
                <a:effectLst/>
                <a:latin typeface="Arial" charset="0"/>
              </a:rPr>
              <a:t> térmico por pruebas con Brasil</a:t>
            </a:r>
            <a:endParaRPr kumimoji="0" lang="es-UY" sz="1200" b="0" i="0" u="none" strike="noStrike" cap="none" normalizeH="0" baseline="0" dirty="0" smtClean="0">
              <a:ln>
                <a:noFill/>
              </a:ln>
              <a:solidFill>
                <a:schemeClr val="tx1"/>
              </a:solidFill>
              <a:effectLst/>
              <a:latin typeface="Arial" charset="0"/>
            </a:endParaRPr>
          </a:p>
        </p:txBody>
      </p:sp>
      <p:sp>
        <p:nvSpPr>
          <p:cNvPr id="12" name="11 Llamada rectangular"/>
          <p:cNvSpPr/>
          <p:nvPr/>
        </p:nvSpPr>
        <p:spPr bwMode="auto">
          <a:xfrm>
            <a:off x="7709647" y="5029200"/>
            <a:ext cx="1434353" cy="609600"/>
          </a:xfrm>
          <a:prstGeom prst="wedgeRectCallout">
            <a:avLst>
              <a:gd name="adj1" fmla="val -87803"/>
              <a:gd name="adj2" fmla="val 76468"/>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dirty="0" smtClean="0">
                <a:solidFill>
                  <a:schemeClr val="tx1"/>
                </a:solidFill>
              </a:rPr>
              <a:t>Mas SG por pruebas con Brasil</a:t>
            </a:r>
            <a:endParaRPr kumimoji="0" lang="es-UY" sz="1200" b="0" i="0" u="none" strike="noStrike" cap="none" normalizeH="0" baseline="0" dirty="0" smtClean="0">
              <a:ln>
                <a:noFill/>
              </a:ln>
              <a:solidFill>
                <a:schemeClr val="tx1"/>
              </a:solidFill>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246826</TotalTime>
  <Words>814</Words>
  <Application>Microsoft Office PowerPoint</Application>
  <PresentationFormat>Presentación en pantalla (4:3)</PresentationFormat>
  <Paragraphs>104</Paragraphs>
  <Slides>48</Slides>
  <Notes>9</Notes>
  <HiddenSlides>0</HiddenSlides>
  <MMClips>0</MMClips>
  <ScaleCrop>false</ScaleCrop>
  <HeadingPairs>
    <vt:vector size="4" baseType="variant">
      <vt:variant>
        <vt:lpstr>Tema</vt:lpstr>
      </vt:variant>
      <vt:variant>
        <vt:i4>3</vt:i4>
      </vt:variant>
      <vt:variant>
        <vt:lpstr>Títulos de diapositiva</vt:lpstr>
      </vt:variant>
      <vt:variant>
        <vt:i4>48</vt:i4>
      </vt:variant>
    </vt:vector>
  </HeadingPairs>
  <TitlesOfParts>
    <vt:vector size="51" baseType="lpstr">
      <vt:lpstr>Presentación en blanco</vt:lpstr>
      <vt:lpstr>Diseño personalizado</vt:lpstr>
      <vt:lpstr>Tema de Office</vt:lpstr>
      <vt:lpstr>Resultados de la semana en curso  y  programación de la semana 05  de 2016      V1   </vt:lpstr>
      <vt:lpstr>Resultados de la semana en curso: Comentarios generales</vt:lpstr>
      <vt:lpstr>Resumen semana actual N° 04/16</vt:lpstr>
      <vt:lpstr>Perspectivas para la semana 05 </vt:lpstr>
      <vt:lpstr>Presentación de PowerPoint</vt:lpstr>
      <vt:lpstr>DESPACHO PROPUESTO  </vt:lpstr>
      <vt:lpstr>Resultados de la semana en curso: Comparación ejecutado-programado .  </vt:lpstr>
      <vt:lpstr>Datos globales semanales  (jueves)  </vt:lpstr>
      <vt:lpstr>Datos globales semanales  (jueves) Comparación previsto-ejecutado suministro de la demanda  </vt:lpstr>
      <vt:lpstr>Evolución de la demanda</vt:lpstr>
      <vt:lpstr>COMPARATIVO DE APORTES DE CENTRALES HIDRAULICAS SALTO GRANDE</vt:lpstr>
      <vt:lpstr>RIO NEGRO</vt:lpstr>
      <vt:lpstr>Previsiones de generación eólica fecha 22/1/16</vt:lpstr>
      <vt:lpstr>Presentación de PowerPoint</vt:lpstr>
      <vt:lpstr>Previsiones programación diaria desde 22/1 al 29/1</vt:lpstr>
      <vt:lpstr>Previsiones programación diaria desde 22/1 al 29/1</vt:lpstr>
      <vt:lpstr>Previsiones programación diaria desde 22/1 al 29/1</vt:lpstr>
      <vt:lpstr>Previsiones programación diaria desde 22/1 al 29/1</vt:lpstr>
      <vt:lpstr>Previsiones programación diaria desde 22/1 al 29/1</vt:lpstr>
      <vt:lpstr>Previsiones programación diaria desde 22/1 al 29/1</vt:lpstr>
      <vt:lpstr>Previsiones programación diaria desde 22/1 al 29/1</vt:lpstr>
      <vt:lpstr>Previsiones programación diaria desde 22/1 al 29/1</vt:lpstr>
      <vt:lpstr>PRONOSTICOS SEMANA 05/16</vt:lpstr>
      <vt:lpstr>Semana próxima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Previsión precipitaciones acumuladas INMET y CPTEC (viernes)</vt:lpstr>
      <vt:lpstr>Previsión aportes Salto Grande (Fuente CTM, jueves)</vt:lpstr>
      <vt:lpstr>Presentación de PowerPoint</vt:lpstr>
      <vt:lpstr>Programación semanal 2016-05 </vt:lpstr>
      <vt:lpstr>COSTO GENERACIÓN TÉRMICA</vt:lpstr>
      <vt:lpstr>MODELOS</vt:lpstr>
      <vt:lpstr>Mediano plazo</vt:lpstr>
      <vt:lpstr>Caso libre, escenario sin lluvias con cotas actualizadas con pruebas de conversora</vt:lpstr>
      <vt:lpstr>Presentación de PowerPoint</vt:lpstr>
      <vt:lpstr>SimSEE, caso con Terra a pleno y cotas ajustadas con pruebas de conversora </vt:lpstr>
      <vt:lpstr>Presentación de PowerPoint</vt:lpstr>
      <vt:lpstr>Programa de generación de la semana 05/16:  </vt:lpstr>
      <vt:lpstr>Programa semanal (jueves) </vt:lpstr>
      <vt:lpstr>Datos energéticos diarios</vt:lpstr>
      <vt:lpstr>Datos hidráulicos diarios</vt:lpstr>
      <vt:lpstr>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Administrador</cp:lastModifiedBy>
  <cp:revision>3752</cp:revision>
  <dcterms:created xsi:type="dcterms:W3CDTF">2010-01-29T12:03:38Z</dcterms:created>
  <dcterms:modified xsi:type="dcterms:W3CDTF">2016-01-29T15:37:03Z</dcterms:modified>
</cp:coreProperties>
</file>