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86" r:id="rId2"/>
    <p:sldMasterId id="2147483720" r:id="rId3"/>
  </p:sldMasterIdLst>
  <p:notesMasterIdLst>
    <p:notesMasterId r:id="rId57"/>
  </p:notesMasterIdLst>
  <p:handoutMasterIdLst>
    <p:handoutMasterId r:id="rId58"/>
  </p:handoutMasterIdLst>
  <p:sldIdLst>
    <p:sldId id="1026" r:id="rId4"/>
    <p:sldId id="1027" r:id="rId5"/>
    <p:sldId id="1285" r:id="rId6"/>
    <p:sldId id="1300" r:id="rId7"/>
    <p:sldId id="1355" r:id="rId8"/>
    <p:sldId id="1030" r:id="rId9"/>
    <p:sldId id="1001" r:id="rId10"/>
    <p:sldId id="1279" r:id="rId11"/>
    <p:sldId id="1278" r:id="rId12"/>
    <p:sldId id="1280" r:id="rId13"/>
    <p:sldId id="1281" r:id="rId14"/>
    <p:sldId id="1282" r:id="rId15"/>
    <p:sldId id="1349" r:id="rId16"/>
    <p:sldId id="1351" r:id="rId17"/>
    <p:sldId id="1359" r:id="rId18"/>
    <p:sldId id="1360" r:id="rId19"/>
    <p:sldId id="1361" r:id="rId20"/>
    <p:sldId id="1362" r:id="rId21"/>
    <p:sldId id="1363" r:id="rId22"/>
    <p:sldId id="1364" r:id="rId23"/>
    <p:sldId id="1350" r:id="rId24"/>
    <p:sldId id="1005" r:id="rId25"/>
    <p:sldId id="1345" r:id="rId26"/>
    <p:sldId id="1379" r:id="rId27"/>
    <p:sldId id="1346" r:id="rId28"/>
    <p:sldId id="1366" r:id="rId29"/>
    <p:sldId id="1367" r:id="rId30"/>
    <p:sldId id="1368" r:id="rId31"/>
    <p:sldId id="1369" r:id="rId32"/>
    <p:sldId id="1370" r:id="rId33"/>
    <p:sldId id="1371" r:id="rId34"/>
    <p:sldId id="1347" r:id="rId35"/>
    <p:sldId id="1247" r:id="rId36"/>
    <p:sldId id="1009" r:id="rId37"/>
    <p:sldId id="1037" r:id="rId38"/>
    <p:sldId id="1313" r:id="rId39"/>
    <p:sldId id="1314" r:id="rId40"/>
    <p:sldId id="1333" r:id="rId41"/>
    <p:sldId id="1334" r:id="rId42"/>
    <p:sldId id="1340" r:id="rId43"/>
    <p:sldId id="1341" r:id="rId44"/>
    <p:sldId id="1376" r:id="rId45"/>
    <p:sldId id="1380" r:id="rId46"/>
    <p:sldId id="1381" r:id="rId47"/>
    <p:sldId id="1382" r:id="rId48"/>
    <p:sldId id="1375" r:id="rId49"/>
    <p:sldId id="1378" r:id="rId50"/>
    <p:sldId id="1377" r:id="rId51"/>
    <p:sldId id="1175" r:id="rId52"/>
    <p:sldId id="1133" r:id="rId53"/>
    <p:sldId id="1353" r:id="rId54"/>
    <p:sldId id="1354" r:id="rId55"/>
    <p:sldId id="1348" r:id="rId5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0000"/>
    <a:srgbClr val="3333CC"/>
    <a:srgbClr val="000000"/>
    <a:srgbClr val="006600"/>
    <a:srgbClr val="CC99FF"/>
    <a:srgbClr val="99FF99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7238" autoAdjust="0"/>
    <p:restoredTop sz="91119" autoAdjust="0"/>
  </p:normalViewPr>
  <p:slideViewPr>
    <p:cSldViewPr>
      <p:cViewPr>
        <p:scale>
          <a:sx n="113" d="100"/>
          <a:sy n="113" d="100"/>
        </p:scale>
        <p:origin x="-528" y="5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C2004C9-7D14-4BCD-80EE-B75246804BA4}" type="datetimeFigureOut">
              <a:rPr lang="es-UY"/>
              <a:pPr>
                <a:defRPr/>
              </a:pPr>
              <a:t>22/02/2016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0FD3A1B-7DB2-4925-AB35-9A831CF8B64B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177525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210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9272D503-31FA-4B26-96F9-F141E17E024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86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8FB4700-D627-46D8-92AA-611EADFA2D50}" type="slidenum">
              <a:rPr lang="es-ES">
                <a:solidFill>
                  <a:schemeClr val="accent2"/>
                </a:solidFill>
              </a:rPr>
              <a:pPr algn="r"/>
              <a:t>1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  <p:extLst>
      <p:ext uri="{BB962C8B-B14F-4D97-AF65-F5344CB8AC3E}">
        <p14:creationId xmlns:p14="http://schemas.microsoft.com/office/powerpoint/2010/main" val="4075546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3481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D4D1C2-CC23-4421-A15E-5A7587411091}" type="slidenum">
              <a:rPr lang="es-ES" smtClean="0">
                <a:cs typeface="Arial" charset="0"/>
              </a:rPr>
              <a:pPr/>
              <a:t>6</a:t>
            </a:fld>
            <a:endParaRPr lang="es-E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172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35D0B8-87A2-4973-BA64-65B21077C753}" type="slidenum">
              <a:rPr lang="es-ES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060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550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E0002E-579A-408D-99CD-5D528022B203}" type="slidenum">
              <a:rPr lang="es-ES" smtClean="0"/>
              <a:pPr>
                <a:defRPr/>
              </a:pPr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7190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C9E98D1-A96B-45CB-A0AE-C692755B147B}" type="slidenum">
              <a:rPr lang="es-ES">
                <a:solidFill>
                  <a:schemeClr val="accent2"/>
                </a:solidFill>
              </a:rPr>
              <a:pPr algn="r"/>
              <a:t>34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  <p:extLst>
      <p:ext uri="{BB962C8B-B14F-4D97-AF65-F5344CB8AC3E}">
        <p14:creationId xmlns:p14="http://schemas.microsoft.com/office/powerpoint/2010/main" val="205708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37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721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40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4502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49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4735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9B4A-18AE-4774-AAD7-85CB6D600CA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064D5-4406-4579-B006-7C98156DEA3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EEE14-E266-4CE8-99FF-286638C511A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7D61A-A334-4A43-83CC-8369BAFF1AEF}" type="datetimeFigureOut">
              <a:rPr lang="es-ES"/>
              <a:pPr>
                <a:defRPr/>
              </a:pPr>
              <a:t>22/02/2016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5D18A-A9D0-423F-9DFB-C608E6E7A4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262D5-2756-4287-883D-75F2592A888A}" type="datetimeFigureOut">
              <a:rPr lang="es-ES"/>
              <a:pPr>
                <a:defRPr/>
              </a:pPr>
              <a:t>22/02/2016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96857-8923-4988-9281-FD445385C88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53C44-82C5-4D96-A700-BECEE5FD4211}" type="datetimeFigureOut">
              <a:rPr lang="es-ES"/>
              <a:pPr>
                <a:defRPr/>
              </a:pPr>
              <a:t>22/02/2016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C168B-E8AB-48C6-8BAD-22749BDAF0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19869-8E4F-4A64-823C-7DC27066302C}" type="datetimeFigureOut">
              <a:rPr lang="es-ES"/>
              <a:pPr>
                <a:defRPr/>
              </a:pPr>
              <a:t>22/02/2016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822CB-FD26-4BDB-9326-EDD9B1BB2D7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2D9F1-4211-4984-BE4E-3BC34B481665}" type="datetimeFigureOut">
              <a:rPr lang="es-ES"/>
              <a:pPr>
                <a:defRPr/>
              </a:pPr>
              <a:t>22/02/2016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8F200-B7EE-4EDF-B4B8-C36915742A7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4EF87-7A4F-435B-ABAF-FBFAD32DC47C}" type="datetimeFigureOut">
              <a:rPr lang="es-ES"/>
              <a:pPr>
                <a:defRPr/>
              </a:pPr>
              <a:t>22/02/2016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5AE0D-30EF-47C8-BDB7-5797BEE31C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B2726-D855-4371-A511-9C11945E0661}" type="datetimeFigureOut">
              <a:rPr lang="es-ES"/>
              <a:pPr>
                <a:defRPr/>
              </a:pPr>
              <a:t>22/02/2016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B2280-1C8A-464B-9EE9-7BF9968269D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ED6C7-F122-4E38-A7A1-C95F2B057D64}" type="datetimeFigureOut">
              <a:rPr lang="es-ES"/>
              <a:pPr>
                <a:defRPr/>
              </a:pPr>
              <a:t>22/02/2016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E8AF1-7BE1-4281-A09C-CB3EAB136AE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F9844-3923-4487-8BAC-1EADE7C919F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D9901-F414-47FC-A51C-7BF9E3C3A828}" type="datetimeFigureOut">
              <a:rPr lang="es-ES"/>
              <a:pPr>
                <a:defRPr/>
              </a:pPr>
              <a:t>22/02/2016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14961-7B60-4833-A79C-BB211A7E207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1184D-EB63-49ED-86C0-6A4AD8AB81EA}" type="datetimeFigureOut">
              <a:rPr lang="es-ES"/>
              <a:pPr>
                <a:defRPr/>
              </a:pPr>
              <a:t>22/02/2016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8B677-8D66-4529-8BB5-31246491DE6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A28C7-2CB5-4C98-A188-92C3E5C1B4E0}" type="datetimeFigureOut">
              <a:rPr lang="es-ES"/>
              <a:pPr>
                <a:defRPr/>
              </a:pPr>
              <a:t>22/02/2016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562EF-7ABE-4681-941B-3835901FE9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22/02/2016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48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22/02/2016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72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22/02/2016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55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22/02/2016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22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22/02/2016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55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22/02/2016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05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22/02/2016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0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9F892-0C99-494E-9153-EF5DED801FD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22/02/2016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29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22/02/2016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1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22/02/2016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9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22/02/2016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69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D8DDB-4182-4A8E-A2AE-8BC2DBE44DB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8CD15-550C-48B3-94C0-CFCC92E4B4D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823FF-E932-4FFB-926B-5993D43907B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0308B-22FF-4987-985E-7B6657E61B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557B0-DC58-4BF9-91AF-95E539E36FF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01125-9754-4E37-AF06-5715D56073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FondoPresentacionesCorporativasUTELaEnergiaQueNosUn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7625" y="42863"/>
            <a:ext cx="904875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UY" smtClean="0"/>
              <a:t>Texto</a:t>
            </a:r>
            <a:endParaRPr 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53188"/>
            <a:ext cx="154781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650" y="6524625"/>
            <a:ext cx="14033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E3ED19-1BAE-40AE-93CB-3DC550614C4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71912AEF-6975-43E7-B260-CACBDAE971EB}" type="datetimeFigureOut">
              <a:rPr lang="es-ES"/>
              <a:pPr>
                <a:defRPr/>
              </a:pPr>
              <a:t>22/02/2016</a:t>
            </a:fld>
            <a:endParaRPr lang="es-ES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DCC2CA2E-2802-4CB1-AB56-A0A33D04102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22/02/2016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998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48.e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9CFCA67-E025-442F-AAC3-F3A453365793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C18F812-E739-4583-BE6F-5892523A37E9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4BBD37C-B19C-4EFE-9838-E18DDBF812D7}" type="datetime1">
              <a:rPr lang="es-ES"/>
              <a:pPr/>
              <a:t>22/02/2016</a:t>
            </a:fld>
            <a:endParaRPr lang="es-E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2819400"/>
            <a:ext cx="8280400" cy="2305050"/>
          </a:xfrm>
        </p:spPr>
        <p:txBody>
          <a:bodyPr anchor="b" anchorCtr="1"/>
          <a:lstStyle/>
          <a:p>
            <a:r>
              <a:rPr lang="es-UY" sz="3600" dirty="0" smtClean="0"/>
              <a:t>Resultados de la semana en curso </a:t>
            </a:r>
            <a:br>
              <a:rPr lang="es-UY" sz="3600" dirty="0" smtClean="0"/>
            </a:br>
            <a:r>
              <a:rPr lang="es-UY" sz="3600" dirty="0" smtClean="0"/>
              <a:t>y </a:t>
            </a:r>
            <a:br>
              <a:rPr lang="es-UY" sz="3600" dirty="0" smtClean="0"/>
            </a:br>
            <a:r>
              <a:rPr lang="es-UY" sz="3600" dirty="0" smtClean="0"/>
              <a:t>programación de la semana 08  de 2016      V1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Título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s-UY" smtClean="0"/>
              <a:t>Evolución de la demanda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609622" cy="41910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s-UY" sz="2400" dirty="0" smtClean="0"/>
              <a:t>COMPARATIVO DE APORTES DE CENTRALES HIDRAULICAS</a:t>
            </a:r>
            <a:r>
              <a:rPr lang="es-UY" dirty="0" smtClean="0"/>
              <a:t/>
            </a:r>
            <a:br>
              <a:rPr lang="es-UY" dirty="0" smtClean="0"/>
            </a:br>
            <a:r>
              <a:rPr lang="es-UY" sz="2000" dirty="0" smtClean="0"/>
              <a:t>SALTO GRANDE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85937"/>
            <a:ext cx="3925887" cy="328612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77205"/>
            <a:ext cx="3975100" cy="330358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1524000" cy="2362200"/>
          </a:xfrm>
        </p:spPr>
        <p:txBody>
          <a:bodyPr/>
          <a:lstStyle/>
          <a:p>
            <a:r>
              <a:rPr lang="es-UY" sz="2800" smtClean="0"/>
              <a:t>RIO NEGRO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8599"/>
            <a:ext cx="6477000" cy="6497939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609600"/>
          </a:xfrm>
        </p:spPr>
        <p:txBody>
          <a:bodyPr/>
          <a:lstStyle/>
          <a:p>
            <a:r>
              <a:rPr lang="es-UY" dirty="0" smtClean="0"/>
              <a:t>Previsiones de generación eólica</a:t>
            </a:r>
            <a:br>
              <a:rPr lang="es-UY" dirty="0" smtClean="0"/>
            </a:br>
            <a:r>
              <a:rPr lang="es-UY" dirty="0" smtClean="0"/>
              <a:t>fecha 12/2/16</a:t>
            </a:r>
            <a:endParaRPr lang="es-UY" dirty="0"/>
          </a:p>
        </p:txBody>
      </p:sp>
      <p:pic>
        <p:nvPicPr>
          <p:cNvPr id="6146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8888413" cy="28194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81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609600"/>
          </a:xfrm>
        </p:spPr>
        <p:txBody>
          <a:bodyPr/>
          <a:lstStyle/>
          <a:p>
            <a:r>
              <a:rPr lang="es-UY" sz="2400" dirty="0" smtClean="0"/>
              <a:t>Previsiones programación diaria desde 12/1 al 19/1</a:t>
            </a:r>
            <a:br>
              <a:rPr lang="es-UY" sz="2400" dirty="0" smtClean="0"/>
            </a:br>
            <a:r>
              <a:rPr lang="es-UY" sz="2400" dirty="0" smtClean="0"/>
              <a:t>día 12</a:t>
            </a:r>
            <a:endParaRPr lang="es-UY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67" y="1608667"/>
            <a:ext cx="6874192" cy="32004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130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09600"/>
          </a:xfrm>
        </p:spPr>
        <p:txBody>
          <a:bodyPr/>
          <a:lstStyle/>
          <a:p>
            <a:r>
              <a:rPr lang="es-UY" sz="2400" dirty="0"/>
              <a:t>Previsiones programación diaria desde </a:t>
            </a:r>
            <a:r>
              <a:rPr lang="es-UY" sz="2400" dirty="0" smtClean="0"/>
              <a:t>12/1 </a:t>
            </a:r>
            <a:r>
              <a:rPr lang="es-UY" sz="2400" dirty="0"/>
              <a:t>al </a:t>
            </a:r>
            <a:r>
              <a:rPr lang="es-UY" sz="2400" dirty="0" smtClean="0"/>
              <a:t>19/1</a:t>
            </a:r>
            <a:r>
              <a:rPr lang="es-UY" sz="2400" dirty="0"/>
              <a:t/>
            </a:r>
            <a:br>
              <a:rPr lang="es-UY" sz="2400" dirty="0"/>
            </a:br>
            <a:r>
              <a:rPr lang="es-UY" sz="2400" dirty="0"/>
              <a:t>día </a:t>
            </a:r>
            <a:r>
              <a:rPr lang="es-UY" sz="2400" dirty="0" smtClean="0"/>
              <a:t>13</a:t>
            </a:r>
            <a:endParaRPr lang="es-UY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6723272" cy="32004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065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76200" y="152400"/>
            <a:ext cx="9220200" cy="609600"/>
          </a:xfrm>
        </p:spPr>
        <p:txBody>
          <a:bodyPr/>
          <a:lstStyle/>
          <a:p>
            <a:r>
              <a:rPr lang="es-UY" sz="2400" dirty="0"/>
              <a:t>Previsiones programación diaria desde </a:t>
            </a:r>
            <a:r>
              <a:rPr lang="es-UY" sz="2400" dirty="0" smtClean="0"/>
              <a:t>12/1 </a:t>
            </a:r>
            <a:r>
              <a:rPr lang="es-UY" sz="2400" dirty="0"/>
              <a:t>al </a:t>
            </a:r>
            <a:r>
              <a:rPr lang="es-UY" sz="2400" dirty="0" smtClean="0"/>
              <a:t>19/1</a:t>
            </a:r>
            <a:r>
              <a:rPr lang="es-UY" sz="2400" dirty="0"/>
              <a:t/>
            </a:r>
            <a:br>
              <a:rPr lang="es-UY" sz="2400" dirty="0"/>
            </a:br>
            <a:r>
              <a:rPr lang="es-UY" sz="2400" dirty="0"/>
              <a:t>día </a:t>
            </a:r>
            <a:r>
              <a:rPr lang="es-UY" sz="2400" dirty="0" smtClean="0"/>
              <a:t>14</a:t>
            </a:r>
            <a:endParaRPr lang="es-UY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40932"/>
            <a:ext cx="6781800" cy="3174131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493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52400"/>
            <a:ext cx="8991600" cy="609600"/>
          </a:xfrm>
        </p:spPr>
        <p:txBody>
          <a:bodyPr/>
          <a:lstStyle/>
          <a:p>
            <a:r>
              <a:rPr lang="es-UY" sz="2400" dirty="0"/>
              <a:t>Previsiones programación diaria desde </a:t>
            </a:r>
            <a:r>
              <a:rPr lang="es-UY" sz="2400" dirty="0" smtClean="0"/>
              <a:t>12/1 </a:t>
            </a:r>
            <a:r>
              <a:rPr lang="es-UY" sz="2400" dirty="0"/>
              <a:t>al </a:t>
            </a:r>
            <a:r>
              <a:rPr lang="es-UY" sz="2400" dirty="0" smtClean="0"/>
              <a:t>19/1</a:t>
            </a:r>
            <a:r>
              <a:rPr lang="es-UY" sz="2400" dirty="0"/>
              <a:t/>
            </a:r>
            <a:br>
              <a:rPr lang="es-UY" sz="2400" dirty="0"/>
            </a:br>
            <a:r>
              <a:rPr lang="es-UY" sz="2400" dirty="0"/>
              <a:t>día </a:t>
            </a:r>
            <a:r>
              <a:rPr lang="es-UY" sz="2400" dirty="0" smtClean="0"/>
              <a:t>15</a:t>
            </a:r>
            <a:endParaRPr lang="es-UY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6907116" cy="32766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353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52400"/>
            <a:ext cx="9067800" cy="609600"/>
          </a:xfrm>
        </p:spPr>
        <p:txBody>
          <a:bodyPr/>
          <a:lstStyle/>
          <a:p>
            <a:r>
              <a:rPr lang="es-UY" sz="2400" dirty="0"/>
              <a:t>Previsiones programación diaria desde </a:t>
            </a:r>
            <a:r>
              <a:rPr lang="es-UY" sz="2400" dirty="0" smtClean="0"/>
              <a:t>12/1 </a:t>
            </a:r>
            <a:r>
              <a:rPr lang="es-UY" sz="2400" dirty="0"/>
              <a:t>al </a:t>
            </a:r>
            <a:r>
              <a:rPr lang="es-UY" sz="2400" dirty="0" smtClean="0"/>
              <a:t>19/1</a:t>
            </a:r>
            <a:r>
              <a:rPr lang="es-UY" sz="2400" dirty="0"/>
              <a:t/>
            </a:r>
            <a:br>
              <a:rPr lang="es-UY" sz="2400" dirty="0"/>
            </a:br>
            <a:r>
              <a:rPr lang="es-UY" sz="2400" dirty="0"/>
              <a:t>día </a:t>
            </a:r>
            <a:r>
              <a:rPr lang="es-UY" sz="2400" dirty="0" smtClean="0"/>
              <a:t>16</a:t>
            </a:r>
            <a:endParaRPr lang="es-UY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05000"/>
            <a:ext cx="6781800" cy="3217122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062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609600"/>
          </a:xfrm>
        </p:spPr>
        <p:txBody>
          <a:bodyPr/>
          <a:lstStyle/>
          <a:p>
            <a:r>
              <a:rPr lang="es-UY" sz="2400" dirty="0"/>
              <a:t>Previsiones programación diaria desde </a:t>
            </a:r>
            <a:r>
              <a:rPr lang="es-UY" sz="2400" dirty="0" smtClean="0"/>
              <a:t>12/1 </a:t>
            </a:r>
            <a:r>
              <a:rPr lang="es-UY" sz="2400" dirty="0"/>
              <a:t>al </a:t>
            </a:r>
            <a:r>
              <a:rPr lang="es-UY" sz="2400" dirty="0" smtClean="0"/>
              <a:t>19/1</a:t>
            </a:r>
            <a:r>
              <a:rPr lang="es-UY" sz="2400" dirty="0"/>
              <a:t/>
            </a:r>
            <a:br>
              <a:rPr lang="es-UY" sz="2400" dirty="0"/>
            </a:br>
            <a:r>
              <a:rPr lang="es-UY" sz="2400" dirty="0"/>
              <a:t>día </a:t>
            </a:r>
            <a:r>
              <a:rPr lang="es-UY" sz="2400" dirty="0" smtClean="0"/>
              <a:t>17</a:t>
            </a:r>
            <a:endParaRPr lang="es-UY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6949326" cy="32766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899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3A420D4-D2C9-4468-AB52-40C63950F791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69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5E83B099-8C8E-4F25-A48D-0099CC2648E7}" type="datetime1">
              <a:rPr lang="es-ES"/>
              <a:pPr/>
              <a:t>22/02/2016</a:t>
            </a:fld>
            <a:endParaRPr lang="es-ES"/>
          </a:p>
        </p:txBody>
      </p:sp>
      <p:sp>
        <p:nvSpPr>
          <p:cNvPr id="2969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D7675E7-5A2C-40F2-BE51-E3ED691F46C2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700213"/>
            <a:ext cx="8218488" cy="2722562"/>
          </a:xfrm>
        </p:spPr>
        <p:txBody>
          <a:bodyPr/>
          <a:lstStyle/>
          <a:p>
            <a:r>
              <a:rPr lang="es-UY" smtClean="0"/>
              <a:t>Resultados de la semana en curso:</a:t>
            </a:r>
            <a:br>
              <a:rPr lang="es-UY" smtClean="0"/>
            </a:br>
            <a:r>
              <a:rPr lang="es-UY" sz="2400" smtClean="0"/>
              <a:t>Comentarios generales</a:t>
            </a:r>
            <a:endParaRPr lang="es-ES" sz="24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" y="152400"/>
            <a:ext cx="8839200" cy="609600"/>
          </a:xfrm>
        </p:spPr>
        <p:txBody>
          <a:bodyPr/>
          <a:lstStyle/>
          <a:p>
            <a:r>
              <a:rPr lang="es-UY" sz="2400" dirty="0"/>
              <a:t>Previsiones programación diaria desde </a:t>
            </a:r>
            <a:r>
              <a:rPr lang="es-UY" sz="2400" dirty="0" smtClean="0"/>
              <a:t>12/2 </a:t>
            </a:r>
            <a:r>
              <a:rPr lang="es-UY" sz="2400" dirty="0"/>
              <a:t>al </a:t>
            </a:r>
            <a:r>
              <a:rPr lang="es-UY" sz="2400" dirty="0" smtClean="0"/>
              <a:t>19/2</a:t>
            </a:r>
            <a:r>
              <a:rPr lang="es-UY" sz="2400" dirty="0"/>
              <a:t/>
            </a:r>
            <a:br>
              <a:rPr lang="es-UY" sz="2400" dirty="0"/>
            </a:br>
            <a:r>
              <a:rPr lang="es-UY" sz="2400" dirty="0"/>
              <a:t>día </a:t>
            </a:r>
            <a:r>
              <a:rPr lang="es-UY" sz="2400" dirty="0" smtClean="0"/>
              <a:t>18</a:t>
            </a:r>
            <a:endParaRPr lang="es-UY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1600200"/>
            <a:ext cx="7162800" cy="33840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771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381000"/>
          </a:xfrm>
        </p:spPr>
        <p:txBody>
          <a:bodyPr/>
          <a:lstStyle/>
          <a:p>
            <a:r>
              <a:rPr lang="es-UY" dirty="0" smtClean="0"/>
              <a:t>PRONOSTICOS SEMANA 08/16</a:t>
            </a:r>
            <a:endParaRPr lang="es-UY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600"/>
            <a:ext cx="8743950" cy="22860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24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B53D2DE-A390-4E89-AA63-6E28F5E1DBAF}" type="slidenum">
              <a:rPr lang="es-ES"/>
              <a:pPr algn="r"/>
              <a:t>22</a:t>
            </a:fld>
            <a:endParaRPr lang="es-ES"/>
          </a:p>
        </p:txBody>
      </p:sp>
      <p:sp>
        <p:nvSpPr>
          <p:cNvPr id="44034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D9BB8CAD-7C9F-4857-A3FC-B9822F3D9F07}" type="datetime1">
              <a:rPr lang="es-ES"/>
              <a:pPr/>
              <a:t>22/02/2016</a:t>
            </a:fld>
            <a:endParaRPr lang="es-ES"/>
          </a:p>
        </p:txBody>
      </p:sp>
      <p:sp>
        <p:nvSpPr>
          <p:cNvPr id="44035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C8676EB-3889-4967-8CC4-DB9A9AAB0A42}" type="slidenum">
              <a:rPr lang="es-ES"/>
              <a:pPr algn="r"/>
              <a:t>22</a:t>
            </a:fld>
            <a:endParaRPr lang="es-E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636838"/>
            <a:ext cx="8229600" cy="952500"/>
          </a:xfrm>
        </p:spPr>
        <p:txBody>
          <a:bodyPr/>
          <a:lstStyle/>
          <a:p>
            <a:r>
              <a:rPr lang="es-UY" sz="3600" smtClean="0"/>
              <a:t>Semana próxima</a:t>
            </a:r>
            <a:endParaRPr lang="es-ES" sz="36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0" y="19050"/>
            <a:ext cx="89154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Previsión temperaturas (</a:t>
            </a:r>
            <a:r>
              <a:rPr kumimoji="0" lang="es-UY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Foreca</a:t>
            </a: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, viernes)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143000"/>
            <a:ext cx="7010400" cy="4275574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231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r>
              <a:rPr lang="es-UY" dirty="0" smtClean="0"/>
              <a:t>Foto satelital de la hora 10 Uruguaya</a:t>
            </a:r>
            <a:endParaRPr lang="es-UY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650" y="1295400"/>
            <a:ext cx="4330700" cy="4992688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423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304800" y="381000"/>
            <a:ext cx="861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Precipitaciones previstas para los próximos días, Fuente INMET (actualizado viernes)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UY" sz="2400" kern="0" dirty="0" smtClean="0">
                <a:latin typeface="Tahoma"/>
              </a:rPr>
              <a:t>Viernes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 </a:t>
            </a:r>
            <a:endParaRPr kumimoji="0" lang="es-UY" sz="3200" b="1" i="0" u="none" strike="noStrike" kern="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Tahoma"/>
              <a:ea typeface="+mj-ea"/>
              <a:cs typeface="+mj-cs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143000"/>
            <a:ext cx="4773613" cy="476567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1154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593725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lvl="0">
              <a:defRPr/>
            </a:pPr>
            <a:r>
              <a:rPr lang="es-UY" sz="2400" kern="0" dirty="0">
                <a:ea typeface="+mn-ea"/>
                <a:cs typeface="Arial" charset="0"/>
              </a:rPr>
              <a:t>Precipitaciones previstas para los próximos días, Fuente INMET (actualizado viernes)</a:t>
            </a:r>
          </a:p>
          <a:p>
            <a:pPr lvl="0">
              <a:defRPr/>
            </a:pPr>
            <a:r>
              <a:rPr lang="es-UY" sz="2400" kern="0" dirty="0" smtClean="0">
                <a:ea typeface="+mn-ea"/>
                <a:cs typeface="Arial" charset="0"/>
              </a:rPr>
              <a:t>Sábado</a:t>
            </a:r>
            <a:endParaRPr lang="es-UY" sz="2400" kern="0" dirty="0">
              <a:ea typeface="+mn-ea"/>
              <a:cs typeface="Arial" charset="0"/>
            </a:endParaRPr>
          </a:p>
          <a:p>
            <a:pPr lvl="0">
              <a:defRPr/>
            </a:pPr>
            <a:r>
              <a:rPr lang="es-UY" sz="2400" b="0" kern="0" dirty="0" smtClean="0">
                <a:solidFill>
                  <a:srgbClr val="FFFFFF"/>
                </a:solidFill>
                <a:ea typeface="+mn-ea"/>
                <a:cs typeface="Arial" charset="0"/>
              </a:rPr>
              <a:t>Viernes</a:t>
            </a:r>
            <a:endParaRPr lang="es-UY" sz="2400" b="0" kern="0" dirty="0">
              <a:solidFill>
                <a:srgbClr val="FFFFFF"/>
              </a:solidFill>
              <a:ea typeface="+mn-ea"/>
              <a:cs typeface="Arial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37733"/>
            <a:ext cx="4773613" cy="475138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2916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593725" y="228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lvl="0">
              <a:defRPr/>
            </a:pPr>
            <a:r>
              <a:rPr lang="es-UY" sz="2400" kern="0" dirty="0">
                <a:ea typeface="+mn-ea"/>
                <a:cs typeface="Arial" charset="0"/>
              </a:rPr>
              <a:t>Precipitaciones previstas para los próximos días, Fuente INMET (actualizado viernes)</a:t>
            </a:r>
          </a:p>
          <a:p>
            <a:pPr lvl="0">
              <a:defRPr/>
            </a:pPr>
            <a:r>
              <a:rPr lang="es-UY" sz="2400" kern="0" dirty="0" smtClean="0">
                <a:ea typeface="+mn-ea"/>
                <a:cs typeface="Arial" charset="0"/>
              </a:rPr>
              <a:t>Domingo</a:t>
            </a:r>
            <a:endParaRPr lang="es-UY" sz="2400" kern="0" dirty="0">
              <a:ea typeface="+mn-ea"/>
              <a:cs typeface="Arial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75" y="1371600"/>
            <a:ext cx="4767263" cy="476567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853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593725" y="228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lvl="0">
              <a:defRPr/>
            </a:pPr>
            <a:r>
              <a:rPr lang="es-UY" sz="2400" kern="0" dirty="0">
                <a:ea typeface="+mn-ea"/>
                <a:cs typeface="Arial" charset="0"/>
              </a:rPr>
              <a:t>Precipitaciones previstas para los próximos días, Fuente INMET (actualizado viernes)</a:t>
            </a:r>
          </a:p>
          <a:p>
            <a:pPr lvl="0">
              <a:defRPr/>
            </a:pPr>
            <a:r>
              <a:rPr lang="es-UY" sz="2400" kern="0" dirty="0">
                <a:ea typeface="+mn-ea"/>
                <a:cs typeface="Arial" charset="0"/>
              </a:rPr>
              <a:t>L</a:t>
            </a:r>
            <a:r>
              <a:rPr lang="es-UY" sz="2400" kern="0" dirty="0" smtClean="0">
                <a:ea typeface="+mn-ea"/>
                <a:cs typeface="Arial" charset="0"/>
              </a:rPr>
              <a:t>unes</a:t>
            </a:r>
            <a:endParaRPr lang="es-UY" sz="2400" kern="0" dirty="0">
              <a:ea typeface="+mn-ea"/>
              <a:cs typeface="Arial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132" y="1295400"/>
            <a:ext cx="4752975" cy="475138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456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593725" y="228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lvl="0">
              <a:defRPr/>
            </a:pPr>
            <a:r>
              <a:rPr lang="es-UY" sz="2400" kern="0" dirty="0">
                <a:ea typeface="+mn-ea"/>
                <a:cs typeface="Arial" charset="0"/>
              </a:rPr>
              <a:t>Precipitaciones previstas para los próximos días, Fuente INMET (actualizado </a:t>
            </a:r>
            <a:r>
              <a:rPr lang="es-UY" sz="2400" kern="0" dirty="0" smtClean="0">
                <a:ea typeface="+mn-ea"/>
                <a:cs typeface="Arial" charset="0"/>
              </a:rPr>
              <a:t>viernes)</a:t>
            </a:r>
          </a:p>
          <a:p>
            <a:pPr lvl="0">
              <a:defRPr/>
            </a:pPr>
            <a:r>
              <a:rPr lang="es-UY" sz="2400" kern="0" dirty="0" smtClean="0">
                <a:ea typeface="+mn-ea"/>
                <a:cs typeface="Arial" charset="0"/>
              </a:rPr>
              <a:t>Martes</a:t>
            </a:r>
            <a:endParaRPr lang="es-UY" sz="2400" kern="0" dirty="0">
              <a:ea typeface="+mn-ea"/>
              <a:cs typeface="Arial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1371600"/>
            <a:ext cx="4781550" cy="475138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815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609600"/>
          </a:xfrm>
        </p:spPr>
        <p:txBody>
          <a:bodyPr/>
          <a:lstStyle/>
          <a:p>
            <a:pPr algn="ctr"/>
            <a:r>
              <a:rPr lang="es-UY" sz="2800" dirty="0" smtClean="0"/>
              <a:t>Resumen semana actual N° 07/16</a:t>
            </a:r>
            <a:endParaRPr lang="es-ES" sz="2800" dirty="0" smtClean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914400"/>
            <a:ext cx="8763000" cy="5791200"/>
          </a:xfrm>
        </p:spPr>
        <p:txBody>
          <a:bodyPr/>
          <a:lstStyle/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latin typeface="Calibri"/>
                <a:ea typeface="Times New Roman"/>
                <a:cs typeface="Arial"/>
              </a:rPr>
              <a:t>Durante la semana el despacho ha sido prácticamente hidráulico generando con térmico para el suministro del pico de potencia.</a:t>
            </a:r>
            <a:endParaRPr lang="es-UY" sz="1800" dirty="0">
              <a:latin typeface="Arial"/>
              <a:ea typeface="Times New Roman"/>
              <a:cs typeface="Times New Roman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latin typeface="Calibri"/>
                <a:ea typeface="Times New Roman"/>
                <a:cs typeface="Arial"/>
              </a:rPr>
              <a:t>Durante la semana se ha exportado generación térmica a solicitud de CAMMESA.</a:t>
            </a:r>
            <a:endParaRPr lang="es-UY" sz="1800" dirty="0">
              <a:latin typeface="Arial"/>
              <a:ea typeface="Times New Roman"/>
              <a:cs typeface="Times New Roman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latin typeface="Calibri"/>
                <a:ea typeface="Times New Roman"/>
                <a:cs typeface="Arial"/>
              </a:rPr>
              <a:t>Las demandas han sido muy altas aunque no se han alcanzado los valores máximos (de potencia y energía de verano) que se produjeron el viernes 12/2.</a:t>
            </a:r>
            <a:endParaRPr lang="es-UY" sz="1800" dirty="0">
              <a:latin typeface="Arial"/>
              <a:ea typeface="Times New Roman"/>
              <a:cs typeface="Times New Roman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latin typeface="Calibri"/>
                <a:ea typeface="Times New Roman"/>
                <a:cs typeface="Arial"/>
              </a:rPr>
              <a:t>Se han producido precipitaciones en las cuencas del río Negro y Uruguay fundamentalmente en las cuencas inmediata de SG y Palmar. Dichas precipitaciones han sido lo suficientemente fuertes como para modificar los aportes en dichas centrales.</a:t>
            </a:r>
            <a:endParaRPr lang="es-UY" sz="1800" dirty="0">
              <a:latin typeface="Arial"/>
              <a:ea typeface="Times New Roman"/>
              <a:cs typeface="Times New Roman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latin typeface="Calibri"/>
                <a:ea typeface="Times New Roman"/>
                <a:cs typeface="Arial"/>
              </a:rPr>
              <a:t>Se estima la indisponibilidad de Terra demorara al </a:t>
            </a:r>
            <a:r>
              <a:rPr lang="es-ES" sz="1800" dirty="0" smtClean="0">
                <a:latin typeface="Calibri"/>
                <a:ea typeface="Times New Roman"/>
                <a:cs typeface="Arial"/>
              </a:rPr>
              <a:t>menos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1800" dirty="0" smtClean="0">
                <a:latin typeface="Calibri"/>
                <a:ea typeface="Times New Roman"/>
                <a:cs typeface="Arial"/>
              </a:rPr>
              <a:t> </a:t>
            </a:r>
            <a:r>
              <a:rPr lang="es-ES" sz="1800" dirty="0">
                <a:latin typeface="Calibri"/>
                <a:ea typeface="Times New Roman"/>
                <a:cs typeface="Arial"/>
              </a:rPr>
              <a:t>dos meses adicionales</a:t>
            </a:r>
            <a:r>
              <a:rPr lang="es-ES" sz="1800" dirty="0" smtClean="0">
                <a:latin typeface="Calibri"/>
                <a:ea typeface="Times New Roman"/>
                <a:cs typeface="Arial"/>
              </a:rPr>
              <a:t>.</a:t>
            </a: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dirty="0" smtClean="0">
                <a:latin typeface="Calibri"/>
                <a:ea typeface="Times New Roman"/>
                <a:cs typeface="Arial"/>
              </a:rPr>
              <a:t>A la fecha se están produciendo precipitaciones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1800" dirty="0" smtClean="0">
                <a:latin typeface="Calibri"/>
                <a:ea typeface="Times New Roman"/>
                <a:cs typeface="Arial"/>
              </a:rPr>
              <a:t> fundamentalmente en la cuenca de Palmar, en donde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1800" dirty="0" smtClean="0">
                <a:latin typeface="Calibri"/>
                <a:ea typeface="Times New Roman"/>
                <a:cs typeface="Arial"/>
              </a:rPr>
              <a:t>Ya existen aportes aunque menores</a:t>
            </a:r>
            <a:endParaRPr lang="es-UY" sz="1800" dirty="0">
              <a:latin typeface="Arial"/>
              <a:ea typeface="Times New Roman"/>
              <a:cs typeface="Times New Roman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1800" dirty="0" smtClean="0">
              <a:latin typeface="Calibri"/>
              <a:ea typeface="Times New Roman"/>
              <a:cs typeface="Arial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es-ES" sz="1800" dirty="0">
              <a:latin typeface="Calibri"/>
              <a:ea typeface="Times New Roman"/>
              <a:cs typeface="Arial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1800" dirty="0" smtClean="0">
              <a:latin typeface="Calibri"/>
              <a:ea typeface="Times New Roman"/>
              <a:cs typeface="Arial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1800" dirty="0">
              <a:latin typeface="Calibri"/>
              <a:ea typeface="Times New Roman"/>
              <a:cs typeface="Arial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1800" dirty="0" smtClean="0">
              <a:latin typeface="Calibri"/>
              <a:ea typeface="Times New Roman"/>
              <a:cs typeface="Arial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1800" dirty="0">
              <a:latin typeface="Calibri"/>
              <a:ea typeface="Times New Roman"/>
              <a:cs typeface="Arial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es-ES" sz="1800" dirty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es-ES" sz="1800" b="1" dirty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  <a:p>
            <a:endParaRPr lang="es-ES" sz="1800" dirty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386667"/>
            <a:ext cx="2977759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593725" y="228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lvl="0">
              <a:defRPr/>
            </a:pPr>
            <a:r>
              <a:rPr lang="es-UY" sz="2400" kern="0" dirty="0">
                <a:ea typeface="+mn-ea"/>
                <a:cs typeface="Arial" charset="0"/>
              </a:rPr>
              <a:t>Precipitaciones previstas para los próximos días, Fuente INMET (actualizado viernes)</a:t>
            </a:r>
          </a:p>
          <a:p>
            <a:pPr lvl="0">
              <a:defRPr/>
            </a:pPr>
            <a:r>
              <a:rPr lang="es-UY" sz="2400" kern="0" dirty="0" smtClean="0">
                <a:ea typeface="+mn-ea"/>
                <a:cs typeface="Arial" charset="0"/>
              </a:rPr>
              <a:t>Miércoles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1295400"/>
            <a:ext cx="4781550" cy="475138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680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593725" y="228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lvl="0">
              <a:defRPr/>
            </a:pPr>
            <a:r>
              <a:rPr lang="es-UY" sz="2400" kern="0" dirty="0">
                <a:ea typeface="+mn-ea"/>
                <a:cs typeface="Arial" charset="0"/>
              </a:rPr>
              <a:t>Precipitaciones previstas para los próximos días, Fuente INMET (actualizado viernes)</a:t>
            </a:r>
          </a:p>
          <a:p>
            <a:pPr lvl="0">
              <a:defRPr/>
            </a:pPr>
            <a:r>
              <a:rPr lang="es-UY" sz="2400" kern="0" dirty="0" smtClean="0">
                <a:ea typeface="+mn-ea"/>
                <a:cs typeface="Arial" charset="0"/>
              </a:rPr>
              <a:t>Jueves</a:t>
            </a:r>
            <a:endParaRPr lang="es-UY" sz="2400" kern="0" dirty="0">
              <a:ea typeface="+mn-ea"/>
              <a:cs typeface="Arial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1523999"/>
            <a:ext cx="4781550" cy="477202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285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sz="2400" b="1" kern="0" dirty="0">
                <a:solidFill>
                  <a:srgbClr val="FF9900"/>
                </a:solidFill>
                <a:latin typeface="Tahoma"/>
              </a:rPr>
              <a:t>Previsión precipitaciones </a:t>
            </a:r>
            <a:r>
              <a:rPr lang="es-UY" sz="2400" b="1" kern="0" dirty="0" smtClean="0">
                <a:solidFill>
                  <a:srgbClr val="FF9900"/>
                </a:solidFill>
                <a:latin typeface="Tahoma"/>
              </a:rPr>
              <a:t>acumuladas INMET y CPTEC (viernes)</a:t>
            </a:r>
            <a:endParaRPr lang="es-UY" sz="2400" b="1" kern="0" dirty="0">
              <a:solidFill>
                <a:srgbClr val="FF9900"/>
              </a:solidFill>
              <a:latin typeface="Tahoma"/>
            </a:endParaRPr>
          </a:p>
        </p:txBody>
      </p:sp>
      <p:pic>
        <p:nvPicPr>
          <p:cNvPr id="23554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3928533" cy="443865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46200"/>
            <a:ext cx="3690687" cy="446405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7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1 Título"/>
          <p:cNvSpPr>
            <a:spLocks noGrp="1"/>
          </p:cNvSpPr>
          <p:nvPr>
            <p:ph type="title"/>
          </p:nvPr>
        </p:nvSpPr>
        <p:spPr>
          <a:xfrm>
            <a:off x="1295400" y="76200"/>
            <a:ext cx="6629400" cy="1143000"/>
          </a:xfrm>
        </p:spPr>
        <p:txBody>
          <a:bodyPr/>
          <a:lstStyle/>
          <a:p>
            <a:r>
              <a:rPr lang="es-UY" sz="2400" dirty="0" smtClean="0"/>
              <a:t>Previsión aportes Salto Grande (Fuente CTM, viernes)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799"/>
            <a:ext cx="8077200" cy="332664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38914BB-1E21-4911-B83A-61AFEDDC49A6}" type="slidenum">
              <a:rPr lang="es-ES"/>
              <a:pPr algn="r"/>
              <a:t>34</a:t>
            </a:fld>
            <a:endParaRPr lang="es-ES"/>
          </a:p>
        </p:txBody>
      </p:sp>
      <p:sp>
        <p:nvSpPr>
          <p:cNvPr id="5017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8AEEAF94-73E0-47DD-ADDE-783E293A928F}" type="datetime1">
              <a:rPr lang="es-ES"/>
              <a:pPr/>
              <a:t>22/02/2016</a:t>
            </a:fld>
            <a:endParaRPr lang="es-ES"/>
          </a:p>
        </p:txBody>
      </p:sp>
      <p:sp>
        <p:nvSpPr>
          <p:cNvPr id="5017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67D976-BA5E-4167-91EA-5EF11A973D18}" type="slidenum">
              <a:rPr lang="es-ES"/>
              <a:pPr algn="r"/>
              <a:t>34</a:t>
            </a:fld>
            <a:endParaRPr lang="es-ES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492375"/>
            <a:ext cx="8229600" cy="1143000"/>
          </a:xfrm>
        </p:spPr>
        <p:txBody>
          <a:bodyPr/>
          <a:lstStyle/>
          <a:p>
            <a:r>
              <a:rPr lang="es-UY" sz="3600" dirty="0" smtClean="0"/>
              <a:t>Programación semanal</a:t>
            </a:r>
            <a:br>
              <a:rPr lang="es-UY" sz="3600" dirty="0" smtClean="0"/>
            </a:br>
            <a:r>
              <a:rPr lang="es-UY" sz="3600" dirty="0" smtClean="0"/>
              <a:t>2016-08</a:t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705600" y="1219200"/>
            <a:ext cx="2649538" cy="2133600"/>
          </a:xfrm>
        </p:spPr>
        <p:txBody>
          <a:bodyPr/>
          <a:lstStyle/>
          <a:p>
            <a:r>
              <a:rPr lang="es-MX" sz="2800" dirty="0" smtClean="0"/>
              <a:t>COSTO GENERACIÓN TÉRMICA</a:t>
            </a:r>
            <a:endParaRPr lang="es-ES" sz="2800" dirty="0" smtClean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152400"/>
            <a:ext cx="6644110" cy="51054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038600"/>
            <a:ext cx="4055057" cy="270784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304800"/>
          </a:xfrm>
        </p:spPr>
        <p:txBody>
          <a:bodyPr/>
          <a:lstStyle/>
          <a:p>
            <a:r>
              <a:rPr lang="es-UY" dirty="0" smtClean="0"/>
              <a:t>MODELOS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408987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s-UY" dirty="0" smtClean="0"/>
              <a:t>Mediano plazo</a:t>
            </a:r>
            <a:endParaRPr lang="es-UY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67" y="990600"/>
            <a:ext cx="8032750" cy="4882814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28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685800" y="142875"/>
            <a:ext cx="7772400" cy="695325"/>
          </a:xfrm>
        </p:spPr>
        <p:txBody>
          <a:bodyPr/>
          <a:lstStyle/>
          <a:p>
            <a:r>
              <a:rPr lang="es-UY" sz="2400" dirty="0" smtClean="0"/>
              <a:t>Caso libre</a:t>
            </a:r>
            <a:endParaRPr lang="es-UY" sz="24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409299" cy="46482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332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7852960" cy="6467429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450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4 Título"/>
          <p:cNvSpPr>
            <a:spLocks noGrp="1"/>
          </p:cNvSpPr>
          <p:nvPr>
            <p:ph type="title"/>
          </p:nvPr>
        </p:nvSpPr>
        <p:spPr>
          <a:xfrm>
            <a:off x="685800" y="38100"/>
            <a:ext cx="7772400" cy="914400"/>
          </a:xfrm>
        </p:spPr>
        <p:txBody>
          <a:bodyPr/>
          <a:lstStyle/>
          <a:p>
            <a:r>
              <a:rPr lang="es-UY" dirty="0" smtClean="0"/>
              <a:t>Perspectivas para la semana 08</a:t>
            </a:r>
            <a:br>
              <a:rPr lang="es-UY" dirty="0" smtClean="0"/>
            </a:br>
            <a:endParaRPr lang="es-UY" dirty="0" smtClean="0"/>
          </a:p>
        </p:txBody>
      </p:sp>
      <p:sp>
        <p:nvSpPr>
          <p:cNvPr id="31746" name="5 Marcador de contenido"/>
          <p:cNvSpPr>
            <a:spLocks noGrp="1"/>
          </p:cNvSpPr>
          <p:nvPr>
            <p:ph idx="1"/>
          </p:nvPr>
        </p:nvSpPr>
        <p:spPr>
          <a:xfrm>
            <a:off x="0" y="914400"/>
            <a:ext cx="8991600" cy="5791200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1800" dirty="0">
                <a:latin typeface="Calibri"/>
                <a:ea typeface="Times New Roman"/>
                <a:cs typeface="Arial"/>
              </a:rPr>
              <a:t>La situación de los recursos hidráulicos es la siguiente:</a:t>
            </a:r>
            <a:endParaRPr lang="es-UY" sz="1800" dirty="0">
              <a:latin typeface="Arial"/>
              <a:ea typeface="Times New Roman"/>
              <a:cs typeface="Times New Roman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es-ES" sz="1800" dirty="0">
                <a:latin typeface="Calibri"/>
                <a:ea typeface="Times New Roman"/>
                <a:cs typeface="Arial"/>
              </a:rPr>
              <a:t>Río Uruguay, CTM informa el día de hoy para la semana entrante aportes del orden de 4.500 m3/s sin lluvias Y 5000 con lluvias</a:t>
            </a:r>
            <a:endParaRPr lang="es-UY" sz="1800" dirty="0">
              <a:latin typeface="Arial"/>
              <a:ea typeface="Times New Roman"/>
              <a:cs typeface="Times New Roman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es-ES" sz="1800" dirty="0">
                <a:latin typeface="Calibri"/>
                <a:ea typeface="Times New Roman"/>
                <a:cs typeface="Arial"/>
              </a:rPr>
              <a:t> Río Negro, se </a:t>
            </a:r>
            <a:r>
              <a:rPr lang="es-ES" sz="1800" dirty="0" err="1" smtClean="0">
                <a:latin typeface="Calibri"/>
                <a:ea typeface="Times New Roman"/>
                <a:cs typeface="Arial"/>
              </a:rPr>
              <a:t>preven</a:t>
            </a:r>
            <a:r>
              <a:rPr lang="es-ES" sz="1800" dirty="0" smtClean="0">
                <a:latin typeface="Calibri"/>
                <a:ea typeface="Times New Roman"/>
                <a:cs typeface="Arial"/>
              </a:rPr>
              <a:t> </a:t>
            </a:r>
            <a:r>
              <a:rPr lang="es-ES" sz="1800" dirty="0">
                <a:latin typeface="Calibri"/>
                <a:ea typeface="Times New Roman"/>
                <a:cs typeface="Arial"/>
              </a:rPr>
              <a:t>aportes menores para Palmar en caso de no producirse precipitaciones, con lluvias 300 m3/s</a:t>
            </a:r>
            <a:endParaRPr lang="es-UY" sz="1800" dirty="0">
              <a:latin typeface="Arial"/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1800" dirty="0">
                <a:latin typeface="Calibri"/>
                <a:ea typeface="Times New Roman"/>
                <a:cs typeface="Arial"/>
              </a:rPr>
              <a:t>Las temperaturas previstas para los próximos días continúan con valores de máximas altas por lo que se estima continúen las demandas altas. </a:t>
            </a:r>
            <a:endParaRPr lang="es-UY" sz="1800" dirty="0">
              <a:latin typeface="Arial"/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1800" dirty="0">
                <a:latin typeface="Calibri"/>
                <a:ea typeface="Times New Roman"/>
                <a:cs typeface="Arial"/>
              </a:rPr>
              <a:t>Los pronósticos de precipitaciones coinciden mayormente en los eventos aunque los localizan en la cuneca de palmar (INMET) o en inmediata de SG. En caso de producirse dichas lluvias no sería necesario el despacho de generación Térmica.</a:t>
            </a:r>
            <a:endParaRPr lang="es-UY" sz="1800" dirty="0">
              <a:latin typeface="Arial"/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1800" dirty="0">
                <a:latin typeface="Calibri"/>
                <a:ea typeface="Times New Roman"/>
                <a:cs typeface="Arial"/>
              </a:rPr>
              <a:t>No se realizaran pruebas en la </a:t>
            </a:r>
            <a:r>
              <a:rPr lang="es-ES" sz="1800" dirty="0" err="1">
                <a:latin typeface="Calibri"/>
                <a:ea typeface="Times New Roman"/>
                <a:cs typeface="Arial"/>
              </a:rPr>
              <a:t>conversora</a:t>
            </a:r>
            <a:r>
              <a:rPr lang="es-ES" sz="1800" dirty="0">
                <a:latin typeface="Calibri"/>
                <a:ea typeface="Times New Roman"/>
                <a:cs typeface="Arial"/>
              </a:rPr>
              <a:t> de alta potencia durante la </a:t>
            </a:r>
            <a:r>
              <a:rPr lang="es-ES" sz="1800" dirty="0" smtClean="0">
                <a:latin typeface="Calibri"/>
                <a:ea typeface="Times New Roman"/>
                <a:cs typeface="Arial"/>
              </a:rPr>
              <a:t>semana</a:t>
            </a:r>
            <a:endParaRPr lang="es-ES" sz="1800" dirty="0" smtClean="0"/>
          </a:p>
          <a:p>
            <a:endParaRPr lang="es-ES" sz="1800" dirty="0"/>
          </a:p>
          <a:p>
            <a:endParaRPr lang="es-ES" sz="18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s-UY" sz="2400" dirty="0" err="1" smtClean="0"/>
              <a:t>SimSEE</a:t>
            </a:r>
            <a:r>
              <a:rPr lang="es-UY" sz="2400" dirty="0" smtClean="0"/>
              <a:t>, caso con Terra a pleno y posibilidad de verter.</a:t>
            </a:r>
            <a:endParaRPr lang="es-UY" sz="24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8534400" cy="544717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525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"/>
            <a:ext cx="6915150" cy="6259714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19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381000"/>
          </a:xfrm>
        </p:spPr>
        <p:txBody>
          <a:bodyPr/>
          <a:lstStyle/>
          <a:p>
            <a:r>
              <a:rPr lang="es-UY" sz="2400" dirty="0" err="1" smtClean="0"/>
              <a:t>Idem</a:t>
            </a:r>
            <a:r>
              <a:rPr lang="es-UY" sz="2400" dirty="0" smtClean="0"/>
              <a:t> caso 1 pero sin vertido en Terra y cota mínima en Palmar de 38 m</a:t>
            </a:r>
            <a:endParaRPr lang="es-UY" sz="2400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0733"/>
            <a:ext cx="8001000" cy="510672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420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"/>
            <a:ext cx="7073073" cy="627966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957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52400"/>
            <a:ext cx="8915400" cy="457200"/>
          </a:xfrm>
        </p:spPr>
        <p:txBody>
          <a:bodyPr/>
          <a:lstStyle/>
          <a:p>
            <a:r>
              <a:rPr lang="es-UY" sz="2400" dirty="0" smtClean="0"/>
              <a:t>Caso 5, con vertido en Terra a partir del domingo limitado, sin térmico y para cota de 38 m en Palmar</a:t>
            </a:r>
            <a:endParaRPr lang="es-UY" sz="2400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8118312" cy="51816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"/>
            <a:ext cx="7263163" cy="6448426"/>
          </a:xfrm>
          <a:prstGeom prst="rect">
            <a:avLst/>
          </a:prstGeom>
          <a:solidFill>
            <a:schemeClr val="bg1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345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MENSUALES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3136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/>
          <a:lstStyle/>
          <a:p>
            <a:r>
              <a:rPr lang="es-UY" sz="2400" dirty="0"/>
              <a:t>Mensual con vertido por 3 semanas, car 99 %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5927970" cy="3940753"/>
          </a:xfrm>
          <a:prstGeom prst="rect">
            <a:avLst/>
          </a:prstGeom>
          <a:solidFill>
            <a:schemeClr val="bg1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463989"/>
            <a:ext cx="3529013" cy="2394011"/>
          </a:xfrm>
          <a:prstGeom prst="rect">
            <a:avLst/>
          </a:prstGeom>
          <a:solidFill>
            <a:schemeClr val="bg1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936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" y="381000"/>
            <a:ext cx="8915400" cy="609600"/>
          </a:xfrm>
        </p:spPr>
        <p:txBody>
          <a:bodyPr/>
          <a:lstStyle/>
          <a:p>
            <a:r>
              <a:rPr lang="es-UY" sz="2400" dirty="0" smtClean="0"/>
              <a:t>Mensual con vertido por 3 semanas, car 99 %</a:t>
            </a:r>
            <a:endParaRPr lang="es-UY" sz="2400" dirty="0"/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799"/>
            <a:ext cx="5867400" cy="3900487"/>
          </a:xfrm>
          <a:prstGeom prst="rect">
            <a:avLst/>
          </a:prstGeom>
          <a:solidFill>
            <a:schemeClr val="bg1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0" y="4430713"/>
            <a:ext cx="3517900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513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AB644A3-69A0-4875-88CE-D6F766D9A2C9}" type="slidenum">
              <a:rPr lang="es-ES"/>
              <a:pPr algn="r"/>
              <a:t>49</a:t>
            </a:fld>
            <a:endParaRPr lang="es-ES"/>
          </a:p>
        </p:txBody>
      </p:sp>
      <p:sp>
        <p:nvSpPr>
          <p:cNvPr id="64514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E2B5819B-F822-436F-833A-0F10F845D15D}" type="datetime1">
              <a:rPr lang="es-ES"/>
              <a:pPr/>
              <a:t>22/02/2016</a:t>
            </a:fld>
            <a:endParaRPr lang="es-ES"/>
          </a:p>
        </p:txBody>
      </p:sp>
      <p:sp>
        <p:nvSpPr>
          <p:cNvPr id="64515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96891A5-EB9A-4A6E-BA80-C5AABB8C3F0E}" type="slidenum">
              <a:rPr lang="es-ES"/>
              <a:pPr algn="r"/>
              <a:t>49</a:t>
            </a:fld>
            <a:endParaRPr lang="es-ES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09800"/>
            <a:ext cx="8229600" cy="2176463"/>
          </a:xfrm>
        </p:spPr>
        <p:txBody>
          <a:bodyPr/>
          <a:lstStyle/>
          <a:p>
            <a:pPr algn="l"/>
            <a:r>
              <a:rPr lang="es-UY" sz="3600" dirty="0" smtClean="0"/>
              <a:t>Programa de generación de la semana 08/16: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2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35858"/>
            <a:ext cx="8382000" cy="6364942"/>
          </a:xfrm>
        </p:spPr>
        <p:txBody>
          <a:bodyPr/>
          <a:lstStyle/>
          <a:p>
            <a:pPr lvl="0" algn="just"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es-ES" dirty="0" smtClean="0">
                <a:latin typeface="Calibri"/>
                <a:ea typeface="Times New Roman"/>
                <a:cs typeface="Arial"/>
              </a:rPr>
              <a:t>MP/CPC</a:t>
            </a:r>
            <a:endParaRPr lang="es-UY" dirty="0">
              <a:latin typeface="Arial"/>
              <a:ea typeface="Times New Roman"/>
              <a:cs typeface="Times New Roman"/>
            </a:endParaRPr>
          </a:p>
          <a:p>
            <a:pPr lvl="1">
              <a:spcBef>
                <a:spcPts val="600"/>
              </a:spcBef>
              <a:spcAft>
                <a:spcPts val="0"/>
              </a:spcAft>
              <a:buFont typeface="Courier New"/>
              <a:buChar char="o"/>
            </a:pPr>
            <a:r>
              <a:rPr lang="es-ES" sz="1800" dirty="0">
                <a:latin typeface="Calibri"/>
                <a:ea typeface="Times New Roman"/>
                <a:cs typeface="Times New Roman"/>
              </a:rPr>
              <a:t>Libre, despacha Terra a pleno y vertiendo, </a:t>
            </a:r>
            <a:r>
              <a:rPr lang="es-ES" sz="1800" dirty="0" err="1">
                <a:latin typeface="Calibri"/>
                <a:ea typeface="Times New Roman"/>
                <a:cs typeface="Times New Roman"/>
              </a:rPr>
              <a:t>Baygorria</a:t>
            </a:r>
            <a:r>
              <a:rPr lang="es-ES" sz="1800" dirty="0">
                <a:latin typeface="Calibri"/>
                <a:ea typeface="Times New Roman"/>
                <a:cs typeface="Times New Roman"/>
              </a:rPr>
              <a:t> a pleno y encuentra un equilibrio entre Palmar y Salto Grande. No despacha térmico. </a:t>
            </a:r>
            <a:endParaRPr lang="es-UY" sz="1800" dirty="0">
              <a:latin typeface="Arial"/>
              <a:ea typeface="Times New Roman"/>
              <a:cs typeface="Times New Roman"/>
            </a:endParaRPr>
          </a:p>
          <a:p>
            <a:pPr lvl="1">
              <a:spcBef>
                <a:spcPts val="600"/>
              </a:spcBef>
              <a:spcAft>
                <a:spcPts val="0"/>
              </a:spcAft>
              <a:buFont typeface="Courier New"/>
              <a:buChar char="o"/>
            </a:pPr>
            <a:r>
              <a:rPr lang="es-ES" sz="1800" dirty="0">
                <a:latin typeface="Calibri"/>
                <a:ea typeface="Times New Roman"/>
                <a:cs typeface="Times New Roman"/>
              </a:rPr>
              <a:t>Ídem caso anterior pero sin verter Terra, no presenta diferencias el despacho salvo en las cotas de los lagos de corto plazo </a:t>
            </a:r>
            <a:endParaRPr lang="es-UY" sz="1800" dirty="0">
              <a:latin typeface="Arial"/>
              <a:ea typeface="Times New Roman"/>
              <a:cs typeface="Times New Roman"/>
            </a:endParaRPr>
          </a:p>
          <a:p>
            <a:pPr lvl="0" algn="just"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es-ES" dirty="0" err="1">
                <a:latin typeface="Calibri"/>
                <a:ea typeface="Times New Roman"/>
                <a:cs typeface="Times New Roman"/>
              </a:rPr>
              <a:t>SimSee</a:t>
            </a:r>
            <a:endParaRPr lang="es-UY" dirty="0">
              <a:latin typeface="Arial"/>
              <a:ea typeface="Times New Roman"/>
              <a:cs typeface="Times New Roman"/>
            </a:endParaRPr>
          </a:p>
          <a:p>
            <a:pPr lvl="1">
              <a:spcBef>
                <a:spcPts val="600"/>
              </a:spcBef>
              <a:spcAft>
                <a:spcPts val="0"/>
              </a:spcAft>
              <a:buFont typeface="Courier New"/>
              <a:buChar char="o"/>
            </a:pPr>
            <a:r>
              <a:rPr lang="es-ES" sz="1800" dirty="0">
                <a:latin typeface="Calibri"/>
                <a:ea typeface="Times New Roman"/>
                <a:cs typeface="Times New Roman"/>
              </a:rPr>
              <a:t>Caso Libre, despacha Terra a pleno y vertiendo, Palmar casi pleno, Motores a pleno,  encuentra un equilibrio entre Palmar y Salto Grande. </a:t>
            </a:r>
            <a:r>
              <a:rPr lang="es-ES" sz="1800" dirty="0" err="1">
                <a:latin typeface="Calibri"/>
                <a:ea typeface="Times New Roman"/>
                <a:cs typeface="Times New Roman"/>
              </a:rPr>
              <a:t>Obiene</a:t>
            </a:r>
            <a:r>
              <a:rPr lang="es-ES" sz="1800" dirty="0">
                <a:latin typeface="Calibri"/>
                <a:ea typeface="Times New Roman"/>
                <a:cs typeface="Times New Roman"/>
              </a:rPr>
              <a:t> cotas de Palmar extremadamente bajas 36.6 m.</a:t>
            </a:r>
            <a:endParaRPr lang="es-UY" sz="1800" dirty="0">
              <a:latin typeface="Arial"/>
              <a:ea typeface="Times New Roman"/>
              <a:cs typeface="Times New Roman"/>
            </a:endParaRPr>
          </a:p>
          <a:p>
            <a:pPr lvl="1">
              <a:spcBef>
                <a:spcPts val="600"/>
              </a:spcBef>
              <a:spcAft>
                <a:spcPts val="0"/>
              </a:spcAft>
              <a:buFont typeface="Courier New"/>
              <a:buChar char="o"/>
            </a:pPr>
            <a:r>
              <a:rPr lang="es-ES" sz="1800" dirty="0">
                <a:latin typeface="Calibri"/>
                <a:ea typeface="Times New Roman"/>
                <a:cs typeface="Times New Roman"/>
              </a:rPr>
              <a:t>Ídem caso anterior pero con limitación en la cota de Palmar (38 metros mínimo)  el despacho obtenido es similar, vertiendo cantidades importantes en Terra y generando cantidades importantes en PTA para mantener alta la cota de Salto Grande. </a:t>
            </a:r>
            <a:endParaRPr lang="es-UY" sz="1800" dirty="0">
              <a:latin typeface="Arial"/>
              <a:ea typeface="Times New Roman"/>
              <a:cs typeface="Times New Roman"/>
            </a:endParaRPr>
          </a:p>
          <a:p>
            <a:pPr lvl="0" algn="just"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es-ES" dirty="0">
                <a:latin typeface="Calibri"/>
                <a:ea typeface="Times New Roman"/>
                <a:cs typeface="Arial"/>
              </a:rPr>
              <a:t>Mensual </a:t>
            </a:r>
            <a:endParaRPr lang="es-UY" dirty="0">
              <a:latin typeface="Arial"/>
              <a:ea typeface="Times New Roman"/>
              <a:cs typeface="Times New Roman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Courier New"/>
              <a:buChar char="o"/>
            </a:pPr>
            <a:r>
              <a:rPr lang="es-ES" sz="1800" dirty="0">
                <a:latin typeface="Calibri"/>
                <a:ea typeface="Times New Roman"/>
                <a:cs typeface="Arial"/>
              </a:rPr>
              <a:t>Caso sin vertido en Terra, se debe generar en el corto plazo con generación térmica hasta CTR.</a:t>
            </a:r>
            <a:endParaRPr lang="es-UY" sz="1800" dirty="0">
              <a:latin typeface="Arial"/>
              <a:ea typeface="Times New Roman"/>
              <a:cs typeface="Times New Roman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Courier New"/>
              <a:buChar char="o"/>
            </a:pPr>
            <a:r>
              <a:rPr lang="es-ES" sz="1800" dirty="0">
                <a:latin typeface="Calibri"/>
                <a:ea typeface="Times New Roman"/>
                <a:cs typeface="Arial"/>
              </a:rPr>
              <a:t>Caso con vertido en Terra, se puede verter por </a:t>
            </a:r>
            <a:r>
              <a:rPr lang="es-ES" sz="1800" dirty="0" smtClean="0">
                <a:latin typeface="Calibri"/>
                <a:ea typeface="Times New Roman"/>
                <a:cs typeface="Arial"/>
              </a:rPr>
              <a:t>tres </a:t>
            </a:r>
            <a:r>
              <a:rPr lang="es-ES" sz="1800" dirty="0">
                <a:latin typeface="Calibri"/>
                <a:ea typeface="Times New Roman"/>
                <a:cs typeface="Arial"/>
              </a:rPr>
              <a:t>semanas hasta que aplica restricción por CAR 99%, </a:t>
            </a:r>
            <a:endParaRPr lang="es-UY" sz="1800" dirty="0">
              <a:latin typeface="Arial"/>
              <a:ea typeface="Times New Roman"/>
              <a:cs typeface="Times New Roman"/>
            </a:endParaRPr>
          </a:p>
          <a:p>
            <a:endParaRPr lang="es-UY" sz="1800" dirty="0"/>
          </a:p>
        </p:txBody>
      </p:sp>
    </p:spTree>
    <p:extLst>
      <p:ext uri="{BB962C8B-B14F-4D97-AF65-F5344CB8AC3E}">
        <p14:creationId xmlns:p14="http://schemas.microsoft.com/office/powerpoint/2010/main" val="182355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85800"/>
          </a:xfrm>
        </p:spPr>
        <p:txBody>
          <a:bodyPr/>
          <a:lstStyle/>
          <a:p>
            <a:r>
              <a:rPr lang="es-UY" dirty="0" smtClean="0"/>
              <a:t>Programa semanal (jueves)</a:t>
            </a:r>
            <a:br>
              <a:rPr lang="es-UY" dirty="0" smtClean="0"/>
            </a:br>
            <a:endParaRPr lang="es-ES" dirty="0" smtClean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274" y="4495800"/>
            <a:ext cx="2387276" cy="2362200"/>
          </a:xfrm>
          <a:prstGeom prst="rect">
            <a:avLst/>
          </a:prstGeom>
          <a:solidFill>
            <a:schemeClr val="bg1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3" name="Picture 3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762000"/>
            <a:ext cx="6248401" cy="4191000"/>
          </a:xfrm>
          <a:prstGeom prst="rect">
            <a:avLst/>
          </a:prstGeom>
          <a:solidFill>
            <a:schemeClr val="bg1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r>
              <a:rPr lang="es-UY" dirty="0" smtClean="0"/>
              <a:t>Datos energéticos diarios</a:t>
            </a:r>
            <a:endParaRPr lang="es-UY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88922"/>
            <a:ext cx="8262938" cy="5161078"/>
          </a:xfrm>
          <a:prstGeom prst="rect">
            <a:avLst/>
          </a:prstGeom>
          <a:solidFill>
            <a:schemeClr val="bg1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84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381000"/>
          </a:xfrm>
        </p:spPr>
        <p:txBody>
          <a:bodyPr/>
          <a:lstStyle/>
          <a:p>
            <a:r>
              <a:rPr lang="es-UY" dirty="0" smtClean="0"/>
              <a:t>Datos hidráulicos diarios</a:t>
            </a:r>
            <a:endParaRPr lang="es-UY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7239000" cy="5503466"/>
          </a:xfrm>
          <a:prstGeom prst="rect">
            <a:avLst/>
          </a:prstGeom>
          <a:solidFill>
            <a:schemeClr val="bg1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4918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Principales </a:t>
            </a:r>
            <a:r>
              <a:rPr lang="es-UY" dirty="0"/>
              <a:t>t</a:t>
            </a:r>
            <a:r>
              <a:rPr lang="es-UY" dirty="0" smtClean="0"/>
              <a:t>rabajos en la red</a:t>
            </a:r>
            <a:endParaRPr lang="es-UY" dirty="0"/>
          </a:p>
        </p:txBody>
      </p:sp>
      <p:pic>
        <p:nvPicPr>
          <p:cNvPr id="35842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8763000" cy="3048000"/>
          </a:xfrm>
          <a:prstGeom prst="rect">
            <a:avLst/>
          </a:prstGeom>
          <a:solidFill>
            <a:schemeClr val="bg1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008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9144000" cy="836613"/>
          </a:xfrm>
        </p:spPr>
        <p:txBody>
          <a:bodyPr/>
          <a:lstStyle/>
          <a:p>
            <a:r>
              <a:rPr lang="es-ES" sz="2800" dirty="0" smtClean="0"/>
              <a:t>DESPACHO PROPUESTO </a:t>
            </a:r>
            <a:br>
              <a:rPr lang="es-ES" sz="2800" dirty="0" smtClean="0"/>
            </a:br>
            <a:endParaRPr lang="es-ES" sz="2000" dirty="0" smtClean="0"/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71600"/>
            <a:ext cx="9144000" cy="4876800"/>
          </a:xfrm>
        </p:spPr>
        <p:txBody>
          <a:bodyPr/>
          <a:lstStyle/>
          <a:p>
            <a:pPr lvl="0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b="1" dirty="0">
                <a:latin typeface="Calibri"/>
                <a:ea typeface="Times New Roman"/>
                <a:cs typeface="Arial"/>
              </a:rPr>
              <a:t>De acuerdo a lo anterior el despacho propuesto es el </a:t>
            </a:r>
            <a:r>
              <a:rPr lang="es-ES" b="1" dirty="0" smtClean="0">
                <a:latin typeface="Calibri"/>
                <a:ea typeface="Times New Roman"/>
                <a:cs typeface="Arial"/>
              </a:rPr>
              <a:t>siguiente</a:t>
            </a:r>
            <a:r>
              <a:rPr lang="es-ES" dirty="0" smtClean="0">
                <a:latin typeface="Calibri"/>
                <a:ea typeface="Times New Roman"/>
                <a:cs typeface="Arial"/>
              </a:rPr>
              <a:t>:</a:t>
            </a: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dirty="0" smtClean="0">
                <a:latin typeface="Calibri"/>
                <a:ea typeface="Times New Roman"/>
                <a:cs typeface="Arial"/>
              </a:rPr>
              <a:t>Auto </a:t>
            </a:r>
            <a:r>
              <a:rPr lang="es-ES" dirty="0">
                <a:latin typeface="Calibri"/>
                <a:ea typeface="Times New Roman"/>
                <a:cs typeface="Arial"/>
              </a:rPr>
              <a:t>despachados. </a:t>
            </a:r>
            <a:endParaRPr lang="es-UY" dirty="0">
              <a:latin typeface="Arial"/>
              <a:ea typeface="Times New Roman"/>
              <a:cs typeface="Calibri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dirty="0">
                <a:latin typeface="Calibri"/>
                <a:ea typeface="Times New Roman"/>
                <a:cs typeface="Arial"/>
              </a:rPr>
              <a:t>Terra a pleno.</a:t>
            </a:r>
            <a:endParaRPr lang="es-UY" dirty="0">
              <a:latin typeface="Arial"/>
              <a:ea typeface="Times New Roman"/>
              <a:cs typeface="Calibri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dirty="0">
                <a:latin typeface="Calibri"/>
                <a:ea typeface="Times New Roman"/>
                <a:cs typeface="Arial"/>
              </a:rPr>
              <a:t>Palmar para cota 38 m </a:t>
            </a:r>
            <a:endParaRPr lang="es-UY" dirty="0">
              <a:latin typeface="Arial"/>
              <a:ea typeface="Times New Roman"/>
              <a:cs typeface="Calibri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dirty="0">
                <a:latin typeface="Calibri"/>
                <a:ea typeface="Times New Roman"/>
                <a:cs typeface="Arial"/>
              </a:rPr>
              <a:t>Salto Grande para cota </a:t>
            </a:r>
            <a:r>
              <a:rPr lang="es-ES" dirty="0" smtClean="0">
                <a:latin typeface="Calibri"/>
                <a:ea typeface="Times New Roman"/>
                <a:cs typeface="Arial"/>
              </a:rPr>
              <a:t>33.2 </a:t>
            </a:r>
            <a:r>
              <a:rPr lang="es-ES" dirty="0">
                <a:latin typeface="Calibri"/>
                <a:ea typeface="Times New Roman"/>
                <a:cs typeface="Arial"/>
              </a:rPr>
              <a:t>m</a:t>
            </a:r>
            <a:endParaRPr lang="es-UY" dirty="0">
              <a:latin typeface="Arial"/>
              <a:ea typeface="Times New Roman"/>
              <a:cs typeface="Calibri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dirty="0">
                <a:latin typeface="Calibri"/>
                <a:ea typeface="Times New Roman"/>
                <a:cs typeface="Arial"/>
              </a:rPr>
              <a:t>Vertido en Terra para dichas cotas.</a:t>
            </a:r>
            <a:endParaRPr lang="es-UY" dirty="0">
              <a:latin typeface="Arial"/>
              <a:ea typeface="Times New Roman"/>
              <a:cs typeface="Calibri"/>
            </a:endParaRPr>
          </a:p>
          <a:p>
            <a:pPr marL="556260" indent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s-ES" dirty="0">
                <a:highlight>
                  <a:srgbClr val="FFFF00"/>
                </a:highlight>
                <a:latin typeface="Calibri"/>
                <a:ea typeface="Times New Roman"/>
                <a:cs typeface="Arial"/>
              </a:rPr>
              <a:t> </a:t>
            </a:r>
            <a:endParaRPr lang="es-UY" dirty="0">
              <a:latin typeface="Arial"/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es-UY" dirty="0">
              <a:latin typeface="Arial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1868F5F-9EE3-4B42-ABF6-C37D67D7D2D8}" type="slidenum">
              <a:rPr lang="es-ES"/>
              <a:pPr algn="r"/>
              <a:t>7</a:t>
            </a:fld>
            <a:endParaRPr lang="es-ES"/>
          </a:p>
        </p:txBody>
      </p:sp>
      <p:sp>
        <p:nvSpPr>
          <p:cNvPr id="35842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85921E9-C777-4214-B2B8-42C2740ED05D}" type="datetime1">
              <a:rPr lang="es-ES"/>
              <a:pPr/>
              <a:t>22/02/2016</a:t>
            </a:fld>
            <a:endParaRPr lang="es-ES"/>
          </a:p>
        </p:txBody>
      </p:sp>
      <p:sp>
        <p:nvSpPr>
          <p:cNvPr id="35843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8B6D91-E64C-4117-9E66-07CF84FE854A}" type="slidenum">
              <a:rPr lang="es-ES"/>
              <a:pPr algn="r"/>
              <a:t>7</a:t>
            </a:fld>
            <a:endParaRPr lang="es-ES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971800"/>
            <a:ext cx="8229600" cy="1384300"/>
          </a:xfrm>
        </p:spPr>
        <p:txBody>
          <a:bodyPr/>
          <a:lstStyle/>
          <a:p>
            <a:r>
              <a:rPr lang="es-UY" b="0" smtClean="0"/>
              <a:t>Resultados de la semana en curso:</a:t>
            </a:r>
            <a:r>
              <a:rPr lang="es-UY" smtClean="0"/>
              <a:t/>
            </a:r>
            <a:br>
              <a:rPr lang="es-UY" smtClean="0"/>
            </a:br>
            <a:r>
              <a:rPr lang="es-UY" sz="1800" smtClean="0"/>
              <a:t>Comparación ejecutado-programado</a:t>
            </a:r>
            <a:br>
              <a:rPr lang="es-UY" sz="1800" smtClean="0"/>
            </a:br>
            <a:r>
              <a:rPr lang="es-UY" sz="1800" smtClean="0"/>
              <a:t>.</a:t>
            </a:r>
            <a:br>
              <a:rPr lang="es-UY" sz="1800" smtClean="0"/>
            </a:br>
            <a:r>
              <a:rPr lang="es-UY" smtClean="0"/>
              <a:t/>
            </a:r>
            <a:br>
              <a:rPr lang="es-UY" smtClean="0"/>
            </a:br>
            <a:endParaRPr lang="es-ES" sz="2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1 Título"/>
          <p:cNvSpPr>
            <a:spLocks noGrp="1"/>
          </p:cNvSpPr>
          <p:nvPr>
            <p:ph type="title"/>
          </p:nvPr>
        </p:nvSpPr>
        <p:spPr>
          <a:xfrm>
            <a:off x="914400" y="228600"/>
            <a:ext cx="7086600" cy="685800"/>
          </a:xfrm>
        </p:spPr>
        <p:txBody>
          <a:bodyPr/>
          <a:lstStyle/>
          <a:p>
            <a:r>
              <a:rPr lang="es-ES" sz="2400" dirty="0" smtClean="0"/>
              <a:t>Datos globales semanales  (jueves) </a:t>
            </a:r>
            <a:br>
              <a:rPr lang="es-ES" sz="2400" dirty="0" smtClean="0"/>
            </a:br>
            <a:endParaRPr lang="es-UY" sz="2400" dirty="0" smtClean="0"/>
          </a:p>
        </p:txBody>
      </p:sp>
      <p:pic>
        <p:nvPicPr>
          <p:cNvPr id="1026" name="Picture 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76275"/>
            <a:ext cx="5867400" cy="359092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146" y="3810000"/>
            <a:ext cx="2957604" cy="2926536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Título"/>
          <p:cNvSpPr>
            <a:spLocks noGrp="1"/>
          </p:cNvSpPr>
          <p:nvPr>
            <p:ph type="title"/>
          </p:nvPr>
        </p:nvSpPr>
        <p:spPr>
          <a:xfrm>
            <a:off x="581025" y="304800"/>
            <a:ext cx="8305800" cy="533400"/>
          </a:xfrm>
        </p:spPr>
        <p:txBody>
          <a:bodyPr/>
          <a:lstStyle/>
          <a:p>
            <a:r>
              <a:rPr lang="es-UY" sz="2400" smtClean="0"/>
              <a:t>Datos globales semanales  (jueves)</a:t>
            </a:r>
            <a:r>
              <a:rPr lang="es-ES" sz="2400" smtClean="0"/>
              <a:t> Comparación previsto-ejecutado suministro de la demanda </a:t>
            </a:r>
            <a:br>
              <a:rPr lang="es-ES" sz="2400" smtClean="0"/>
            </a:br>
            <a:endParaRPr lang="es-UY" sz="240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88999"/>
            <a:ext cx="4191000" cy="5676446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888999"/>
            <a:ext cx="2141337" cy="5676446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en blanco">
  <a:themeElements>
    <a:clrScheme name="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260155</TotalTime>
  <Words>862</Words>
  <Application>Microsoft Office PowerPoint</Application>
  <PresentationFormat>Presentación en pantalla (4:3)</PresentationFormat>
  <Paragraphs>122</Paragraphs>
  <Slides>53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53</vt:i4>
      </vt:variant>
    </vt:vector>
  </HeadingPairs>
  <TitlesOfParts>
    <vt:vector size="56" baseType="lpstr">
      <vt:lpstr>Presentación en blanco</vt:lpstr>
      <vt:lpstr>Diseño personalizado</vt:lpstr>
      <vt:lpstr>Tema de Office</vt:lpstr>
      <vt:lpstr>Resultados de la semana en curso  y  programación de la semana 08  de 2016      V1   </vt:lpstr>
      <vt:lpstr>Resultados de la semana en curso: Comentarios generales</vt:lpstr>
      <vt:lpstr>Resumen semana actual N° 07/16</vt:lpstr>
      <vt:lpstr>Perspectivas para la semana 08 </vt:lpstr>
      <vt:lpstr>Presentación de PowerPoint</vt:lpstr>
      <vt:lpstr>DESPACHO PROPUESTO  </vt:lpstr>
      <vt:lpstr>Resultados de la semana en curso: Comparación ejecutado-programado .  </vt:lpstr>
      <vt:lpstr>Datos globales semanales  (jueves)  </vt:lpstr>
      <vt:lpstr>Datos globales semanales  (jueves) Comparación previsto-ejecutado suministro de la demanda  </vt:lpstr>
      <vt:lpstr>Evolución de la demanda</vt:lpstr>
      <vt:lpstr>COMPARATIVO DE APORTES DE CENTRALES HIDRAULICAS SALTO GRANDE</vt:lpstr>
      <vt:lpstr>RIO NEGRO</vt:lpstr>
      <vt:lpstr>Previsiones de generación eólica fecha 12/2/16</vt:lpstr>
      <vt:lpstr>Previsiones programación diaria desde 12/1 al 19/1 día 12</vt:lpstr>
      <vt:lpstr>Previsiones programación diaria desde 12/1 al 19/1 día 13</vt:lpstr>
      <vt:lpstr>Previsiones programación diaria desde 12/1 al 19/1 día 14</vt:lpstr>
      <vt:lpstr>Previsiones programación diaria desde 12/1 al 19/1 día 15</vt:lpstr>
      <vt:lpstr>Previsiones programación diaria desde 12/1 al 19/1 día 16</vt:lpstr>
      <vt:lpstr>Previsiones programación diaria desde 12/1 al 19/1 día 17</vt:lpstr>
      <vt:lpstr>Previsiones programación diaria desde 12/2 al 19/2 día 18</vt:lpstr>
      <vt:lpstr>PRONOSTICOS SEMANA 08/16</vt:lpstr>
      <vt:lpstr>Semana próxima</vt:lpstr>
      <vt:lpstr>Presentación de PowerPoint</vt:lpstr>
      <vt:lpstr>Foto satelital de la hora 10 Uruguaya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Previsión precipitaciones acumuladas INMET y CPTEC (viernes)</vt:lpstr>
      <vt:lpstr>Previsión aportes Salto Grande (Fuente CTM, viernes)</vt:lpstr>
      <vt:lpstr>Programación semanal 2016-08 </vt:lpstr>
      <vt:lpstr>COSTO GENERACIÓN TÉRMICA</vt:lpstr>
      <vt:lpstr>MODELOS</vt:lpstr>
      <vt:lpstr>Mediano plazo</vt:lpstr>
      <vt:lpstr>Caso libre</vt:lpstr>
      <vt:lpstr>Presentación de PowerPoint</vt:lpstr>
      <vt:lpstr>SimSEE, caso con Terra a pleno y posibilidad de verter.</vt:lpstr>
      <vt:lpstr>Presentación de PowerPoint</vt:lpstr>
      <vt:lpstr>Idem caso 1 pero sin vertido en Terra y cota mínima en Palmar de 38 m</vt:lpstr>
      <vt:lpstr>Presentación de PowerPoint</vt:lpstr>
      <vt:lpstr>Caso 5, con vertido en Terra a partir del domingo limitado, sin térmico y para cota de 38 m en Palmar</vt:lpstr>
      <vt:lpstr>Presentación de PowerPoint</vt:lpstr>
      <vt:lpstr>MENSUALES</vt:lpstr>
      <vt:lpstr>Mensual con vertido por 3 semanas, car 99 %</vt:lpstr>
      <vt:lpstr>Mensual con vertido por 3 semanas, car 99 %</vt:lpstr>
      <vt:lpstr>Programa de generación de la semana 08/16:  </vt:lpstr>
      <vt:lpstr>Programa semanal (jueves) </vt:lpstr>
      <vt:lpstr>Datos energéticos diarios</vt:lpstr>
      <vt:lpstr>Datos hidráulicos diarios</vt:lpstr>
      <vt:lpstr>Principales trabajos en la red</vt:lpstr>
    </vt:vector>
  </TitlesOfParts>
  <Company>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at</dc:creator>
  <cp:lastModifiedBy>Lorena Di Chiara</cp:lastModifiedBy>
  <cp:revision>3799</cp:revision>
  <dcterms:created xsi:type="dcterms:W3CDTF">2010-01-29T12:03:38Z</dcterms:created>
  <dcterms:modified xsi:type="dcterms:W3CDTF">2016-02-22T14:31:42Z</dcterms:modified>
</cp:coreProperties>
</file>