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55"/>
  </p:notesMasterIdLst>
  <p:handoutMasterIdLst>
    <p:handoutMasterId r:id="rId56"/>
  </p:handoutMasterIdLst>
  <p:sldIdLst>
    <p:sldId id="1026" r:id="rId4"/>
    <p:sldId id="1027" r:id="rId5"/>
    <p:sldId id="1285" r:id="rId6"/>
    <p:sldId id="1386" r:id="rId7"/>
    <p:sldId id="1385" r:id="rId8"/>
    <p:sldId id="1300" r:id="rId9"/>
    <p:sldId id="1355" r:id="rId10"/>
    <p:sldId id="1030" r:id="rId11"/>
    <p:sldId id="1001" r:id="rId12"/>
    <p:sldId id="1279" r:id="rId13"/>
    <p:sldId id="1278" r:id="rId14"/>
    <p:sldId id="1280" r:id="rId15"/>
    <p:sldId id="1281" r:id="rId16"/>
    <p:sldId id="1282" r:id="rId17"/>
    <p:sldId id="1349" r:id="rId18"/>
    <p:sldId id="1389" r:id="rId19"/>
    <p:sldId id="1359" r:id="rId20"/>
    <p:sldId id="1360" r:id="rId21"/>
    <p:sldId id="1361" r:id="rId22"/>
    <p:sldId id="1362" r:id="rId23"/>
    <p:sldId id="1363" r:id="rId24"/>
    <p:sldId id="1364" r:id="rId25"/>
    <p:sldId id="1384" r:id="rId26"/>
    <p:sldId id="1350" r:id="rId27"/>
    <p:sldId id="1005" r:id="rId28"/>
    <p:sldId id="1345" r:id="rId29"/>
    <p:sldId id="1346" r:id="rId30"/>
    <p:sldId id="1366" r:id="rId31"/>
    <p:sldId id="1367" r:id="rId32"/>
    <p:sldId id="1368" r:id="rId33"/>
    <p:sldId id="1369" r:id="rId34"/>
    <p:sldId id="1370" r:id="rId35"/>
    <p:sldId id="1371" r:id="rId36"/>
    <p:sldId id="1347" r:id="rId37"/>
    <p:sldId id="1247" r:id="rId38"/>
    <p:sldId id="1009" r:id="rId39"/>
    <p:sldId id="1037" r:id="rId40"/>
    <p:sldId id="1313" r:id="rId41"/>
    <p:sldId id="1314" r:id="rId42"/>
    <p:sldId id="1333" r:id="rId43"/>
    <p:sldId id="1334" r:id="rId44"/>
    <p:sldId id="1387" r:id="rId45"/>
    <p:sldId id="1388" r:id="rId46"/>
    <p:sldId id="1340" r:id="rId47"/>
    <p:sldId id="1341" r:id="rId48"/>
    <p:sldId id="1390" r:id="rId49"/>
    <p:sldId id="1175" r:id="rId50"/>
    <p:sldId id="1133" r:id="rId51"/>
    <p:sldId id="1353" r:id="rId52"/>
    <p:sldId id="1354" r:id="rId53"/>
    <p:sldId id="1348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238" autoAdjust="0"/>
    <p:restoredTop sz="91119" autoAdjust="0"/>
  </p:normalViewPr>
  <p:slideViewPr>
    <p:cSldViewPr>
      <p:cViewPr>
        <p:scale>
          <a:sx n="150" d="100"/>
          <a:sy n="150" d="100"/>
        </p:scale>
        <p:origin x="-492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01/03/2016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8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36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01/03/2016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01/03/2016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9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01/03/2016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10  </a:t>
            </a:r>
            <a:r>
              <a:rPr lang="es-UY" sz="3600" dirty="0" smtClean="0"/>
              <a:t>de 2016      </a:t>
            </a:r>
            <a:r>
              <a:rPr lang="es-UY" sz="3600" dirty="0" smtClean="0"/>
              <a:t>V1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1"/>
            <a:ext cx="5867399" cy="42020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46" y="3810000"/>
            <a:ext cx="2805204" cy="27757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5932"/>
            <a:ext cx="4191000" cy="56764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7465"/>
            <a:ext cx="2133600" cy="5655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"/>
          <p:cNvSpPr/>
          <p:nvPr/>
        </p:nvSpPr>
        <p:spPr bwMode="auto">
          <a:xfrm>
            <a:off x="7772400" y="3276600"/>
            <a:ext cx="1295400" cy="533400"/>
          </a:xfrm>
          <a:prstGeom prst="wedgeRectCallout">
            <a:avLst>
              <a:gd name="adj1" fmla="val -79563"/>
              <a:gd name="adj2" fmla="val 36298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Punta del Tigre por prueba</a:t>
            </a:r>
            <a:endParaRPr kumimoji="0" lang="es-U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4" y="1676400"/>
            <a:ext cx="87661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"/>
          <p:cNvSpPr/>
          <p:nvPr/>
        </p:nvSpPr>
        <p:spPr bwMode="auto">
          <a:xfrm>
            <a:off x="7315200" y="1066800"/>
            <a:ext cx="1295400" cy="457200"/>
          </a:xfrm>
          <a:prstGeom prst="wedgeRectCallout">
            <a:avLst>
              <a:gd name="adj1" fmla="val -39388"/>
              <a:gd name="adj2" fmla="val 211266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 </a:t>
            </a:r>
            <a:r>
              <a:rPr kumimoji="0" lang="es-UY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GWh</a:t>
            </a: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menos de demanda</a:t>
            </a:r>
            <a:endParaRPr kumimoji="0" lang="es-U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3304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74572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72" y="152400"/>
            <a:ext cx="6456128" cy="6477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</a:t>
            </a:r>
            <a:r>
              <a:rPr lang="es-UY" dirty="0" smtClean="0"/>
              <a:t>26/2/16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8825911" cy="1981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429000"/>
            <a:ext cx="8825911" cy="20185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381000"/>
          </a:xfrm>
        </p:spPr>
        <p:txBody>
          <a:bodyPr/>
          <a:lstStyle/>
          <a:p>
            <a:r>
              <a:rPr lang="es-UY" sz="2000" dirty="0" smtClean="0"/>
              <a:t>Resultados previsión </a:t>
            </a:r>
            <a:r>
              <a:rPr lang="es-UY" sz="2000" dirty="0" err="1" smtClean="0"/>
              <a:t>Meteologica</a:t>
            </a:r>
            <a:r>
              <a:rPr lang="es-UY" sz="2000" dirty="0" smtClean="0"/>
              <a:t> enero – febrero total país</a:t>
            </a:r>
            <a:endParaRPr lang="es-UY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23667" cy="28598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" y="3505199"/>
            <a:ext cx="7372350" cy="27602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26/2 </a:t>
            </a:r>
            <a:r>
              <a:rPr lang="es-UY" sz="2400" dirty="0"/>
              <a:t>al </a:t>
            </a:r>
            <a:r>
              <a:rPr lang="es-UY" sz="2400" dirty="0" smtClean="0"/>
              <a:t>04/3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26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9467"/>
            <a:ext cx="7010400" cy="33418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609600"/>
          </a:xfrm>
        </p:spPr>
        <p:txBody>
          <a:bodyPr/>
          <a:lstStyle/>
          <a:p>
            <a:r>
              <a:rPr lang="es-UY" sz="2400" dirty="0"/>
              <a:t>Previsiones programación diaria desde 26/2 al 04/3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27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86340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26/2 al 04/3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28 (domingo)</a:t>
            </a:r>
            <a:endParaRPr lang="es-UY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7" y="1600200"/>
            <a:ext cx="7291388" cy="3429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01/03/2016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es-UY" sz="2400" dirty="0"/>
              <a:t>Previsiones programación diaria desde 26/2 al 04/3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29 (lunes)</a:t>
            </a:r>
            <a:endParaRPr lang="es-UY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600200"/>
            <a:ext cx="6766496" cy="3200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2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r>
              <a:rPr lang="es-UY" sz="2400" dirty="0"/>
              <a:t>Previsiones programación diaria desde 26/2 al 04/3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01 (martes</a:t>
            </a:r>
            <a:r>
              <a:rPr lang="es-UY" sz="2400" dirty="0"/>
              <a:t>)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05890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/>
          <a:lstStyle/>
          <a:p>
            <a:r>
              <a:rPr lang="es-UY" sz="2400" dirty="0"/>
              <a:t>Previsiones programación diaria desde 26/2 al 04/3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02 (miércoles)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4267"/>
            <a:ext cx="6937874" cy="327660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1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s-UY" sz="2400" dirty="0"/>
              <a:t>Previsiones programación diaria desde 26/2 al 04/3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03 (jueves</a:t>
            </a:r>
            <a:r>
              <a:rPr lang="es-UY" sz="2400" dirty="0"/>
              <a:t>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914993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sz="2400" dirty="0" smtClean="0"/>
              <a:t>PRONOSTICOS SEMANA </a:t>
            </a:r>
            <a:r>
              <a:rPr lang="es-UY" sz="2400" dirty="0" smtClean="0"/>
              <a:t>10/16 (jueves)</a:t>
            </a:r>
            <a:endParaRPr lang="es-UY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839200" cy="20257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276600"/>
            <a:ext cx="8840315" cy="1981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25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01/03/2016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25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Foreca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3" y="2590800"/>
            <a:ext cx="7512050" cy="35067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6403056" cy="2514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71859" cy="49249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664"/>
            <a:ext cx="5186362" cy="520433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Domingo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1253067"/>
            <a:ext cx="5268914" cy="52598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3810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09/16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57200"/>
            <a:ext cx="8763000" cy="6248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Durante la semana el despacho ha sido </a:t>
            </a:r>
            <a:r>
              <a:rPr lang="es-ES" sz="1800" dirty="0" smtClean="0"/>
              <a:t>hidráulico, vertiendo en Terra para </a:t>
            </a:r>
            <a:r>
              <a:rPr lang="es-ES" sz="1800" dirty="0" err="1" smtClean="0"/>
              <a:t>Baygorria</a:t>
            </a:r>
            <a:r>
              <a:rPr lang="es-ES" sz="1800" dirty="0" smtClean="0"/>
              <a:t> a pleno (a partir del martes)  y generando </a:t>
            </a:r>
            <a:r>
              <a:rPr lang="es-ES" sz="1800" dirty="0"/>
              <a:t>con </a:t>
            </a:r>
            <a:r>
              <a:rPr lang="es-ES" sz="1800" dirty="0" smtClean="0"/>
              <a:t>motores a pleno a partir del lunes.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En la madrugada del martes se debió sacar de servicio generación hidráulica y térmico debido a la potencia generada de origen eólico.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El día </a:t>
            </a:r>
            <a:r>
              <a:rPr lang="es-ES" sz="1800" dirty="0"/>
              <a:t>martes se abrió el vertedero de Bonete a 0,5m 330 m3/s </a:t>
            </a:r>
            <a:r>
              <a:rPr lang="es-ES" sz="1800" dirty="0"/>
              <a:t>aproximadamente </a:t>
            </a:r>
            <a:r>
              <a:rPr lang="es-ES" sz="1800" dirty="0" smtClean="0"/>
              <a:t>cerrándose </a:t>
            </a:r>
            <a:r>
              <a:rPr lang="es-ES" sz="1800" dirty="0"/>
              <a:t>luego a 200 </a:t>
            </a:r>
            <a:r>
              <a:rPr lang="es-ES" sz="1800" dirty="0" smtClean="0"/>
              <a:t>m3/s</a:t>
            </a:r>
            <a:r>
              <a:rPr lang="es-ES" sz="1800" dirty="0"/>
              <a:t> </a:t>
            </a:r>
            <a:r>
              <a:rPr lang="es-ES" sz="1800" dirty="0" smtClean="0"/>
              <a:t>el jueves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registró un descenso en las temperaturas que produjo un importante descenso en la demanda. Se produjeron importantes vientos que aumentaron la energía prevista. </a:t>
            </a:r>
            <a:r>
              <a:rPr lang="es-ES" sz="1800" dirty="0"/>
              <a:t>Debido al efecto conjunto de estos cambios la cota prevista de Salto grande estará terminado </a:t>
            </a:r>
            <a:r>
              <a:rPr lang="es-ES" sz="1800" dirty="0" smtClean="0"/>
              <a:t>1.0 m </a:t>
            </a:r>
            <a:r>
              <a:rPr lang="es-ES" sz="1800" dirty="0"/>
              <a:t>aproximadamente sobre el nivel previsto.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Adicionalmente el jueves CTM informo un aumento significativo de los aportes de dicha central y en estos momentos se están produciendo fuertes precipitaciones en las nacientes del río Uruguay.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Se </a:t>
            </a:r>
            <a:r>
              <a:rPr lang="es-ES" sz="1800" dirty="0"/>
              <a:t>han producido precipitaciones en la </a:t>
            </a:r>
            <a:endParaRPr lang="es-ES" sz="1800" dirty="0" smtClean="0"/>
          </a:p>
          <a:p>
            <a:r>
              <a:rPr lang="es-ES" sz="1800" dirty="0" smtClean="0"/>
              <a:t>cuenca </a:t>
            </a:r>
            <a:r>
              <a:rPr lang="es-ES" sz="1800" dirty="0"/>
              <a:t>del río Uruguay que hicieron </a:t>
            </a:r>
            <a:endParaRPr lang="es-ES" sz="1800" dirty="0" smtClean="0"/>
          </a:p>
          <a:p>
            <a:r>
              <a:rPr lang="es-ES" sz="1800" dirty="0" smtClean="0"/>
              <a:t>reprogramar </a:t>
            </a:r>
            <a:r>
              <a:rPr lang="es-ES" sz="1800" dirty="0"/>
              <a:t>la semana durante el fin </a:t>
            </a:r>
            <a:r>
              <a:rPr lang="es-ES" sz="1800" dirty="0" smtClean="0"/>
              <a:t>de</a:t>
            </a:r>
          </a:p>
          <a:p>
            <a:r>
              <a:rPr lang="es-ES" sz="1800" dirty="0" smtClean="0"/>
              <a:t> semana (asociados a cambios en las previsiones</a:t>
            </a:r>
          </a:p>
          <a:p>
            <a:r>
              <a:rPr lang="es-ES" sz="1800" dirty="0" smtClean="0"/>
              <a:t> de precipitaciones)  </a:t>
            </a:r>
            <a:r>
              <a:rPr lang="es-ES" sz="1800" dirty="0"/>
              <a:t>y nuevamente el lunes </a:t>
            </a:r>
            <a:r>
              <a:rPr lang="es-ES" sz="1800" dirty="0" smtClean="0"/>
              <a:t>luego</a:t>
            </a:r>
          </a:p>
          <a:p>
            <a:r>
              <a:rPr lang="es-ES" sz="1800" dirty="0" smtClean="0"/>
              <a:t> </a:t>
            </a:r>
            <a:r>
              <a:rPr lang="es-ES" sz="1800" dirty="0"/>
              <a:t>de evaluar la nueva información suministrada </a:t>
            </a:r>
            <a:r>
              <a:rPr lang="es-ES" sz="1800" dirty="0" smtClean="0"/>
              <a:t>por</a:t>
            </a:r>
          </a:p>
          <a:p>
            <a:r>
              <a:rPr lang="es-ES" sz="1800" dirty="0" smtClean="0"/>
              <a:t> </a:t>
            </a:r>
            <a:r>
              <a:rPr lang="es-ES" sz="1800" dirty="0"/>
              <a:t>CTM</a:t>
            </a:r>
            <a:r>
              <a:rPr lang="es-ES" sz="1800" dirty="0" smtClean="0"/>
              <a:t>. Salto Grande informó máxima generación el día</a:t>
            </a:r>
          </a:p>
          <a:p>
            <a:r>
              <a:rPr lang="es-ES" sz="1800" dirty="0" smtClean="0"/>
              <a:t>sábado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Las precipitaciones en el río Negro han sido </a:t>
            </a:r>
          </a:p>
          <a:p>
            <a:r>
              <a:rPr lang="es-ES" sz="1800" dirty="0" smtClean="0"/>
              <a:t>menores y no han causado aumentos de aportes.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En la actualidad esta lloviendo en la cuenca del río Negro y la inmediata del río Uruguay e INUMET emitió alertas para el día de hoy por lluvias abundantes y ya se encuentra lloviendo en el río Negro.</a:t>
            </a:r>
            <a:endParaRPr lang="es-UY"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L</a:t>
            </a:r>
            <a:r>
              <a:rPr lang="es-UY" sz="2400" kern="0" dirty="0" smtClean="0">
                <a:ea typeface="+mn-ea"/>
                <a:cs typeface="Arial" charset="0"/>
              </a:rPr>
              <a:t>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95400"/>
            <a:ext cx="5341408" cy="533065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219200"/>
            <a:ext cx="5518150" cy="55070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Miércoles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83" y="1219200"/>
            <a:ext cx="5524500" cy="55006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Jueves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219200"/>
            <a:ext cx="5532437" cy="55006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355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58235" cy="4876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58235" cy="4876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8421222" cy="29083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36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01/03/2016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36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2016-10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6549423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29" y="3962400"/>
            <a:ext cx="4433704" cy="29606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8400" y="838200"/>
            <a:ext cx="2590800" cy="762000"/>
          </a:xfrm>
        </p:spPr>
        <p:txBody>
          <a:bodyPr/>
          <a:lstStyle/>
          <a:p>
            <a:r>
              <a:rPr lang="es-UY" dirty="0" smtClean="0"/>
              <a:t>Mediano </a:t>
            </a:r>
            <a:r>
              <a:rPr lang="es-UY" dirty="0" smtClean="0"/>
              <a:t>plazo</a:t>
            </a:r>
            <a:endParaRPr lang="es-UY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3" y="3411080"/>
            <a:ext cx="5670550" cy="34469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791200" cy="3520259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Llamada rectangular"/>
          <p:cNvSpPr/>
          <p:nvPr/>
        </p:nvSpPr>
        <p:spPr bwMode="auto">
          <a:xfrm>
            <a:off x="685800" y="5134540"/>
            <a:ext cx="2514600" cy="656660"/>
          </a:xfrm>
          <a:prstGeom prst="wedgeRectCallout">
            <a:avLst>
              <a:gd name="adj1" fmla="val 57281"/>
              <a:gd name="adj2" fmla="val 7016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Caso con aportes en SG en etapa 2 de2840</a:t>
            </a:r>
            <a:r>
              <a:rPr kumimoji="0" lang="es-UY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m3/s</a:t>
            </a:r>
            <a:endParaRPr kumimoji="0" lang="es-U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Llamada rectangular"/>
          <p:cNvSpPr/>
          <p:nvPr/>
        </p:nvSpPr>
        <p:spPr bwMode="auto">
          <a:xfrm>
            <a:off x="6400800" y="2454134"/>
            <a:ext cx="2514600" cy="656660"/>
          </a:xfrm>
          <a:prstGeom prst="wedgeRectCallout">
            <a:avLst>
              <a:gd name="adj1" fmla="val -69655"/>
              <a:gd name="adj2" fmla="val -8456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Caso con aportes en SG en etapa 2 de 1950 m3/s</a:t>
            </a:r>
            <a:endParaRPr kumimoji="0" lang="es-U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33867"/>
            <a:ext cx="7772400" cy="1143000"/>
          </a:xfrm>
        </p:spPr>
        <p:txBody>
          <a:bodyPr/>
          <a:lstStyle/>
          <a:p>
            <a:r>
              <a:rPr lang="es-UY" sz="2400" dirty="0"/>
              <a:t>Precipitaciones ocurridas en la cuenca del río </a:t>
            </a:r>
            <a:r>
              <a:rPr lang="es-UY" sz="2400" dirty="0" smtClean="0"/>
              <a:t>Uruguay, martes</a:t>
            </a:r>
            <a:endParaRPr lang="es-UY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70346" cy="54904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2400" y="142875"/>
            <a:ext cx="8884530" cy="695325"/>
          </a:xfrm>
        </p:spPr>
        <p:txBody>
          <a:bodyPr/>
          <a:lstStyle/>
          <a:p>
            <a:r>
              <a:rPr lang="es-UY" sz="2000" dirty="0" smtClean="0"/>
              <a:t>Caso </a:t>
            </a:r>
            <a:r>
              <a:rPr lang="es-UY" sz="2000" dirty="0" smtClean="0"/>
              <a:t>con cota mínima en Palmar de 37,3 m y vertido en Terra limitado a 240 m3/s y aportes en SG de 3100 m3/s</a:t>
            </a:r>
            <a:endParaRPr lang="es-UY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60730" cy="4953001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671486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smtClean="0"/>
              <a:t>Ídem anterior pero con 5000 m3/s en SG.</a:t>
            </a:r>
            <a:endParaRPr lang="es-UY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58226" cy="478579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606"/>
            <a:ext cx="7783302" cy="64100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</a:t>
            </a:r>
            <a:r>
              <a:rPr lang="es-UY" sz="2400" dirty="0" smtClean="0"/>
              <a:t>libre con aportes de SG actualizados el viernes.</a:t>
            </a:r>
            <a:endParaRPr lang="es-UY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4533"/>
            <a:ext cx="8534400" cy="54471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0200"/>
            <a:ext cx="6915150" cy="62597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es-UY" sz="2400" dirty="0" smtClean="0"/>
              <a:t>Caso con cota </a:t>
            </a:r>
            <a:r>
              <a:rPr lang="es-UY" sz="2400" dirty="0" err="1" smtClean="0"/>
              <a:t>minima</a:t>
            </a:r>
            <a:r>
              <a:rPr lang="es-UY" sz="2400" dirty="0" smtClean="0"/>
              <a:t> en Palmar de 38 m y tratando de limitar vertido en Terra</a:t>
            </a:r>
            <a:endParaRPr lang="es-UY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52039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2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01/03/2016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10/16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6181725" cy="4427122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91" y="4114800"/>
            <a:ext cx="2724959" cy="2696335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219200"/>
            <a:ext cx="7958138" cy="4970698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sz="2400" dirty="0" smtClean="0"/>
              <a:t>Precipitaciones ocurridas en la cuenca del río Uruguay, </a:t>
            </a:r>
            <a:r>
              <a:rPr lang="es-UY" sz="2400" dirty="0" err="1" smtClean="0"/>
              <a:t>miercoles</a:t>
            </a:r>
            <a:endParaRPr lang="es-UY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9613" cy="552869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0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5067"/>
            <a:ext cx="7620000" cy="5793123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3475" cy="3768793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10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791200"/>
          </a:xfrm>
        </p:spPr>
        <p:txBody>
          <a:bodyPr/>
          <a:lstStyle/>
          <a:p>
            <a:r>
              <a:rPr lang="es-ES" sz="1800" dirty="0"/>
              <a:t>La situación de los recursos hidráulicos es la siguiente:</a:t>
            </a:r>
            <a:endParaRPr lang="es-UY" sz="1800" dirty="0"/>
          </a:p>
          <a:p>
            <a:pPr lvl="1"/>
            <a:r>
              <a:rPr lang="es-ES" sz="1400" dirty="0"/>
              <a:t>Río Uruguay, CTM informa el día de hoy para la semana entrante aportes del orden de </a:t>
            </a:r>
            <a:r>
              <a:rPr lang="es-ES" sz="1400" dirty="0" smtClean="0"/>
              <a:t>4.300 </a:t>
            </a:r>
            <a:r>
              <a:rPr lang="es-ES" sz="1400" dirty="0"/>
              <a:t>m3/s </a:t>
            </a:r>
            <a:r>
              <a:rPr lang="es-ES" sz="1400" dirty="0" smtClean="0"/>
              <a:t>con y sin </a:t>
            </a:r>
            <a:r>
              <a:rPr lang="es-ES" sz="1400" dirty="0"/>
              <a:t>lluvias. </a:t>
            </a:r>
            <a:endParaRPr lang="es-UY" sz="1400" dirty="0"/>
          </a:p>
          <a:p>
            <a:pPr lvl="1"/>
            <a:r>
              <a:rPr lang="es-ES" sz="1400" dirty="0"/>
              <a:t> Río Negro, no se prevén aportes y Bonete esta con un vertimiento de </a:t>
            </a:r>
            <a:r>
              <a:rPr lang="es-ES" sz="1400" dirty="0" smtClean="0"/>
              <a:t>200m3/s para generar con </a:t>
            </a:r>
            <a:r>
              <a:rPr lang="es-ES" sz="1400" dirty="0" err="1" smtClean="0"/>
              <a:t>Baygorria</a:t>
            </a:r>
            <a:r>
              <a:rPr lang="es-ES" sz="1400" dirty="0" smtClean="0"/>
              <a:t> a pleno</a:t>
            </a:r>
            <a:endParaRPr lang="es-UY" sz="1400" dirty="0"/>
          </a:p>
          <a:p>
            <a:r>
              <a:rPr lang="es-ES" sz="1800" dirty="0"/>
              <a:t>Las temperaturas previstas para los próximos días siguen siendo moderadas por lo que se estima que la demanda se mantenga en los valores de esta semana.</a:t>
            </a:r>
            <a:endParaRPr lang="es-UY" sz="1800" dirty="0"/>
          </a:p>
          <a:p>
            <a:r>
              <a:rPr lang="es-ES" sz="1800" dirty="0"/>
              <a:t>A la fecha </a:t>
            </a:r>
            <a:r>
              <a:rPr lang="es-ES" sz="1800" dirty="0" smtClean="0"/>
              <a:t>no hay previsiones de precipitaciones </a:t>
            </a:r>
            <a:r>
              <a:rPr lang="es-ES" sz="1800" dirty="0"/>
              <a:t>para </a:t>
            </a:r>
            <a:r>
              <a:rPr lang="es-ES" sz="1800" dirty="0" smtClean="0"/>
              <a:t>ninguna de las cuencas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</a:t>
            </a: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/>
              <a:t>No </a:t>
            </a:r>
            <a:r>
              <a:rPr lang="es-ES" sz="1800" dirty="0"/>
              <a:t>se realizaran pruebas en la </a:t>
            </a:r>
            <a:r>
              <a:rPr lang="es-ES" sz="1800" dirty="0" err="1"/>
              <a:t>conversora</a:t>
            </a:r>
            <a:r>
              <a:rPr lang="es-ES" sz="1800" dirty="0"/>
              <a:t> de alta potencia durante la </a:t>
            </a:r>
            <a:r>
              <a:rPr lang="es-ES" sz="1800" dirty="0"/>
              <a:t>semana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/>
              <a:t>A partir del 1° de marzo quedan disponibles solamente 50 MW de las centrales APR</a:t>
            </a:r>
          </a:p>
          <a:p>
            <a:endParaRPr lang="es-ES" sz="1800" dirty="0"/>
          </a:p>
          <a:p>
            <a:endParaRPr lang="es-E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lvl="0"/>
            <a:endParaRPr lang="es-ES" sz="2400" b="1" dirty="0" smtClean="0"/>
          </a:p>
          <a:p>
            <a:r>
              <a:rPr lang="es-ES" sz="2400" b="1" dirty="0"/>
              <a:t>Comentarios </a:t>
            </a:r>
            <a:endParaRPr lang="es-UY" sz="2400" b="1" dirty="0"/>
          </a:p>
          <a:p>
            <a:pPr lvl="0"/>
            <a:r>
              <a:rPr lang="es-ES" sz="2400" b="1" dirty="0"/>
              <a:t>MP/CPC</a:t>
            </a:r>
            <a:endParaRPr lang="es-UY" sz="2400" b="1" dirty="0"/>
          </a:p>
          <a:p>
            <a:pPr lvl="1"/>
            <a:r>
              <a:rPr lang="es-ES" sz="1800" dirty="0"/>
              <a:t>Libre, despacha Terra a pleno y vertiendo en Bonete y </a:t>
            </a:r>
            <a:r>
              <a:rPr lang="es-ES" sz="1800" dirty="0" err="1"/>
              <a:t>Baygorria</a:t>
            </a:r>
            <a:r>
              <a:rPr lang="es-ES" sz="1800" dirty="0"/>
              <a:t>  obteniendo cotas de 34.60 y 37.30m en Salto y Palmar respectivamente. No despacha térmico.  El marginal es del orden de 52 U$S/</a:t>
            </a:r>
            <a:r>
              <a:rPr lang="es-ES" sz="1800" dirty="0" err="1"/>
              <a:t>MWh</a:t>
            </a:r>
            <a:r>
              <a:rPr lang="es-ES" sz="1800" dirty="0"/>
              <a:t>.</a:t>
            </a:r>
            <a:endParaRPr lang="es-UY" sz="1800" dirty="0"/>
          </a:p>
          <a:p>
            <a:pPr lvl="1"/>
            <a:r>
              <a:rPr lang="es-ES" sz="1800" dirty="0"/>
              <a:t>Un caso limitando el vertido de Bonete a 240m3/s continua sin despachar motores y deja las cotas de Salto y Palmar en 33.42 y 37.30m respectivamente. El marginal es del orden de 55U$S/</a:t>
            </a:r>
            <a:r>
              <a:rPr lang="es-ES" sz="1800" dirty="0" err="1"/>
              <a:t>MWh</a:t>
            </a:r>
            <a:r>
              <a:rPr lang="es-ES" sz="1800" dirty="0"/>
              <a:t>.</a:t>
            </a:r>
            <a:endParaRPr lang="es-UY" sz="1800" dirty="0"/>
          </a:p>
          <a:p>
            <a:pPr lvl="1"/>
            <a:r>
              <a:rPr lang="es-ES" sz="1800" dirty="0"/>
              <a:t>Se corrió un caso con aportes mayores en Salto según información obtenida de CTM que despacha Bonete a pleno, vierte para generar a pleno con </a:t>
            </a:r>
            <a:r>
              <a:rPr lang="es-ES" sz="1800" dirty="0" err="1"/>
              <a:t>Baygorria</a:t>
            </a:r>
            <a:r>
              <a:rPr lang="es-ES" sz="1800" dirty="0"/>
              <a:t>, no despacha motores y obtiene cotas de Salto y Palmar de 34.72 y 38.03m en Salto y Palmar respectivamente. Ver anexo.</a:t>
            </a:r>
            <a:endParaRPr lang="es-UY" sz="1800" dirty="0"/>
          </a:p>
          <a:p>
            <a:pPr lvl="0"/>
            <a:r>
              <a:rPr lang="es-ES" sz="2400" b="1" dirty="0" err="1" smtClean="0"/>
              <a:t>SimSee</a:t>
            </a:r>
            <a:r>
              <a:rPr lang="es-ES" sz="2400" b="1" dirty="0" smtClean="0"/>
              <a:t> </a:t>
            </a:r>
            <a:r>
              <a:rPr lang="es-ES" sz="1400" b="1" dirty="0" smtClean="0"/>
              <a:t>(nota: los casos enviados en el informe </a:t>
            </a:r>
            <a:r>
              <a:rPr lang="es-ES" sz="1400" b="1" dirty="0" err="1" smtClean="0"/>
              <a:t>continene</a:t>
            </a:r>
            <a:r>
              <a:rPr lang="es-ES" sz="1400" b="1" dirty="0" smtClean="0"/>
              <a:t> errores y se enviara un complemento con los resultados ajustados)</a:t>
            </a:r>
            <a:endParaRPr lang="es-UY" sz="1400" b="1" dirty="0"/>
          </a:p>
          <a:p>
            <a:pPr lvl="1"/>
            <a:r>
              <a:rPr lang="es-ES" sz="1800" dirty="0"/>
              <a:t>Caso Libre, despacha Terra a pleno y vertiendo, Motores a pleno y obtiene cotas de Salto y Palmar de 35.42  y 36.51m respectivamente.</a:t>
            </a:r>
            <a:endParaRPr lang="es-UY" sz="1800" dirty="0"/>
          </a:p>
          <a:p>
            <a:pPr lvl="0"/>
            <a:endParaRPr lang="es-ES" sz="1800" b="1" dirty="0"/>
          </a:p>
          <a:p>
            <a:pPr lvl="0"/>
            <a:endParaRPr lang="es-ES" sz="2400" b="1" dirty="0" smtClean="0"/>
          </a:p>
          <a:p>
            <a:pPr lvl="0"/>
            <a:endParaRPr lang="es-ES" sz="2400" b="1" dirty="0"/>
          </a:p>
          <a:p>
            <a:pPr lvl="0"/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De acuerdo a lo anterior el despacho propuesto es el 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siguiente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Auto </a:t>
            </a:r>
            <a:r>
              <a:rPr lang="es-ES" dirty="0">
                <a:latin typeface="Calibri"/>
                <a:ea typeface="Times New Roman"/>
                <a:cs typeface="Arial"/>
              </a:rPr>
              <a:t>despachados.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Terra a pleno.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para cota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38,0 </a:t>
            </a:r>
            <a:r>
              <a:rPr lang="es-ES" dirty="0">
                <a:latin typeface="Calibri"/>
                <a:ea typeface="Times New Roman"/>
                <a:cs typeface="Arial"/>
              </a:rPr>
              <a:t>m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para cota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34.0 </a:t>
            </a:r>
            <a:r>
              <a:rPr lang="es-ES" dirty="0">
                <a:latin typeface="Calibri"/>
                <a:ea typeface="Times New Roman"/>
                <a:cs typeface="Arial"/>
              </a:rPr>
              <a:t>m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Vertido en Terra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y Motores de CB para </a:t>
            </a:r>
            <a:r>
              <a:rPr lang="es-ES" dirty="0">
                <a:latin typeface="Calibri"/>
                <a:ea typeface="Times New Roman"/>
                <a:cs typeface="Arial"/>
              </a:rPr>
              <a:t>dichas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cotas</a:t>
            </a:r>
            <a:r>
              <a:rPr lang="es-ES" dirty="0">
                <a:highlight>
                  <a:srgbClr val="FFFF00"/>
                </a:highlight>
                <a:latin typeface="Calibri"/>
                <a:ea typeface="Times New Roman"/>
                <a:cs typeface="Arial"/>
              </a:rPr>
              <a:t> 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9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01/03/2016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9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274638</TotalTime>
  <Words>1035</Words>
  <Application>Microsoft Office PowerPoint</Application>
  <PresentationFormat>Presentación en pantalla (4:3)</PresentationFormat>
  <Paragraphs>141</Paragraphs>
  <Slides>51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51</vt:i4>
      </vt:variant>
    </vt:vector>
  </HeadingPairs>
  <TitlesOfParts>
    <vt:vector size="54" baseType="lpstr">
      <vt:lpstr>Presentación en blanco</vt:lpstr>
      <vt:lpstr>Diseño personalizado</vt:lpstr>
      <vt:lpstr>Tema de Office</vt:lpstr>
      <vt:lpstr>Resultados de la semana en curso  y  programación de la semana 10  de 2016      V1   </vt:lpstr>
      <vt:lpstr>Resultados de la semana en curso: Comentarios generales</vt:lpstr>
      <vt:lpstr>Resumen semana actual N° 09/16</vt:lpstr>
      <vt:lpstr>Precipitaciones ocurridas en la cuenca del río Uruguay, martes</vt:lpstr>
      <vt:lpstr>Precipitaciones ocurridas en la cuenca del río Uruguay, miercoles</vt:lpstr>
      <vt:lpstr>Perspectivas para la semana 10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26/2/16</vt:lpstr>
      <vt:lpstr>Resultados previsión Meteologica enero – febrero total país</vt:lpstr>
      <vt:lpstr>Previsiones programación diaria desde 26/2 al 04/3 día 26</vt:lpstr>
      <vt:lpstr>Previsiones programación diaria desde 26/2 al 04/3 día 27</vt:lpstr>
      <vt:lpstr>Previsiones programación diaria desde 26/2 al 04/3 día 28 (domingo)</vt:lpstr>
      <vt:lpstr>Previsiones programación diaria desde 26/2 al 04/3 día 29 (lunes)</vt:lpstr>
      <vt:lpstr>Previsiones programación diaria desde 26/2 al 04/3 día 01 (martes)</vt:lpstr>
      <vt:lpstr>Previsiones programación diaria desde 26/2 al 04/3 día 02 (miércoles)</vt:lpstr>
      <vt:lpstr>Previsiones programación diaria desde 26/2 al 04/3 día 03 (jueves)</vt:lpstr>
      <vt:lpstr>PRONOSTICOS SEMANA 10/16 (jueves)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Previsión precipitaciones acumuladas INMET y CPTEC (viernes)</vt:lpstr>
      <vt:lpstr>Previsión aportes Salto Grande (Fuente CTM, viernes)</vt:lpstr>
      <vt:lpstr>Programación semanal 2016-10 </vt:lpstr>
      <vt:lpstr>COSTO GENERACIÓN TÉRMICA</vt:lpstr>
      <vt:lpstr>MODELOS</vt:lpstr>
      <vt:lpstr>Mediano plazo</vt:lpstr>
      <vt:lpstr>Caso con cota mínima en Palmar de 37,3 m y vertido en Terra limitado a 240 m3/s y aportes en SG de 3100 m3/s</vt:lpstr>
      <vt:lpstr>Presentación de PowerPoint</vt:lpstr>
      <vt:lpstr>Ídem anterior pero con 5000 m3/s en SG.</vt:lpstr>
      <vt:lpstr>Presentación de PowerPoint</vt:lpstr>
      <vt:lpstr>SimSEE, caso libre con aportes de SG actualizados el viernes.</vt:lpstr>
      <vt:lpstr>Presentación de PowerPoint</vt:lpstr>
      <vt:lpstr>Caso con cota minima en Palmar de 38 m y tratando de limitar vertido en Terra</vt:lpstr>
      <vt:lpstr>Programa de generación de la semana 10/16: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3828</cp:revision>
  <dcterms:created xsi:type="dcterms:W3CDTF">2010-01-29T12:03:38Z</dcterms:created>
  <dcterms:modified xsi:type="dcterms:W3CDTF">2016-03-04T15:50:30Z</dcterms:modified>
</cp:coreProperties>
</file>