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86" r:id="rId2"/>
    <p:sldMasterId id="2147483720" r:id="rId3"/>
  </p:sldMasterIdLst>
  <p:notesMasterIdLst>
    <p:notesMasterId r:id="rId59"/>
  </p:notesMasterIdLst>
  <p:handoutMasterIdLst>
    <p:handoutMasterId r:id="rId60"/>
  </p:handoutMasterIdLst>
  <p:sldIdLst>
    <p:sldId id="1026" r:id="rId4"/>
    <p:sldId id="1027" r:id="rId5"/>
    <p:sldId id="1285" r:id="rId6"/>
    <p:sldId id="1386" r:id="rId7"/>
    <p:sldId id="1300" r:id="rId8"/>
    <p:sldId id="1355" r:id="rId9"/>
    <p:sldId id="1030" r:id="rId10"/>
    <p:sldId id="1001" r:id="rId11"/>
    <p:sldId id="1279" r:id="rId12"/>
    <p:sldId id="1278" r:id="rId13"/>
    <p:sldId id="1280" r:id="rId14"/>
    <p:sldId id="1281" r:id="rId15"/>
    <p:sldId id="1282" r:id="rId16"/>
    <p:sldId id="1349" r:id="rId17"/>
    <p:sldId id="1359" r:id="rId18"/>
    <p:sldId id="1360" r:id="rId19"/>
    <p:sldId id="1361" r:id="rId20"/>
    <p:sldId id="1362" r:id="rId21"/>
    <p:sldId id="1363" r:id="rId22"/>
    <p:sldId id="1364" r:id="rId23"/>
    <p:sldId id="1384" r:id="rId24"/>
    <p:sldId id="1392" r:id="rId25"/>
    <p:sldId id="1350" r:id="rId26"/>
    <p:sldId id="1005" r:id="rId27"/>
    <p:sldId id="1345" r:id="rId28"/>
    <p:sldId id="1346" r:id="rId29"/>
    <p:sldId id="1366" r:id="rId30"/>
    <p:sldId id="1367" r:id="rId31"/>
    <p:sldId id="1368" r:id="rId32"/>
    <p:sldId id="1369" r:id="rId33"/>
    <p:sldId id="1370" r:id="rId34"/>
    <p:sldId id="1371" r:id="rId35"/>
    <p:sldId id="1394" r:id="rId36"/>
    <p:sldId id="1347" r:id="rId37"/>
    <p:sldId id="1247" r:id="rId38"/>
    <p:sldId id="1009" r:id="rId39"/>
    <p:sldId id="1037" r:id="rId40"/>
    <p:sldId id="1313" r:id="rId41"/>
    <p:sldId id="1314" r:id="rId42"/>
    <p:sldId id="1333" r:id="rId43"/>
    <p:sldId id="1334" r:id="rId44"/>
    <p:sldId id="1387" r:id="rId45"/>
    <p:sldId id="1388" r:id="rId46"/>
    <p:sldId id="1395" r:id="rId47"/>
    <p:sldId id="1340" r:id="rId48"/>
    <p:sldId id="1341" r:id="rId49"/>
    <p:sldId id="1390" r:id="rId50"/>
    <p:sldId id="1396" r:id="rId51"/>
    <p:sldId id="1397" r:id="rId52"/>
    <p:sldId id="1398" r:id="rId53"/>
    <p:sldId id="1175" r:id="rId54"/>
    <p:sldId id="1133" r:id="rId55"/>
    <p:sldId id="1353" r:id="rId56"/>
    <p:sldId id="1354" r:id="rId57"/>
    <p:sldId id="1348" r:id="rId5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0000"/>
    <a:srgbClr val="3333CC"/>
    <a:srgbClr val="000000"/>
    <a:srgbClr val="006600"/>
    <a:srgbClr val="CC99FF"/>
    <a:srgbClr val="99FF99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7238" autoAdjust="0"/>
    <p:restoredTop sz="91119" autoAdjust="0"/>
  </p:normalViewPr>
  <p:slideViewPr>
    <p:cSldViewPr>
      <p:cViewPr>
        <p:scale>
          <a:sx n="113" d="100"/>
          <a:sy n="113" d="100"/>
        </p:scale>
        <p:origin x="-15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C2004C9-7D14-4BCD-80EE-B75246804BA4}" type="datetimeFigureOut">
              <a:rPr lang="es-UY"/>
              <a:pPr>
                <a:defRPr/>
              </a:pPr>
              <a:t>11/03/2016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0FD3A1B-7DB2-4925-AB35-9A831CF8B64B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177525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210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9272D503-31FA-4B26-96F9-F141E17E024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86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8FB4700-D627-46D8-92AA-611EADFA2D50}" type="slidenum">
              <a:rPr lang="es-ES">
                <a:solidFill>
                  <a:schemeClr val="accent2"/>
                </a:solidFill>
              </a:rPr>
              <a:pPr algn="r"/>
              <a:t>1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  <p:extLst>
      <p:ext uri="{BB962C8B-B14F-4D97-AF65-F5344CB8AC3E}">
        <p14:creationId xmlns:p14="http://schemas.microsoft.com/office/powerpoint/2010/main" val="4075546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3481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D4D1C2-CC23-4421-A15E-5A7587411091}" type="slidenum">
              <a:rPr lang="es-ES" smtClean="0">
                <a:cs typeface="Arial" charset="0"/>
              </a:rPr>
              <a:pPr/>
              <a:t>7</a:t>
            </a:fld>
            <a:endParaRPr lang="es-E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172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35D0B8-87A2-4973-BA64-65B21077C753}" type="slidenum">
              <a:rPr lang="es-ES" smtClean="0">
                <a:solidFill>
                  <a:prstClr val="white"/>
                </a:solidFill>
              </a:rPr>
              <a:pPr>
                <a:defRPr/>
              </a:pPr>
              <a:t>9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060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550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E0002E-579A-408D-99CD-5D528022B203}" type="slidenum">
              <a:rPr lang="es-ES" smtClean="0"/>
              <a:pPr>
                <a:defRPr/>
              </a:pPr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7190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C9E98D1-A96B-45CB-A0AE-C692755B147B}" type="slidenum">
              <a:rPr lang="es-ES">
                <a:solidFill>
                  <a:schemeClr val="accent2"/>
                </a:solidFill>
              </a:rPr>
              <a:pPr algn="r"/>
              <a:t>36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  <p:extLst>
      <p:ext uri="{BB962C8B-B14F-4D97-AF65-F5344CB8AC3E}">
        <p14:creationId xmlns:p14="http://schemas.microsoft.com/office/powerpoint/2010/main" val="205708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39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721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45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4502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51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4735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9B4A-18AE-4774-AAD7-85CB6D600CA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064D5-4406-4579-B006-7C98156DEA3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EEE14-E266-4CE8-99FF-286638C511A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7D61A-A334-4A43-83CC-8369BAFF1AEF}" type="datetimeFigureOut">
              <a:rPr lang="es-ES"/>
              <a:pPr>
                <a:defRPr/>
              </a:pPr>
              <a:t>11/03/2016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5D18A-A9D0-423F-9DFB-C608E6E7A4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262D5-2756-4287-883D-75F2592A888A}" type="datetimeFigureOut">
              <a:rPr lang="es-ES"/>
              <a:pPr>
                <a:defRPr/>
              </a:pPr>
              <a:t>11/03/2016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96857-8923-4988-9281-FD445385C88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53C44-82C5-4D96-A700-BECEE5FD4211}" type="datetimeFigureOut">
              <a:rPr lang="es-ES"/>
              <a:pPr>
                <a:defRPr/>
              </a:pPr>
              <a:t>11/03/2016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C168B-E8AB-48C6-8BAD-22749BDAF0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19869-8E4F-4A64-823C-7DC27066302C}" type="datetimeFigureOut">
              <a:rPr lang="es-ES"/>
              <a:pPr>
                <a:defRPr/>
              </a:pPr>
              <a:t>11/03/2016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822CB-FD26-4BDB-9326-EDD9B1BB2D7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2D9F1-4211-4984-BE4E-3BC34B481665}" type="datetimeFigureOut">
              <a:rPr lang="es-ES"/>
              <a:pPr>
                <a:defRPr/>
              </a:pPr>
              <a:t>11/03/2016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8F200-B7EE-4EDF-B4B8-C36915742A7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4EF87-7A4F-435B-ABAF-FBFAD32DC47C}" type="datetimeFigureOut">
              <a:rPr lang="es-ES"/>
              <a:pPr>
                <a:defRPr/>
              </a:pPr>
              <a:t>11/03/2016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5AE0D-30EF-47C8-BDB7-5797BEE31C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B2726-D855-4371-A511-9C11945E0661}" type="datetimeFigureOut">
              <a:rPr lang="es-ES"/>
              <a:pPr>
                <a:defRPr/>
              </a:pPr>
              <a:t>11/03/2016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B2280-1C8A-464B-9EE9-7BF9968269D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ED6C7-F122-4E38-A7A1-C95F2B057D64}" type="datetimeFigureOut">
              <a:rPr lang="es-ES"/>
              <a:pPr>
                <a:defRPr/>
              </a:pPr>
              <a:t>11/03/2016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E8AF1-7BE1-4281-A09C-CB3EAB136AE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F9844-3923-4487-8BAC-1EADE7C919F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D9901-F414-47FC-A51C-7BF9E3C3A828}" type="datetimeFigureOut">
              <a:rPr lang="es-ES"/>
              <a:pPr>
                <a:defRPr/>
              </a:pPr>
              <a:t>11/03/2016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14961-7B60-4833-A79C-BB211A7E207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1184D-EB63-49ED-86C0-6A4AD8AB81EA}" type="datetimeFigureOut">
              <a:rPr lang="es-ES"/>
              <a:pPr>
                <a:defRPr/>
              </a:pPr>
              <a:t>11/03/2016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8B677-8D66-4529-8BB5-31246491DE6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A28C7-2CB5-4C98-A188-92C3E5C1B4E0}" type="datetimeFigureOut">
              <a:rPr lang="es-ES"/>
              <a:pPr>
                <a:defRPr/>
              </a:pPr>
              <a:t>11/03/2016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562EF-7ABE-4681-941B-3835901FE9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48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72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55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22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55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05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0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9F892-0C99-494E-9153-EF5DED801FD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29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1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9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11/03/2016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69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D8DDB-4182-4A8E-A2AE-8BC2DBE44DB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8CD15-550C-48B3-94C0-CFCC92E4B4D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823FF-E932-4FFB-926B-5993D43907B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0308B-22FF-4987-985E-7B6657E61B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557B0-DC58-4BF9-91AF-95E539E36FF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01125-9754-4E37-AF06-5715D56073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FondoPresentacionesCorporativasUTELaEnergiaQueNosUn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7625" y="42863"/>
            <a:ext cx="904875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UY" smtClean="0"/>
              <a:t>Texto</a:t>
            </a:r>
            <a:endParaRPr 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53188"/>
            <a:ext cx="154781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650" y="6524625"/>
            <a:ext cx="14033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E3ED19-1BAE-40AE-93CB-3DC550614C4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71912AEF-6975-43E7-B260-CACBDAE971EB}" type="datetimeFigureOut">
              <a:rPr lang="es-ES"/>
              <a:pPr>
                <a:defRPr/>
              </a:pPr>
              <a:t>11/03/2016</a:t>
            </a:fld>
            <a:endParaRPr lang="es-ES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DCC2CA2E-2802-4CB1-AB56-A0A33D04102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11/03/2016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998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24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50.em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9CFCA67-E025-442F-AAC3-F3A453365793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C18F812-E739-4583-BE6F-5892523A37E9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4BBD37C-B19C-4EFE-9838-E18DDBF812D7}" type="datetime1">
              <a:rPr lang="es-ES"/>
              <a:pPr/>
              <a:t>11/03/2016</a:t>
            </a:fld>
            <a:endParaRPr lang="es-E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2819400"/>
            <a:ext cx="8280400" cy="2305050"/>
          </a:xfrm>
        </p:spPr>
        <p:txBody>
          <a:bodyPr anchor="b" anchorCtr="1"/>
          <a:lstStyle/>
          <a:p>
            <a:r>
              <a:rPr lang="es-UY" sz="3600" dirty="0" smtClean="0"/>
              <a:t>Resultados de la semana en curso </a:t>
            </a:r>
            <a:br>
              <a:rPr lang="es-UY" sz="3600" dirty="0" smtClean="0"/>
            </a:br>
            <a:r>
              <a:rPr lang="es-UY" sz="3600" dirty="0" smtClean="0"/>
              <a:t>y </a:t>
            </a:r>
            <a:br>
              <a:rPr lang="es-UY" sz="3600" dirty="0" smtClean="0"/>
            </a:br>
            <a:r>
              <a:rPr lang="es-UY" sz="3600" dirty="0" smtClean="0"/>
              <a:t>programación de la semana 11  de 2016      V1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Título"/>
          <p:cNvSpPr>
            <a:spLocks noGrp="1"/>
          </p:cNvSpPr>
          <p:nvPr>
            <p:ph type="title"/>
          </p:nvPr>
        </p:nvSpPr>
        <p:spPr>
          <a:xfrm>
            <a:off x="581025" y="304800"/>
            <a:ext cx="8305800" cy="533400"/>
          </a:xfrm>
        </p:spPr>
        <p:txBody>
          <a:bodyPr/>
          <a:lstStyle/>
          <a:p>
            <a:r>
              <a:rPr lang="es-UY" sz="2400" smtClean="0"/>
              <a:t>Datos globales semanales  (jueves)</a:t>
            </a:r>
            <a:r>
              <a:rPr lang="es-ES" sz="2400" smtClean="0"/>
              <a:t> Comparación previsto-ejecutado suministro de la demanda </a:t>
            </a:r>
            <a:br>
              <a:rPr lang="es-ES" sz="2400" smtClean="0"/>
            </a:br>
            <a:endParaRPr lang="es-UY" sz="240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97465"/>
            <a:ext cx="4274553" cy="578961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390" y="872065"/>
            <a:ext cx="2193610" cy="581501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Título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s-UY" dirty="0" smtClean="0"/>
              <a:t>Evolución de la demanda</a:t>
            </a:r>
          </a:p>
        </p:txBody>
      </p:sp>
      <p:sp>
        <p:nvSpPr>
          <p:cNvPr id="3" name="2 Llamada rectangular"/>
          <p:cNvSpPr/>
          <p:nvPr/>
        </p:nvSpPr>
        <p:spPr bwMode="auto">
          <a:xfrm>
            <a:off x="7315200" y="1066800"/>
            <a:ext cx="1295400" cy="457200"/>
          </a:xfrm>
          <a:prstGeom prst="wedgeRectCallout">
            <a:avLst>
              <a:gd name="adj1" fmla="val -37427"/>
              <a:gd name="adj2" fmla="val 189044"/>
            </a:avLst>
          </a:prstGeom>
          <a:noFill/>
          <a:ln w="38100" cap="flat" cmpd="dbl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UY" dirty="0">
                <a:solidFill>
                  <a:schemeClr val="tx1"/>
                </a:solidFill>
              </a:rPr>
              <a:t>6</a:t>
            </a:r>
            <a:r>
              <a:rPr kumimoji="0" lang="es-UY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es-UY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GWh</a:t>
            </a:r>
            <a:r>
              <a:rPr kumimoji="0" lang="es-UY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menos de demanda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32" y="2209800"/>
            <a:ext cx="8635161" cy="4203432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s-UY" sz="2400" dirty="0" smtClean="0"/>
              <a:t>COMPARATIVO DE APORTES DE CENTRALES HIDRAULICAS</a:t>
            </a:r>
            <a:r>
              <a:rPr lang="es-UY" dirty="0" smtClean="0"/>
              <a:t/>
            </a:r>
            <a:br>
              <a:rPr lang="es-UY" dirty="0" smtClean="0"/>
            </a:br>
            <a:r>
              <a:rPr lang="es-UY" sz="2000" dirty="0" smtClean="0"/>
              <a:t>SALTO GRANDE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92034"/>
            <a:ext cx="3925887" cy="328612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92034"/>
            <a:ext cx="3975100" cy="330358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1524000" cy="2362200"/>
          </a:xfrm>
        </p:spPr>
        <p:txBody>
          <a:bodyPr/>
          <a:lstStyle/>
          <a:p>
            <a:r>
              <a:rPr lang="es-UY" sz="2800" smtClean="0"/>
              <a:t>RIO NEGRO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76200"/>
            <a:ext cx="6547552" cy="656872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609600"/>
          </a:xfrm>
        </p:spPr>
        <p:txBody>
          <a:bodyPr/>
          <a:lstStyle/>
          <a:p>
            <a:r>
              <a:rPr lang="es-UY" dirty="0" smtClean="0"/>
              <a:t>Previsiones de generación eólica</a:t>
            </a:r>
            <a:br>
              <a:rPr lang="es-UY" dirty="0" smtClean="0"/>
            </a:br>
            <a:r>
              <a:rPr lang="es-UY" dirty="0" smtClean="0"/>
              <a:t>fecha 04/3/16</a:t>
            </a:r>
            <a:endParaRPr lang="es-UY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8884565" cy="20574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72400"/>
            <a:ext cx="8884565" cy="1999496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810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09600"/>
          </a:xfrm>
        </p:spPr>
        <p:txBody>
          <a:bodyPr/>
          <a:lstStyle/>
          <a:p>
            <a:r>
              <a:rPr lang="es-UY" sz="2400" dirty="0"/>
              <a:t>Previsiones programación diaria desde </a:t>
            </a:r>
            <a:r>
              <a:rPr lang="es-UY" sz="2400" dirty="0" smtClean="0"/>
              <a:t>04/3 </a:t>
            </a:r>
            <a:r>
              <a:rPr lang="es-UY" sz="2400" dirty="0"/>
              <a:t>al </a:t>
            </a:r>
            <a:r>
              <a:rPr lang="es-UY" sz="2400" dirty="0" smtClean="0"/>
              <a:t>11/3</a:t>
            </a:r>
            <a:r>
              <a:rPr lang="es-UY" sz="2400" dirty="0"/>
              <a:t/>
            </a:r>
            <a:br>
              <a:rPr lang="es-UY" sz="2400" dirty="0"/>
            </a:br>
            <a:r>
              <a:rPr lang="es-UY" sz="2400" dirty="0"/>
              <a:t>día </a:t>
            </a:r>
            <a:r>
              <a:rPr lang="es-UY" sz="2400" dirty="0" smtClean="0"/>
              <a:t>04</a:t>
            </a:r>
            <a:endParaRPr lang="es-UY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52600"/>
            <a:ext cx="6563274" cy="30480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065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76200" y="152400"/>
            <a:ext cx="9220200" cy="609600"/>
          </a:xfrm>
        </p:spPr>
        <p:txBody>
          <a:bodyPr/>
          <a:lstStyle/>
          <a:p>
            <a:r>
              <a:rPr lang="es-UY" sz="2400" dirty="0"/>
              <a:t>Previsiones programación diaria desde 04/3 al 11/3</a:t>
            </a:r>
            <a:br>
              <a:rPr lang="es-UY" sz="2400" dirty="0"/>
            </a:br>
            <a:r>
              <a:rPr lang="es-UY" sz="2400" dirty="0"/>
              <a:t>día </a:t>
            </a:r>
            <a:r>
              <a:rPr lang="es-UY" sz="2400" dirty="0" smtClean="0"/>
              <a:t>05</a:t>
            </a:r>
            <a:endParaRPr lang="es-UY" sz="2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466" y="1828800"/>
            <a:ext cx="6694714" cy="31242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493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52400"/>
            <a:ext cx="8991600" cy="609600"/>
          </a:xfrm>
        </p:spPr>
        <p:txBody>
          <a:bodyPr/>
          <a:lstStyle/>
          <a:p>
            <a:r>
              <a:rPr lang="es-UY" sz="2400" dirty="0"/>
              <a:t>Previsiones programación diaria desde 04/3 al 11/3</a:t>
            </a:r>
            <a:br>
              <a:rPr lang="es-UY" sz="2400" dirty="0"/>
            </a:br>
            <a:r>
              <a:rPr lang="es-UY" sz="2400" dirty="0"/>
              <a:t>día </a:t>
            </a:r>
            <a:r>
              <a:rPr lang="es-UY" sz="2400" dirty="0" smtClean="0"/>
              <a:t>06</a:t>
            </a:r>
            <a:endParaRPr lang="es-UY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6884694" cy="32766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35367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52400"/>
            <a:ext cx="9067800" cy="609600"/>
          </a:xfrm>
        </p:spPr>
        <p:txBody>
          <a:bodyPr/>
          <a:lstStyle/>
          <a:p>
            <a:r>
              <a:rPr lang="es-UY" sz="2400" dirty="0"/>
              <a:t>Previsiones programación diaria desde 04/3 al 11/3</a:t>
            </a:r>
            <a:br>
              <a:rPr lang="es-UY" sz="2400" dirty="0"/>
            </a:br>
            <a:r>
              <a:rPr lang="es-UY" sz="2400" dirty="0"/>
              <a:t>día </a:t>
            </a:r>
            <a:r>
              <a:rPr lang="es-UY" sz="2400" dirty="0" smtClean="0"/>
              <a:t>07</a:t>
            </a:r>
            <a:endParaRPr lang="es-UY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467" y="1524000"/>
            <a:ext cx="6991601" cy="32766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06297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609600"/>
          </a:xfrm>
        </p:spPr>
        <p:txBody>
          <a:bodyPr/>
          <a:lstStyle/>
          <a:p>
            <a:r>
              <a:rPr lang="es-UY" sz="2400" dirty="0"/>
              <a:t>Previsiones programación diaria desde 04/3 al 11/3</a:t>
            </a:r>
            <a:br>
              <a:rPr lang="es-UY" sz="2400" dirty="0"/>
            </a:br>
            <a:r>
              <a:rPr lang="es-UY" sz="2400" dirty="0"/>
              <a:t>día </a:t>
            </a:r>
            <a:r>
              <a:rPr lang="es-UY" sz="2400" dirty="0" smtClean="0"/>
              <a:t>08</a:t>
            </a:r>
            <a:endParaRPr lang="es-UY" sz="24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718732"/>
            <a:ext cx="7013267" cy="331046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899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3A420D4-D2C9-4468-AB52-40C63950F791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69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5E83B099-8C8E-4F25-A48D-0099CC2648E7}" type="datetime1">
              <a:rPr lang="es-ES"/>
              <a:pPr/>
              <a:t>11/03/2016</a:t>
            </a:fld>
            <a:endParaRPr lang="es-ES"/>
          </a:p>
        </p:txBody>
      </p:sp>
      <p:sp>
        <p:nvSpPr>
          <p:cNvPr id="2969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D7675E7-5A2C-40F2-BE51-E3ED691F46C2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700213"/>
            <a:ext cx="8218488" cy="2722562"/>
          </a:xfrm>
        </p:spPr>
        <p:txBody>
          <a:bodyPr/>
          <a:lstStyle/>
          <a:p>
            <a:r>
              <a:rPr lang="es-UY" smtClean="0"/>
              <a:t>Resultados de la semana en curso:</a:t>
            </a:r>
            <a:br>
              <a:rPr lang="es-UY" smtClean="0"/>
            </a:br>
            <a:r>
              <a:rPr lang="es-UY" sz="2400" smtClean="0"/>
              <a:t>Comentarios generales</a:t>
            </a:r>
            <a:endParaRPr lang="es-ES" sz="24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" y="152400"/>
            <a:ext cx="8839200" cy="609600"/>
          </a:xfrm>
        </p:spPr>
        <p:txBody>
          <a:bodyPr/>
          <a:lstStyle/>
          <a:p>
            <a:r>
              <a:rPr lang="es-UY" sz="2400" dirty="0"/>
              <a:t>Previsiones programación diaria desde 04/3 al 11/3</a:t>
            </a:r>
            <a:br>
              <a:rPr lang="es-UY" sz="2400" dirty="0"/>
            </a:br>
            <a:r>
              <a:rPr lang="es-UY" sz="2400" dirty="0"/>
              <a:t>día </a:t>
            </a:r>
            <a:r>
              <a:rPr lang="es-UY" sz="2400" dirty="0" smtClean="0"/>
              <a:t>09</a:t>
            </a:r>
            <a:endParaRPr lang="es-UY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61066"/>
            <a:ext cx="7265354" cy="342053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77169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86800" cy="1143000"/>
          </a:xfrm>
        </p:spPr>
        <p:txBody>
          <a:bodyPr/>
          <a:lstStyle/>
          <a:p>
            <a:r>
              <a:rPr lang="es-UY" sz="2400" dirty="0"/>
              <a:t>Previsiones programación diaria desde 04/3 al 11/3</a:t>
            </a:r>
            <a:br>
              <a:rPr lang="es-UY" sz="2400" dirty="0"/>
            </a:br>
            <a:r>
              <a:rPr lang="es-UY" sz="2400" dirty="0"/>
              <a:t>día </a:t>
            </a:r>
            <a:r>
              <a:rPr lang="es-UY" sz="2400" dirty="0" smtClean="0"/>
              <a:t>10</a:t>
            </a:r>
            <a:endParaRPr lang="es-UY" sz="2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10267"/>
            <a:ext cx="7431511" cy="35052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178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86800" cy="1143000"/>
          </a:xfrm>
        </p:spPr>
        <p:txBody>
          <a:bodyPr/>
          <a:lstStyle/>
          <a:p>
            <a:r>
              <a:rPr lang="es-UY" sz="2400" dirty="0"/>
              <a:t>Previsiones programación diaria desde 04/3 al 11/3</a:t>
            </a:r>
            <a:br>
              <a:rPr lang="es-UY" sz="2400" dirty="0"/>
            </a:br>
            <a:r>
              <a:rPr lang="es-UY" sz="2400" dirty="0"/>
              <a:t>día </a:t>
            </a:r>
            <a:r>
              <a:rPr lang="es-UY" sz="2400" dirty="0" smtClean="0"/>
              <a:t>11</a:t>
            </a:r>
            <a:endParaRPr lang="es-UY" sz="24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7467600" cy="35280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122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381000"/>
          </a:xfrm>
        </p:spPr>
        <p:txBody>
          <a:bodyPr/>
          <a:lstStyle/>
          <a:p>
            <a:r>
              <a:rPr lang="es-UY" sz="2400" dirty="0" smtClean="0"/>
              <a:t>PRONOSTICOS SEMANA 11/16 (jueves)</a:t>
            </a:r>
            <a:endParaRPr lang="es-UY" sz="24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16000"/>
            <a:ext cx="8839200" cy="201316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52801"/>
            <a:ext cx="8839200" cy="1979832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24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B53D2DE-A390-4E89-AA63-6E28F5E1DBAF}" type="slidenum">
              <a:rPr lang="es-ES"/>
              <a:pPr algn="r"/>
              <a:t>24</a:t>
            </a:fld>
            <a:endParaRPr lang="es-ES"/>
          </a:p>
        </p:txBody>
      </p:sp>
      <p:sp>
        <p:nvSpPr>
          <p:cNvPr id="44034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D9BB8CAD-7C9F-4857-A3FC-B9822F3D9F07}" type="datetime1">
              <a:rPr lang="es-ES"/>
              <a:pPr/>
              <a:t>11/03/2016</a:t>
            </a:fld>
            <a:endParaRPr lang="es-ES"/>
          </a:p>
        </p:txBody>
      </p:sp>
      <p:sp>
        <p:nvSpPr>
          <p:cNvPr id="44035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C8676EB-3889-4967-8CC4-DB9A9AAB0A42}" type="slidenum">
              <a:rPr lang="es-ES"/>
              <a:pPr algn="r"/>
              <a:t>24</a:t>
            </a:fld>
            <a:endParaRPr lang="es-E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636838"/>
            <a:ext cx="8229600" cy="952500"/>
          </a:xfrm>
        </p:spPr>
        <p:txBody>
          <a:bodyPr/>
          <a:lstStyle/>
          <a:p>
            <a:r>
              <a:rPr lang="es-UY" sz="3600" smtClean="0"/>
              <a:t>Semana próxima</a:t>
            </a:r>
            <a:endParaRPr lang="es-ES" sz="36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0" y="19050"/>
            <a:ext cx="89154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Previsión temperaturas (</a:t>
            </a:r>
            <a:r>
              <a:rPr kumimoji="0" lang="es-UY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Foreca</a:t>
            </a: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, viernes)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765750"/>
            <a:ext cx="6899275" cy="4843014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25678"/>
            <a:ext cx="6379136" cy="2450922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231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304800" y="381000"/>
            <a:ext cx="861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Precipitaciones previstas para los próximos días, Fuente CPTEC (actualizado viernes)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UY" sz="2400" kern="0" dirty="0" smtClean="0">
                <a:latin typeface="Tahoma"/>
              </a:rPr>
              <a:t>Viernes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 </a:t>
            </a:r>
            <a:endParaRPr kumimoji="0" lang="es-UY" sz="3200" b="1" i="0" u="none" strike="noStrike" kern="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Tahoma"/>
              <a:ea typeface="+mj-ea"/>
              <a:cs typeface="+mj-cs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37" y="1227667"/>
            <a:ext cx="4302125" cy="534987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1154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593725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lvl="0">
              <a:defRPr/>
            </a:pPr>
            <a:r>
              <a:rPr lang="es-UY" sz="2400" kern="0" dirty="0">
                <a:ea typeface="+mn-ea"/>
                <a:cs typeface="Arial" charset="0"/>
              </a:rPr>
              <a:t>Precipitaciones previstas para los próximos días, Fuente </a:t>
            </a:r>
            <a:r>
              <a:rPr lang="es-UY" sz="2400" kern="0" dirty="0" smtClean="0">
                <a:ea typeface="+mn-ea"/>
                <a:cs typeface="Arial" charset="0"/>
              </a:rPr>
              <a:t>CPTEC </a:t>
            </a:r>
            <a:r>
              <a:rPr lang="es-UY" sz="2400" kern="0" dirty="0">
                <a:ea typeface="+mn-ea"/>
                <a:cs typeface="Arial" charset="0"/>
              </a:rPr>
              <a:t>(actualizado viernes)</a:t>
            </a:r>
          </a:p>
          <a:p>
            <a:pPr lvl="0">
              <a:defRPr/>
            </a:pPr>
            <a:r>
              <a:rPr lang="es-UY" sz="2400" kern="0" dirty="0" smtClean="0">
                <a:ea typeface="+mn-ea"/>
                <a:cs typeface="Arial" charset="0"/>
              </a:rPr>
              <a:t>Sábado</a:t>
            </a:r>
            <a:endParaRPr lang="es-UY" sz="2400" kern="0" dirty="0">
              <a:ea typeface="+mn-ea"/>
              <a:cs typeface="Arial" charset="0"/>
            </a:endParaRPr>
          </a:p>
          <a:p>
            <a:pPr lvl="0">
              <a:defRPr/>
            </a:pPr>
            <a:r>
              <a:rPr lang="es-UY" sz="2400" b="0" kern="0" dirty="0" smtClean="0">
                <a:solidFill>
                  <a:srgbClr val="FFFFFF"/>
                </a:solidFill>
                <a:ea typeface="+mn-ea"/>
                <a:cs typeface="Arial" charset="0"/>
              </a:rPr>
              <a:t>Viernes</a:t>
            </a:r>
            <a:endParaRPr lang="es-UY" sz="2400" b="0" kern="0" dirty="0">
              <a:solidFill>
                <a:srgbClr val="FFFFFF"/>
              </a:solidFill>
              <a:ea typeface="+mn-ea"/>
              <a:cs typeface="Arial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067" y="1219200"/>
            <a:ext cx="4287837" cy="534352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2916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593725" y="228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lvl="0">
              <a:defRPr/>
            </a:pPr>
            <a:r>
              <a:rPr lang="es-UY" sz="2400" kern="0" dirty="0">
                <a:ea typeface="+mn-ea"/>
                <a:cs typeface="Arial" charset="0"/>
              </a:rPr>
              <a:t>Precipitaciones previstas para los próximos días, Fuente </a:t>
            </a:r>
            <a:r>
              <a:rPr lang="es-UY" sz="2400" kern="0" dirty="0" smtClean="0">
                <a:ea typeface="+mn-ea"/>
                <a:cs typeface="Arial" charset="0"/>
              </a:rPr>
              <a:t>CPTEC </a:t>
            </a:r>
            <a:r>
              <a:rPr lang="es-UY" sz="2400" kern="0" dirty="0">
                <a:ea typeface="+mn-ea"/>
                <a:cs typeface="Arial" charset="0"/>
              </a:rPr>
              <a:t>(actualizado viernes)</a:t>
            </a:r>
          </a:p>
          <a:p>
            <a:pPr lvl="0">
              <a:defRPr/>
            </a:pPr>
            <a:r>
              <a:rPr lang="es-UY" sz="2400" kern="0" dirty="0" smtClean="0">
                <a:ea typeface="+mn-ea"/>
                <a:cs typeface="Arial" charset="0"/>
              </a:rPr>
              <a:t>Domingo</a:t>
            </a:r>
            <a:endParaRPr lang="es-UY" sz="2400" kern="0" dirty="0">
              <a:ea typeface="+mn-ea"/>
              <a:cs typeface="Arial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463" y="1295400"/>
            <a:ext cx="4281487" cy="535781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8539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593725" y="228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lvl="0">
              <a:defRPr/>
            </a:pPr>
            <a:r>
              <a:rPr lang="es-UY" sz="2400" kern="0" dirty="0">
                <a:ea typeface="+mn-ea"/>
                <a:cs typeface="Arial" charset="0"/>
              </a:rPr>
              <a:t>Precipitaciones previstas para los próximos días, Fuente </a:t>
            </a:r>
            <a:r>
              <a:rPr lang="es-UY" sz="2400" kern="0" dirty="0" smtClean="0">
                <a:ea typeface="+mn-ea"/>
                <a:cs typeface="Arial" charset="0"/>
              </a:rPr>
              <a:t>CPTEC </a:t>
            </a:r>
            <a:r>
              <a:rPr lang="es-UY" sz="2400" kern="0" dirty="0">
                <a:ea typeface="+mn-ea"/>
                <a:cs typeface="Arial" charset="0"/>
              </a:rPr>
              <a:t>(actualizado viernes)</a:t>
            </a:r>
          </a:p>
          <a:p>
            <a:pPr lvl="0">
              <a:defRPr/>
            </a:pPr>
            <a:r>
              <a:rPr lang="es-UY" sz="2400" kern="0" dirty="0">
                <a:ea typeface="+mn-ea"/>
                <a:cs typeface="Arial" charset="0"/>
              </a:rPr>
              <a:t>L</a:t>
            </a:r>
            <a:r>
              <a:rPr lang="es-UY" sz="2400" kern="0" dirty="0" smtClean="0">
                <a:ea typeface="+mn-ea"/>
                <a:cs typeface="Arial" charset="0"/>
              </a:rPr>
              <a:t>unes</a:t>
            </a:r>
            <a:endParaRPr lang="es-UY" sz="2400" kern="0" dirty="0">
              <a:ea typeface="+mn-ea"/>
              <a:cs typeface="Arial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19200"/>
            <a:ext cx="4295775" cy="536416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45664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381000"/>
          </a:xfrm>
        </p:spPr>
        <p:txBody>
          <a:bodyPr/>
          <a:lstStyle/>
          <a:p>
            <a:pPr algn="ctr"/>
            <a:r>
              <a:rPr lang="es-UY" sz="2800" dirty="0" smtClean="0"/>
              <a:t>Resumen semana actual N° 10/16</a:t>
            </a:r>
            <a:endParaRPr lang="es-ES" sz="2800" dirty="0" smtClean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609600"/>
            <a:ext cx="8763000" cy="62484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/>
              <a:t>Durante la semana el despacho ha sido con generación hidráulica sin la necesidad de despachar térmico por potencia.</a:t>
            </a:r>
            <a:endParaRPr lang="es-UY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/>
              <a:t>Las demandas del SIN han disminuido notoriamente y la previsión es que tengamos una demanda semanal del orden de los 195 </a:t>
            </a:r>
            <a:r>
              <a:rPr lang="es-ES" sz="1800" dirty="0" err="1"/>
              <a:t>GWh</a:t>
            </a:r>
            <a:endParaRPr lang="es-UY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/>
              <a:t>Se ha mantenido el vertedero de Terra abierto durante toda la semana de forma de mantener la central </a:t>
            </a:r>
            <a:r>
              <a:rPr lang="es-ES" sz="1800" dirty="0" err="1"/>
              <a:t>Baygorria</a:t>
            </a:r>
            <a:r>
              <a:rPr lang="es-ES" sz="1800" dirty="0"/>
              <a:t> a pleno, previéndose se cierre el viernes en función del aumento de los aportes informados por CTM.</a:t>
            </a:r>
            <a:endParaRPr lang="es-UY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/>
              <a:t>Con dificultades pero se comenzaron las pruebas de la </a:t>
            </a:r>
            <a:r>
              <a:rPr lang="es-ES" sz="1800" dirty="0" err="1"/>
              <a:t>conversora</a:t>
            </a:r>
            <a:r>
              <a:rPr lang="es-ES" sz="1800" dirty="0"/>
              <a:t>, pudiendo transmitir a la fecha solamente 50 </a:t>
            </a:r>
            <a:r>
              <a:rPr lang="es-ES" sz="1800" dirty="0" smtClean="0"/>
              <a:t>MW el miércoles, 350 MW el jueves y en el día de hoy se están realizando las mismas.</a:t>
            </a:r>
            <a:endParaRPr lang="es-UY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/>
              <a:t>Se produjeron lluvias importantes en la cuenca media y alta del río Uruguay que produjo un aumento de aportes significativo fundamentalmente para la semana 11. Se espera en función de la cantidad de precipitaciones caídas que los mismos aumenten </a:t>
            </a:r>
            <a:r>
              <a:rPr lang="es-ES" sz="1800" dirty="0" smtClean="0"/>
              <a:t>levemente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 smtClean="0"/>
              <a:t>Durante la semana se estuvo probando el funcionamiento del AGC en particular con las centrales de Salto Grande, Terra, Palmar y CTR.</a:t>
            </a:r>
            <a:endParaRPr lang="es-UY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8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8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8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8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8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1800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 smtClean="0">
                <a:solidFill>
                  <a:srgbClr val="FF0000"/>
                </a:solidFill>
              </a:rPr>
              <a:t>Se </a:t>
            </a:r>
            <a:r>
              <a:rPr lang="es-ES" sz="1800" dirty="0">
                <a:solidFill>
                  <a:srgbClr val="FF0000"/>
                </a:solidFill>
              </a:rPr>
              <a:t>han producido precipitaciones en la </a:t>
            </a:r>
            <a:endParaRPr lang="es-ES" sz="1800" dirty="0" smtClean="0">
              <a:solidFill>
                <a:srgbClr val="FF0000"/>
              </a:solidFill>
            </a:endParaRPr>
          </a:p>
          <a:p>
            <a:r>
              <a:rPr lang="es-ES" sz="1800" dirty="0" smtClean="0">
                <a:solidFill>
                  <a:srgbClr val="FF0000"/>
                </a:solidFill>
              </a:rPr>
              <a:t>cuenca </a:t>
            </a:r>
            <a:r>
              <a:rPr lang="es-ES" sz="1800" dirty="0">
                <a:solidFill>
                  <a:srgbClr val="FF0000"/>
                </a:solidFill>
              </a:rPr>
              <a:t>del río Uruguay que hicieron </a:t>
            </a:r>
            <a:endParaRPr lang="es-ES" sz="1800" dirty="0" smtClean="0">
              <a:solidFill>
                <a:srgbClr val="FF0000"/>
              </a:solidFill>
            </a:endParaRPr>
          </a:p>
          <a:p>
            <a:r>
              <a:rPr lang="es-ES" sz="1800" dirty="0" smtClean="0">
                <a:solidFill>
                  <a:srgbClr val="FF0000"/>
                </a:solidFill>
              </a:rPr>
              <a:t>reprogramar </a:t>
            </a:r>
            <a:r>
              <a:rPr lang="es-ES" sz="1800" dirty="0">
                <a:solidFill>
                  <a:srgbClr val="FF0000"/>
                </a:solidFill>
              </a:rPr>
              <a:t>la semana durante el fin </a:t>
            </a:r>
            <a:r>
              <a:rPr lang="es-ES" sz="1800" dirty="0" smtClean="0">
                <a:solidFill>
                  <a:srgbClr val="FF0000"/>
                </a:solidFill>
              </a:rPr>
              <a:t>de</a:t>
            </a:r>
          </a:p>
          <a:p>
            <a:r>
              <a:rPr lang="es-ES" sz="1800" dirty="0" smtClean="0">
                <a:solidFill>
                  <a:srgbClr val="FF0000"/>
                </a:solidFill>
              </a:rPr>
              <a:t> semana (asociados a cambios en las previsiones</a:t>
            </a:r>
          </a:p>
          <a:p>
            <a:r>
              <a:rPr lang="es-ES" sz="1800" dirty="0" smtClean="0">
                <a:solidFill>
                  <a:srgbClr val="FF0000"/>
                </a:solidFill>
              </a:rPr>
              <a:t> de precipitaciones)  </a:t>
            </a:r>
            <a:r>
              <a:rPr lang="es-ES" sz="1800" dirty="0">
                <a:solidFill>
                  <a:srgbClr val="FF0000"/>
                </a:solidFill>
              </a:rPr>
              <a:t>y nuevamente el lunes </a:t>
            </a:r>
            <a:r>
              <a:rPr lang="es-ES" sz="1800" dirty="0" smtClean="0">
                <a:solidFill>
                  <a:srgbClr val="FF0000"/>
                </a:solidFill>
              </a:rPr>
              <a:t>luego</a:t>
            </a:r>
          </a:p>
          <a:p>
            <a:r>
              <a:rPr lang="es-ES" sz="1800" dirty="0" smtClean="0">
                <a:solidFill>
                  <a:srgbClr val="FF0000"/>
                </a:solidFill>
              </a:rPr>
              <a:t> </a:t>
            </a:r>
            <a:r>
              <a:rPr lang="es-ES" sz="1800" dirty="0">
                <a:solidFill>
                  <a:srgbClr val="FF0000"/>
                </a:solidFill>
              </a:rPr>
              <a:t>de evaluar la nueva información suministrada </a:t>
            </a:r>
            <a:r>
              <a:rPr lang="es-ES" sz="1800" dirty="0" smtClean="0">
                <a:solidFill>
                  <a:srgbClr val="FF0000"/>
                </a:solidFill>
              </a:rPr>
              <a:t>por</a:t>
            </a:r>
          </a:p>
          <a:p>
            <a:r>
              <a:rPr lang="es-ES" sz="1800" dirty="0" smtClean="0">
                <a:solidFill>
                  <a:srgbClr val="FF0000"/>
                </a:solidFill>
              </a:rPr>
              <a:t> </a:t>
            </a:r>
            <a:r>
              <a:rPr lang="es-ES" sz="1800" dirty="0">
                <a:solidFill>
                  <a:srgbClr val="FF0000"/>
                </a:solidFill>
              </a:rPr>
              <a:t>CTM</a:t>
            </a:r>
            <a:r>
              <a:rPr lang="es-ES" sz="1800" dirty="0" smtClean="0">
                <a:solidFill>
                  <a:srgbClr val="FF0000"/>
                </a:solidFill>
              </a:rPr>
              <a:t>. Salto Grande informó máxima generación el día</a:t>
            </a:r>
          </a:p>
          <a:p>
            <a:r>
              <a:rPr lang="es-ES" sz="1800" dirty="0" smtClean="0">
                <a:solidFill>
                  <a:srgbClr val="FF0000"/>
                </a:solidFill>
              </a:rPr>
              <a:t>sábado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 smtClean="0">
                <a:solidFill>
                  <a:srgbClr val="FF0000"/>
                </a:solidFill>
              </a:rPr>
              <a:t>Las precipitaciones en el río Negro han sido </a:t>
            </a:r>
          </a:p>
          <a:p>
            <a:r>
              <a:rPr lang="es-ES" sz="1800" dirty="0" smtClean="0">
                <a:solidFill>
                  <a:srgbClr val="FF0000"/>
                </a:solidFill>
              </a:rPr>
              <a:t>menores y no han causado aumentos de aportes.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 smtClean="0">
                <a:solidFill>
                  <a:srgbClr val="FF0000"/>
                </a:solidFill>
              </a:rPr>
              <a:t>En la actualidad esta lloviendo en la cuenca del río Negro y la inmediata del río Uruguay e INUMET emitió alertas para el día de hoy por lluvias abundantes y ya se encuentra lloviendo en el río Negro.</a:t>
            </a:r>
            <a:endParaRPr lang="es-UY" sz="1800" dirty="0">
              <a:solidFill>
                <a:srgbClr val="FF0000"/>
              </a:solidFill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es-ES" sz="1800" dirty="0" smtClean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1800" dirty="0" smtClean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es-ES" sz="1800" dirty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1800" dirty="0" smtClean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1800" dirty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1800" dirty="0" smtClean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1800" dirty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es-ES" sz="1800" dirty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es-ES" sz="1800" b="1" dirty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  <a:p>
            <a:endParaRPr lang="es-ES" sz="1800" dirty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593725" y="228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lvl="0">
              <a:defRPr/>
            </a:pPr>
            <a:r>
              <a:rPr lang="es-UY" sz="2400" kern="0" dirty="0">
                <a:ea typeface="+mn-ea"/>
                <a:cs typeface="Arial" charset="0"/>
              </a:rPr>
              <a:t>Precipitaciones previstas para los próximos días, Fuente </a:t>
            </a:r>
            <a:r>
              <a:rPr lang="es-UY" sz="2400" kern="0" dirty="0" smtClean="0">
                <a:ea typeface="+mn-ea"/>
                <a:cs typeface="Arial" charset="0"/>
              </a:rPr>
              <a:t>CPTEC </a:t>
            </a:r>
            <a:r>
              <a:rPr lang="es-UY" sz="2400" kern="0" dirty="0">
                <a:ea typeface="+mn-ea"/>
                <a:cs typeface="Arial" charset="0"/>
              </a:rPr>
              <a:t>(actualizado </a:t>
            </a:r>
            <a:r>
              <a:rPr lang="es-UY" sz="2400" kern="0" dirty="0" smtClean="0">
                <a:ea typeface="+mn-ea"/>
                <a:cs typeface="Arial" charset="0"/>
              </a:rPr>
              <a:t>viernes)</a:t>
            </a:r>
          </a:p>
          <a:p>
            <a:pPr lvl="0">
              <a:defRPr/>
            </a:pPr>
            <a:r>
              <a:rPr lang="es-UY" sz="2400" kern="0" dirty="0" smtClean="0">
                <a:ea typeface="+mn-ea"/>
                <a:cs typeface="Arial" charset="0"/>
              </a:rPr>
              <a:t>Martes</a:t>
            </a:r>
            <a:endParaRPr lang="es-UY" sz="2400" kern="0" dirty="0">
              <a:ea typeface="+mn-ea"/>
              <a:cs typeface="Arial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19200"/>
            <a:ext cx="4287837" cy="535781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81527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593725" y="228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lvl="0">
              <a:defRPr/>
            </a:pPr>
            <a:r>
              <a:rPr lang="es-UY" sz="2400" kern="0" dirty="0">
                <a:ea typeface="+mn-ea"/>
                <a:cs typeface="Arial" charset="0"/>
              </a:rPr>
              <a:t>Precipitaciones previstas para los próximos días, Fuente </a:t>
            </a:r>
            <a:r>
              <a:rPr lang="es-UY" sz="2400" kern="0" dirty="0" smtClean="0">
                <a:ea typeface="+mn-ea"/>
                <a:cs typeface="Arial" charset="0"/>
              </a:rPr>
              <a:t>CPTEC </a:t>
            </a:r>
            <a:r>
              <a:rPr lang="es-UY" sz="2400" kern="0" dirty="0">
                <a:ea typeface="+mn-ea"/>
                <a:cs typeface="Arial" charset="0"/>
              </a:rPr>
              <a:t>(actualizado viernes)</a:t>
            </a:r>
          </a:p>
          <a:p>
            <a:pPr lvl="0">
              <a:defRPr/>
            </a:pPr>
            <a:r>
              <a:rPr lang="es-UY" sz="2400" kern="0" dirty="0" smtClean="0">
                <a:ea typeface="+mn-ea"/>
                <a:cs typeface="Arial" charset="0"/>
              </a:rPr>
              <a:t>Miércoles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133" y="1295400"/>
            <a:ext cx="4316413" cy="536416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68024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593725" y="228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lvl="0">
              <a:defRPr/>
            </a:pPr>
            <a:r>
              <a:rPr lang="es-UY" sz="2400" kern="0" dirty="0">
                <a:ea typeface="+mn-ea"/>
                <a:cs typeface="Arial" charset="0"/>
              </a:rPr>
              <a:t>Precipitaciones previstas para los próximos días, Fuente </a:t>
            </a:r>
            <a:r>
              <a:rPr lang="es-UY" sz="2400" kern="0" dirty="0" smtClean="0">
                <a:ea typeface="+mn-ea"/>
                <a:cs typeface="Arial" charset="0"/>
              </a:rPr>
              <a:t>CPTEC </a:t>
            </a:r>
            <a:r>
              <a:rPr lang="es-UY" sz="2400" kern="0" dirty="0">
                <a:ea typeface="+mn-ea"/>
                <a:cs typeface="Arial" charset="0"/>
              </a:rPr>
              <a:t>(actualizado viernes)</a:t>
            </a:r>
          </a:p>
          <a:p>
            <a:pPr lvl="0">
              <a:defRPr/>
            </a:pPr>
            <a:r>
              <a:rPr lang="es-UY" sz="2400" kern="0" dirty="0" smtClean="0">
                <a:ea typeface="+mn-ea"/>
                <a:cs typeface="Arial" charset="0"/>
              </a:rPr>
              <a:t>Jueves</a:t>
            </a:r>
            <a:endParaRPr lang="es-UY" sz="2400" kern="0" dirty="0">
              <a:ea typeface="+mn-ea"/>
              <a:cs typeface="Arial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755" y="1295400"/>
            <a:ext cx="4287837" cy="536416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285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593725" y="228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lvl="0">
              <a:defRPr/>
            </a:pPr>
            <a:r>
              <a:rPr lang="es-UY" sz="2400" kern="0" dirty="0">
                <a:ea typeface="+mn-ea"/>
                <a:cs typeface="Arial" charset="0"/>
              </a:rPr>
              <a:t>Precipitaciones previstas para los próximos días, Fuente </a:t>
            </a:r>
            <a:r>
              <a:rPr lang="es-UY" sz="2400" kern="0" dirty="0" smtClean="0">
                <a:ea typeface="+mn-ea"/>
                <a:cs typeface="Arial" charset="0"/>
              </a:rPr>
              <a:t>CPTEC </a:t>
            </a:r>
            <a:r>
              <a:rPr lang="es-UY" sz="2400" kern="0" dirty="0">
                <a:ea typeface="+mn-ea"/>
                <a:cs typeface="Arial" charset="0"/>
              </a:rPr>
              <a:t>(actualizado viernes)</a:t>
            </a:r>
          </a:p>
          <a:p>
            <a:pPr lvl="0">
              <a:defRPr/>
            </a:pPr>
            <a:r>
              <a:rPr lang="es-UY" sz="2400" kern="0" dirty="0" err="1" smtClean="0">
                <a:ea typeface="+mn-ea"/>
                <a:cs typeface="Arial" charset="0"/>
              </a:rPr>
              <a:t>Sabado</a:t>
            </a:r>
            <a:endParaRPr lang="es-UY" sz="2400" kern="0" dirty="0">
              <a:ea typeface="+mn-ea"/>
              <a:cs typeface="Arial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87" y="1219200"/>
            <a:ext cx="4287837" cy="534352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440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sz="2400" b="1" kern="0" dirty="0">
                <a:solidFill>
                  <a:srgbClr val="FF9900"/>
                </a:solidFill>
                <a:latin typeface="Tahoma"/>
              </a:rPr>
              <a:t>Previsión precipitaciones </a:t>
            </a:r>
            <a:r>
              <a:rPr lang="es-UY" sz="2400" b="1" kern="0" dirty="0" smtClean="0">
                <a:solidFill>
                  <a:srgbClr val="FF9900"/>
                </a:solidFill>
                <a:latin typeface="Tahoma"/>
              </a:rPr>
              <a:t>acumuladas INMET (indisponible en el día de hoy) y CPTEC (viernes)</a:t>
            </a:r>
            <a:endParaRPr lang="es-UY" sz="2400" b="1" kern="0" dirty="0">
              <a:solidFill>
                <a:srgbClr val="FF9900"/>
              </a:solidFill>
              <a:latin typeface="Tahoma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371600"/>
            <a:ext cx="4091238" cy="49530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7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1 Título"/>
          <p:cNvSpPr>
            <a:spLocks noGrp="1"/>
          </p:cNvSpPr>
          <p:nvPr>
            <p:ph type="title"/>
          </p:nvPr>
        </p:nvSpPr>
        <p:spPr>
          <a:xfrm>
            <a:off x="1295400" y="76200"/>
            <a:ext cx="6629400" cy="1143000"/>
          </a:xfrm>
        </p:spPr>
        <p:txBody>
          <a:bodyPr/>
          <a:lstStyle/>
          <a:p>
            <a:r>
              <a:rPr lang="es-UY" sz="2400" dirty="0" smtClean="0"/>
              <a:t>Previsión aportes Salto Grande (Fuente CTM, viernes)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56267"/>
            <a:ext cx="6934200" cy="39624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38914BB-1E21-4911-B83A-61AFEDDC49A6}" type="slidenum">
              <a:rPr lang="es-ES"/>
              <a:pPr algn="r"/>
              <a:t>36</a:t>
            </a:fld>
            <a:endParaRPr lang="es-ES"/>
          </a:p>
        </p:txBody>
      </p:sp>
      <p:sp>
        <p:nvSpPr>
          <p:cNvPr id="5017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8AEEAF94-73E0-47DD-ADDE-783E293A928F}" type="datetime1">
              <a:rPr lang="es-ES"/>
              <a:pPr/>
              <a:t>11/03/2016</a:t>
            </a:fld>
            <a:endParaRPr lang="es-ES"/>
          </a:p>
        </p:txBody>
      </p:sp>
      <p:sp>
        <p:nvSpPr>
          <p:cNvPr id="5017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67D976-BA5E-4167-91EA-5EF11A973D18}" type="slidenum">
              <a:rPr lang="es-ES"/>
              <a:pPr algn="r"/>
              <a:t>36</a:t>
            </a:fld>
            <a:endParaRPr lang="es-ES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492375"/>
            <a:ext cx="8229600" cy="1143000"/>
          </a:xfrm>
        </p:spPr>
        <p:txBody>
          <a:bodyPr/>
          <a:lstStyle/>
          <a:p>
            <a:r>
              <a:rPr lang="es-UY" sz="3600" dirty="0" smtClean="0"/>
              <a:t>Programación semanal</a:t>
            </a:r>
            <a:br>
              <a:rPr lang="es-UY" sz="3600" dirty="0" smtClean="0"/>
            </a:br>
            <a:r>
              <a:rPr lang="es-UY" sz="3600" dirty="0" smtClean="0"/>
              <a:t>2016-11</a:t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705600" y="1219200"/>
            <a:ext cx="2649538" cy="2133600"/>
          </a:xfrm>
        </p:spPr>
        <p:txBody>
          <a:bodyPr/>
          <a:lstStyle/>
          <a:p>
            <a:r>
              <a:rPr lang="es-MX" sz="2800" dirty="0" smtClean="0"/>
              <a:t>COSTO GENERACIÓN TÉRMICA</a:t>
            </a:r>
            <a:endParaRPr lang="es-ES" sz="2800" dirty="0" smtClean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1"/>
            <a:ext cx="6549423" cy="50292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781042"/>
            <a:ext cx="4522979" cy="3027779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304800"/>
          </a:xfrm>
        </p:spPr>
        <p:txBody>
          <a:bodyPr/>
          <a:lstStyle/>
          <a:p>
            <a:r>
              <a:rPr lang="es-UY" dirty="0" smtClean="0"/>
              <a:t>MODELOS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408987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11175" y="304800"/>
            <a:ext cx="8229600" cy="762000"/>
          </a:xfrm>
        </p:spPr>
        <p:txBody>
          <a:bodyPr/>
          <a:lstStyle/>
          <a:p>
            <a:r>
              <a:rPr lang="es-UY" dirty="0" smtClean="0"/>
              <a:t>Mediano plazo</a:t>
            </a:r>
            <a:endParaRPr lang="es-UY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67" y="1219200"/>
            <a:ext cx="8185150" cy="4975453"/>
          </a:xfrm>
          <a:prstGeom prst="rect">
            <a:avLst/>
          </a:prstGeom>
          <a:solidFill>
            <a:schemeClr val="bg1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28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685800" y="33867"/>
            <a:ext cx="7772400" cy="1143000"/>
          </a:xfrm>
        </p:spPr>
        <p:txBody>
          <a:bodyPr/>
          <a:lstStyle/>
          <a:p>
            <a:r>
              <a:rPr lang="es-UY" sz="2400" dirty="0"/>
              <a:t>Precipitaciones ocurridas en la cuenca del río </a:t>
            </a:r>
            <a:r>
              <a:rPr lang="es-UY" sz="2400" dirty="0" smtClean="0"/>
              <a:t>Uruguay, miércoles</a:t>
            </a:r>
            <a:endParaRPr lang="es-UY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58333"/>
            <a:ext cx="8001000" cy="566538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737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52400" y="142875"/>
            <a:ext cx="8884530" cy="695325"/>
          </a:xfrm>
        </p:spPr>
        <p:txBody>
          <a:bodyPr/>
          <a:lstStyle/>
          <a:p>
            <a:r>
              <a:rPr lang="es-UY" sz="2000" dirty="0" smtClean="0"/>
              <a:t>Caso con cota mínima en Palmar de 37,3 m y vertido en Terra limitado a 240 m3/s y aportes en SG de 3300 m3/s</a:t>
            </a:r>
            <a:endParaRPr lang="es-UY" sz="2000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629141" cy="4769716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332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"/>
            <a:ext cx="7248725" cy="5969801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450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s-UY" sz="2400" dirty="0" smtClean="0"/>
              <a:t>Ídem anterior pero con cota mínima en Palmar de 38 m.</a:t>
            </a:r>
            <a:endParaRPr lang="es-UY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3" y="1143000"/>
            <a:ext cx="8734426" cy="4827912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20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"/>
            <a:ext cx="7733152" cy="6368758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015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457200"/>
          </a:xfrm>
        </p:spPr>
        <p:txBody>
          <a:bodyPr/>
          <a:lstStyle/>
          <a:p>
            <a:r>
              <a:rPr lang="es-UY" sz="2400" dirty="0" smtClean="0"/>
              <a:t>Caso sin vertido y aportes SG actualizados</a:t>
            </a:r>
            <a:endParaRPr lang="es-UY" sz="24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547157" cy="47244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519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s-UY" sz="2400" dirty="0" err="1" smtClean="0"/>
              <a:t>SimSEE</a:t>
            </a:r>
            <a:r>
              <a:rPr lang="es-UY" sz="2400" dirty="0" smtClean="0"/>
              <a:t>, caso libre con aportes de SG actualizados el viernes.</a:t>
            </a:r>
            <a:endParaRPr lang="es-UY" sz="2400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33" y="1024467"/>
            <a:ext cx="8382000" cy="534990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525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8600"/>
            <a:ext cx="6884846" cy="6232282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19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457200"/>
          </a:xfrm>
        </p:spPr>
        <p:txBody>
          <a:bodyPr/>
          <a:lstStyle/>
          <a:p>
            <a:r>
              <a:rPr lang="es-UY" sz="2400" dirty="0" smtClean="0"/>
              <a:t>Caso libre sin vertido ni Motores de CB</a:t>
            </a:r>
            <a:endParaRPr lang="es-UY" sz="2400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990600"/>
            <a:ext cx="8534400" cy="5447174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021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"/>
            <a:ext cx="7315200" cy="6494626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081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990600"/>
            <a:ext cx="8610600" cy="5495809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723900" y="152398"/>
            <a:ext cx="7772400" cy="685800"/>
          </a:xfrm>
        </p:spPr>
        <p:txBody>
          <a:bodyPr/>
          <a:lstStyle/>
          <a:p>
            <a:r>
              <a:rPr lang="es-UY" sz="2400" dirty="0" err="1" smtClean="0"/>
              <a:t>Idem</a:t>
            </a:r>
            <a:r>
              <a:rPr lang="es-UY" sz="2400" dirty="0" smtClean="0"/>
              <a:t> caso con aportes en SG actualizados y </a:t>
            </a:r>
            <a:r>
              <a:rPr lang="es-UY" sz="2400" dirty="0" err="1" smtClean="0"/>
              <a:t>Cvar</a:t>
            </a:r>
            <a:r>
              <a:rPr lang="es-UY" sz="2400" dirty="0" smtClean="0"/>
              <a:t> en mediano plazo</a:t>
            </a:r>
            <a:endParaRPr lang="es-UY" sz="2400" dirty="0"/>
          </a:p>
        </p:txBody>
      </p:sp>
    </p:spTree>
    <p:extLst>
      <p:ext uri="{BB962C8B-B14F-4D97-AF65-F5344CB8AC3E}">
        <p14:creationId xmlns:p14="http://schemas.microsoft.com/office/powerpoint/2010/main" val="86003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4 Título"/>
          <p:cNvSpPr>
            <a:spLocks noGrp="1"/>
          </p:cNvSpPr>
          <p:nvPr>
            <p:ph type="title"/>
          </p:nvPr>
        </p:nvSpPr>
        <p:spPr>
          <a:xfrm>
            <a:off x="685800" y="38100"/>
            <a:ext cx="7772400" cy="914400"/>
          </a:xfrm>
        </p:spPr>
        <p:txBody>
          <a:bodyPr/>
          <a:lstStyle/>
          <a:p>
            <a:r>
              <a:rPr lang="es-UY" dirty="0" smtClean="0"/>
              <a:t>Perspectivas para la semana 11</a:t>
            </a:r>
            <a:br>
              <a:rPr lang="es-UY" dirty="0" smtClean="0"/>
            </a:br>
            <a:endParaRPr lang="es-UY" dirty="0" smtClean="0"/>
          </a:p>
        </p:txBody>
      </p:sp>
      <p:sp>
        <p:nvSpPr>
          <p:cNvPr id="31746" name="5 Marcador de contenido"/>
          <p:cNvSpPr>
            <a:spLocks noGrp="1"/>
          </p:cNvSpPr>
          <p:nvPr>
            <p:ph idx="1"/>
          </p:nvPr>
        </p:nvSpPr>
        <p:spPr>
          <a:xfrm>
            <a:off x="0" y="609600"/>
            <a:ext cx="8991600" cy="5791200"/>
          </a:xfrm>
        </p:spPr>
        <p:txBody>
          <a:bodyPr/>
          <a:lstStyle/>
          <a:p>
            <a:r>
              <a:rPr lang="es-ES" sz="1800" dirty="0" smtClean="0"/>
              <a:t>La </a:t>
            </a:r>
            <a:r>
              <a:rPr lang="es-ES" sz="1800" dirty="0"/>
              <a:t>situación de los recursos hidráulicos es la siguiente:</a:t>
            </a:r>
            <a:endParaRPr lang="es-UY" sz="1800" dirty="0"/>
          </a:p>
          <a:p>
            <a:pPr lvl="1"/>
            <a:r>
              <a:rPr lang="es-ES" sz="1400" dirty="0"/>
              <a:t>Río Uruguay, CTM informa el día de hoy para la semana entrante aportes del orden de </a:t>
            </a:r>
            <a:r>
              <a:rPr lang="es-ES" sz="1400" dirty="0" smtClean="0"/>
              <a:t>3.800 </a:t>
            </a:r>
            <a:r>
              <a:rPr lang="es-ES" sz="1400" dirty="0"/>
              <a:t>m3/s </a:t>
            </a:r>
            <a:r>
              <a:rPr lang="es-ES" sz="1400" dirty="0" smtClean="0"/>
              <a:t>con y sin </a:t>
            </a:r>
            <a:r>
              <a:rPr lang="es-ES" sz="1400" dirty="0"/>
              <a:t>lluvias. </a:t>
            </a:r>
            <a:endParaRPr lang="es-UY" sz="1400" dirty="0"/>
          </a:p>
          <a:p>
            <a:pPr lvl="1"/>
            <a:r>
              <a:rPr lang="es-ES" sz="1400" dirty="0" smtClean="0"/>
              <a:t>Río </a:t>
            </a:r>
            <a:r>
              <a:rPr lang="es-ES" sz="1400" dirty="0"/>
              <a:t>Negro, no se prevén aportes </a:t>
            </a:r>
            <a:endParaRPr lang="es-ES" sz="1400" dirty="0" smtClean="0"/>
          </a:p>
          <a:p>
            <a:r>
              <a:rPr lang="es-ES" sz="1800" dirty="0"/>
              <a:t>Las temperaturas previstas para los próximos días siguen siendo moderadas por lo que se estima que la demanda se mantenga en los valores de esta </a:t>
            </a:r>
            <a:r>
              <a:rPr lang="es-ES" sz="1800" dirty="0" smtClean="0"/>
              <a:t>semana o inclusive levemente mas bajos.</a:t>
            </a:r>
            <a:endParaRPr lang="es-UY" sz="1800" dirty="0"/>
          </a:p>
          <a:p>
            <a:r>
              <a:rPr lang="es-ES" sz="1800" dirty="0" smtClean="0"/>
              <a:t>El Pronostico CPTEC cuenta con previsiones muy importantes para la cuenca media del río Uruguay para dentro de 8 días. INMET no se encuentra disponible</a:t>
            </a:r>
            <a:r>
              <a:rPr lang="es-ES" sz="1800" dirty="0" smtClean="0">
                <a:latin typeface="Calibri"/>
                <a:ea typeface="Times New Roman"/>
                <a:cs typeface="Arial"/>
              </a:rPr>
              <a:t> 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1800" dirty="0"/>
              <a:t>S</a:t>
            </a:r>
            <a:r>
              <a:rPr lang="es-ES" sz="1800" dirty="0" smtClean="0"/>
              <a:t>e </a:t>
            </a:r>
            <a:r>
              <a:rPr lang="es-ES" sz="1800" dirty="0"/>
              <a:t>realizaran pruebas en la </a:t>
            </a:r>
            <a:r>
              <a:rPr lang="es-ES" sz="1800" dirty="0" err="1"/>
              <a:t>conversora</a:t>
            </a:r>
            <a:r>
              <a:rPr lang="es-ES" sz="1800" dirty="0"/>
              <a:t> de alta potencia durante la </a:t>
            </a:r>
            <a:r>
              <a:rPr lang="es-ES" sz="1800" dirty="0" smtClean="0"/>
              <a:t>semana fundamentalmente dirección BR &gt; Uruguay. 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1800" dirty="0" smtClean="0"/>
              <a:t>Se transfirieron del orden de 22 </a:t>
            </a:r>
            <a:r>
              <a:rPr lang="es-ES" sz="1800" dirty="0" err="1" smtClean="0"/>
              <a:t>GWh</a:t>
            </a:r>
            <a:r>
              <a:rPr lang="es-ES" sz="1800" dirty="0" smtClean="0"/>
              <a:t> de Uruguay a Brasil </a:t>
            </a:r>
            <a:endParaRPr lang="es-ES" sz="1800" dirty="0">
              <a:solidFill>
                <a:srgbClr val="FF0000"/>
              </a:solidFill>
            </a:endParaRPr>
          </a:p>
          <a:p>
            <a:endParaRPr lang="es-ES" sz="1800" dirty="0">
              <a:solidFill>
                <a:srgbClr val="FF0000"/>
              </a:solidFill>
            </a:endParaRPr>
          </a:p>
          <a:p>
            <a:endParaRPr lang="es-ES" sz="18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"/>
            <a:ext cx="7249889" cy="6562726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10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AB644A3-69A0-4875-88CE-D6F766D9A2C9}" type="slidenum">
              <a:rPr lang="es-ES"/>
              <a:pPr algn="r"/>
              <a:t>51</a:t>
            </a:fld>
            <a:endParaRPr lang="es-ES"/>
          </a:p>
        </p:txBody>
      </p:sp>
      <p:sp>
        <p:nvSpPr>
          <p:cNvPr id="64514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E2B5819B-F822-436F-833A-0F10F845D15D}" type="datetime1">
              <a:rPr lang="es-ES"/>
              <a:pPr/>
              <a:t>11/03/2016</a:t>
            </a:fld>
            <a:endParaRPr lang="es-ES"/>
          </a:p>
        </p:txBody>
      </p:sp>
      <p:sp>
        <p:nvSpPr>
          <p:cNvPr id="64515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96891A5-EB9A-4A6E-BA80-C5AABB8C3F0E}" type="slidenum">
              <a:rPr lang="es-ES"/>
              <a:pPr algn="r"/>
              <a:t>51</a:t>
            </a:fld>
            <a:endParaRPr lang="es-ES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09800"/>
            <a:ext cx="8229600" cy="2176463"/>
          </a:xfrm>
        </p:spPr>
        <p:txBody>
          <a:bodyPr/>
          <a:lstStyle/>
          <a:p>
            <a:pPr algn="l"/>
            <a:r>
              <a:rPr lang="es-UY" sz="3600" dirty="0" smtClean="0"/>
              <a:t>Programa de generación de la semana 11/16: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2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85800"/>
          </a:xfrm>
        </p:spPr>
        <p:txBody>
          <a:bodyPr/>
          <a:lstStyle/>
          <a:p>
            <a:r>
              <a:rPr lang="es-UY" dirty="0" smtClean="0"/>
              <a:t>Programa semanal (jueves)</a:t>
            </a:r>
            <a:br>
              <a:rPr lang="es-UY" dirty="0" smtClean="0"/>
            </a:br>
            <a:endParaRPr lang="es-ES" dirty="0" smtClean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5852020" cy="4191000"/>
          </a:xfrm>
          <a:prstGeom prst="rect">
            <a:avLst/>
          </a:prstGeom>
          <a:solidFill>
            <a:schemeClr val="bg1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232" y="3733800"/>
            <a:ext cx="2954368" cy="2923335"/>
          </a:xfrm>
          <a:prstGeom prst="rect">
            <a:avLst/>
          </a:prstGeom>
          <a:solidFill>
            <a:schemeClr val="bg1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r>
              <a:rPr lang="es-UY" dirty="0" smtClean="0"/>
              <a:t>Datos energéticos diarios</a:t>
            </a:r>
            <a:endParaRPr lang="es-UY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29267"/>
            <a:ext cx="8491538" cy="4946700"/>
          </a:xfrm>
          <a:prstGeom prst="rect">
            <a:avLst/>
          </a:prstGeom>
          <a:solidFill>
            <a:schemeClr val="bg1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84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381000"/>
          </a:xfrm>
        </p:spPr>
        <p:txBody>
          <a:bodyPr/>
          <a:lstStyle/>
          <a:p>
            <a:r>
              <a:rPr lang="es-UY" dirty="0" smtClean="0"/>
              <a:t>Datos hidráulicos diarios</a:t>
            </a:r>
            <a:endParaRPr lang="es-UY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5800"/>
            <a:ext cx="7617469" cy="5791200"/>
          </a:xfrm>
          <a:prstGeom prst="rect">
            <a:avLst/>
          </a:prstGeom>
          <a:solidFill>
            <a:schemeClr val="bg1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4918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Principales </a:t>
            </a:r>
            <a:r>
              <a:rPr lang="es-UY" dirty="0"/>
              <a:t>t</a:t>
            </a:r>
            <a:r>
              <a:rPr lang="es-UY" dirty="0" smtClean="0"/>
              <a:t>rabajos en la red</a:t>
            </a:r>
            <a:endParaRPr lang="es-UY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8667"/>
            <a:ext cx="8667750" cy="4474130"/>
          </a:xfrm>
          <a:prstGeom prst="rect">
            <a:avLst/>
          </a:prstGeom>
          <a:solidFill>
            <a:schemeClr val="bg1"/>
          </a:solidFill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008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35858"/>
            <a:ext cx="8382000" cy="6364942"/>
          </a:xfrm>
        </p:spPr>
        <p:txBody>
          <a:bodyPr/>
          <a:lstStyle/>
          <a:p>
            <a:r>
              <a:rPr lang="es-ES" sz="2400" b="1" dirty="0" smtClean="0"/>
              <a:t>Comentarios </a:t>
            </a:r>
            <a:endParaRPr lang="es-UY" sz="2400" b="1" dirty="0"/>
          </a:p>
          <a:p>
            <a:pPr lvl="0"/>
            <a:r>
              <a:rPr lang="es-ES" sz="2400" b="1" dirty="0"/>
              <a:t>MP/CPC</a:t>
            </a:r>
            <a:endParaRPr lang="es-UY" sz="2400" b="1" dirty="0"/>
          </a:p>
          <a:p>
            <a:pPr lvl="1"/>
            <a:r>
              <a:rPr lang="es-ES" sz="1800" dirty="0" smtClean="0"/>
              <a:t>Caso con cota min Palmar y sin vertido en </a:t>
            </a:r>
            <a:r>
              <a:rPr lang="es-ES" sz="1800" dirty="0" err="1" smtClean="0"/>
              <a:t>Bay</a:t>
            </a:r>
            <a:r>
              <a:rPr lang="es-ES" sz="1800" dirty="0" smtClean="0"/>
              <a:t>, </a:t>
            </a:r>
            <a:r>
              <a:rPr lang="es-ES" sz="1800" dirty="0"/>
              <a:t>despacha Terra a pleno y </a:t>
            </a:r>
            <a:r>
              <a:rPr lang="es-ES" sz="1800" dirty="0" smtClean="0"/>
              <a:t>vierte </a:t>
            </a:r>
            <a:r>
              <a:rPr lang="es-ES" sz="1800" dirty="0"/>
              <a:t>en </a:t>
            </a:r>
            <a:r>
              <a:rPr lang="es-ES" sz="1800" dirty="0" smtClean="0"/>
              <a:t>Bonete. Obtiene cotas </a:t>
            </a:r>
            <a:r>
              <a:rPr lang="es-ES" sz="1800" dirty="0"/>
              <a:t>de </a:t>
            </a:r>
            <a:r>
              <a:rPr lang="es-ES" sz="1800" dirty="0" smtClean="0"/>
              <a:t>35.1 </a:t>
            </a:r>
            <a:r>
              <a:rPr lang="es-ES" sz="1800" dirty="0"/>
              <a:t>y 37.30m en Salto y Palmar respectivamente. No despacha térmico.  El marginal es del orden de </a:t>
            </a:r>
            <a:r>
              <a:rPr lang="es-ES" sz="1800" dirty="0" smtClean="0"/>
              <a:t>38 </a:t>
            </a:r>
            <a:r>
              <a:rPr lang="es-ES" sz="1800" dirty="0"/>
              <a:t>U$S/</a:t>
            </a:r>
            <a:r>
              <a:rPr lang="es-ES" sz="1800" dirty="0" err="1"/>
              <a:t>MWh</a:t>
            </a:r>
            <a:r>
              <a:rPr lang="es-ES" sz="1800" dirty="0"/>
              <a:t>.</a:t>
            </a:r>
            <a:endParaRPr lang="es-UY" sz="1800" dirty="0"/>
          </a:p>
          <a:p>
            <a:pPr lvl="1"/>
            <a:r>
              <a:rPr lang="es-UY" sz="1800" dirty="0" err="1" smtClean="0"/>
              <a:t>Idem</a:t>
            </a:r>
            <a:r>
              <a:rPr lang="es-UY" sz="1800" dirty="0" smtClean="0"/>
              <a:t> anterior pero con cota </a:t>
            </a:r>
            <a:r>
              <a:rPr lang="es-UY" sz="1800" dirty="0" err="1" smtClean="0"/>
              <a:t>minima</a:t>
            </a:r>
            <a:r>
              <a:rPr lang="es-UY" sz="1800" dirty="0" smtClean="0"/>
              <a:t> de 38 m en Palmar no presenta cambios significativos ni de operación ni de costo.</a:t>
            </a:r>
          </a:p>
          <a:p>
            <a:pPr lvl="1"/>
            <a:r>
              <a:rPr lang="es-UY" sz="1800" dirty="0" smtClean="0"/>
              <a:t>Sin vertido en Terra y 37,3 m en Palmar obtiene cotas de 34.2 m en SG</a:t>
            </a:r>
            <a:endParaRPr lang="es-UY" sz="1800" dirty="0"/>
          </a:p>
          <a:p>
            <a:pPr lvl="1"/>
            <a:r>
              <a:rPr lang="es-ES" sz="1800" dirty="0" smtClean="0"/>
              <a:t>Con aportes actualizados en SG y sin verter en Terra, obtiene cotas de 34.7 y 37,3 m en SG y Palmar respectivamente</a:t>
            </a:r>
            <a:endParaRPr lang="es-UY" sz="1800" dirty="0"/>
          </a:p>
          <a:p>
            <a:r>
              <a:rPr lang="es-ES" sz="2400" b="1" dirty="0" err="1"/>
              <a:t>SimSee</a:t>
            </a:r>
            <a:r>
              <a:rPr lang="es-ES" sz="2400" b="1" dirty="0"/>
              <a:t> </a:t>
            </a:r>
          </a:p>
          <a:p>
            <a:pPr lvl="1"/>
            <a:r>
              <a:rPr lang="es-ES" sz="1800" dirty="0"/>
              <a:t>Caso Libre, despacha Terra a pleno y vertiendo, Motores casi a pleno y obtiene cotas de Salto y Palmar de 35.2  y 37.2m respectivamente.</a:t>
            </a:r>
          </a:p>
          <a:p>
            <a:pPr lvl="1"/>
            <a:r>
              <a:rPr lang="es-ES" sz="1800" dirty="0"/>
              <a:t>Ídem anterior pero sin vertido en Terra, 35.0 y 36.7 en SG y Pal respectivamente y no presenta diferencias de </a:t>
            </a:r>
            <a:r>
              <a:rPr lang="es-ES" sz="1800" dirty="0" smtClean="0"/>
              <a:t>costo</a:t>
            </a:r>
          </a:p>
          <a:p>
            <a:pPr lvl="1"/>
            <a:r>
              <a:rPr lang="es-ES" sz="1800" dirty="0" smtClean="0"/>
              <a:t>Caso sin motores de CB, no presenta diferencias en costo y obtiene cotas de 34,8 y 36,4 m en SG y Pal respectivamente</a:t>
            </a:r>
          </a:p>
          <a:p>
            <a:pPr lvl="1"/>
            <a:r>
              <a:rPr lang="es-ES" sz="1800" dirty="0" smtClean="0"/>
              <a:t>Caso con aportes en SG actualizados, y </a:t>
            </a:r>
            <a:r>
              <a:rPr lang="es-ES" sz="1800" dirty="0" err="1" smtClean="0"/>
              <a:t>Cvar</a:t>
            </a:r>
            <a:r>
              <a:rPr lang="es-ES" sz="1800" dirty="0" smtClean="0"/>
              <a:t> activa en el mediano plazo despacha PTA casi a pleno.</a:t>
            </a:r>
            <a:endParaRPr lang="es-ES" sz="1800" dirty="0"/>
          </a:p>
          <a:p>
            <a:pPr lvl="0"/>
            <a:endParaRPr lang="es-UY" sz="1800" dirty="0">
              <a:solidFill>
                <a:srgbClr val="FF0000"/>
              </a:solidFill>
            </a:endParaRPr>
          </a:p>
          <a:p>
            <a:pPr lvl="0"/>
            <a:endParaRPr lang="es-ES" sz="1800" b="1" dirty="0"/>
          </a:p>
          <a:p>
            <a:pPr lvl="0"/>
            <a:endParaRPr lang="es-ES" sz="2400" b="1" dirty="0" smtClean="0"/>
          </a:p>
          <a:p>
            <a:pPr lvl="0"/>
            <a:endParaRPr lang="es-ES" sz="2400" b="1" dirty="0"/>
          </a:p>
          <a:p>
            <a:pPr lvl="0"/>
            <a:endParaRPr lang="es-E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82355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9144000" cy="836613"/>
          </a:xfrm>
        </p:spPr>
        <p:txBody>
          <a:bodyPr/>
          <a:lstStyle/>
          <a:p>
            <a:r>
              <a:rPr lang="es-ES" sz="2800" dirty="0" smtClean="0"/>
              <a:t>DESPACHO PROPUESTO </a:t>
            </a:r>
            <a:br>
              <a:rPr lang="es-ES" sz="2800" dirty="0" smtClean="0"/>
            </a:br>
            <a:endParaRPr lang="es-ES" sz="2000" dirty="0" smtClean="0"/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71600"/>
            <a:ext cx="9144000" cy="4876800"/>
          </a:xfrm>
        </p:spPr>
        <p:txBody>
          <a:bodyPr/>
          <a:lstStyle/>
          <a:p>
            <a:pPr lvl="0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b="1" dirty="0">
                <a:latin typeface="Calibri"/>
                <a:ea typeface="Times New Roman"/>
                <a:cs typeface="Arial"/>
              </a:rPr>
              <a:t>De acuerdo a lo anterior el despacho propuesto es el </a:t>
            </a:r>
            <a:r>
              <a:rPr lang="es-ES" b="1" dirty="0" smtClean="0">
                <a:latin typeface="Calibri"/>
                <a:ea typeface="Times New Roman"/>
                <a:cs typeface="Arial"/>
              </a:rPr>
              <a:t>siguiente (sin considerar energía proveniente de Brasil por pruebas de </a:t>
            </a:r>
            <a:r>
              <a:rPr lang="es-ES" b="1" dirty="0" err="1" smtClean="0">
                <a:latin typeface="Calibri"/>
                <a:ea typeface="Times New Roman"/>
                <a:cs typeface="Arial"/>
              </a:rPr>
              <a:t>conversora</a:t>
            </a:r>
            <a:r>
              <a:rPr lang="es-ES" b="1" dirty="0" smtClean="0">
                <a:latin typeface="Calibri"/>
                <a:ea typeface="Times New Roman"/>
                <a:cs typeface="Arial"/>
              </a:rPr>
              <a:t>)</a:t>
            </a:r>
            <a:r>
              <a:rPr lang="es-ES" dirty="0" smtClean="0">
                <a:latin typeface="Calibri"/>
                <a:ea typeface="Times New Roman"/>
                <a:cs typeface="Arial"/>
              </a:rPr>
              <a:t>:</a:t>
            </a: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dirty="0" smtClean="0">
                <a:latin typeface="Calibri"/>
                <a:ea typeface="Times New Roman"/>
                <a:cs typeface="Arial"/>
              </a:rPr>
              <a:t>Auto </a:t>
            </a:r>
            <a:r>
              <a:rPr lang="es-ES" dirty="0">
                <a:latin typeface="Calibri"/>
                <a:ea typeface="Times New Roman"/>
                <a:cs typeface="Arial"/>
              </a:rPr>
              <a:t>despachados. </a:t>
            </a:r>
            <a:endParaRPr lang="es-UY" dirty="0">
              <a:latin typeface="Arial"/>
              <a:ea typeface="Times New Roman"/>
              <a:cs typeface="Calibri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dirty="0">
                <a:latin typeface="Calibri"/>
                <a:ea typeface="Times New Roman"/>
                <a:cs typeface="Arial"/>
              </a:rPr>
              <a:t>Terra a pleno.</a:t>
            </a:r>
            <a:endParaRPr lang="es-UY" dirty="0">
              <a:latin typeface="Arial"/>
              <a:ea typeface="Times New Roman"/>
              <a:cs typeface="Calibri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dirty="0">
                <a:latin typeface="Calibri"/>
                <a:ea typeface="Times New Roman"/>
                <a:cs typeface="Arial"/>
              </a:rPr>
              <a:t>Palmar para cota </a:t>
            </a:r>
            <a:r>
              <a:rPr lang="es-ES" dirty="0" smtClean="0">
                <a:latin typeface="Calibri"/>
                <a:ea typeface="Times New Roman"/>
                <a:cs typeface="Arial"/>
              </a:rPr>
              <a:t>38,0 </a:t>
            </a:r>
            <a:r>
              <a:rPr lang="es-ES" dirty="0">
                <a:latin typeface="Calibri"/>
                <a:ea typeface="Times New Roman"/>
                <a:cs typeface="Arial"/>
              </a:rPr>
              <a:t>m </a:t>
            </a:r>
            <a:endParaRPr lang="es-UY" dirty="0">
              <a:latin typeface="Arial"/>
              <a:ea typeface="Times New Roman"/>
              <a:cs typeface="Calibri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dirty="0">
                <a:latin typeface="Calibri"/>
                <a:ea typeface="Times New Roman"/>
                <a:cs typeface="Arial"/>
              </a:rPr>
              <a:t>Salto Grande </a:t>
            </a:r>
            <a:r>
              <a:rPr lang="es-UY" dirty="0" smtClean="0">
                <a:latin typeface="Calibri"/>
                <a:ea typeface="Times New Roman"/>
                <a:cs typeface="Arial"/>
              </a:rPr>
              <a:t>cierra demanda</a:t>
            </a:r>
            <a:endParaRPr lang="es-UY" dirty="0">
              <a:latin typeface="Arial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1868F5F-9EE3-4B42-ABF6-C37D67D7D2D8}" type="slidenum">
              <a:rPr lang="es-ES"/>
              <a:pPr algn="r"/>
              <a:t>8</a:t>
            </a:fld>
            <a:endParaRPr lang="es-ES"/>
          </a:p>
        </p:txBody>
      </p:sp>
      <p:sp>
        <p:nvSpPr>
          <p:cNvPr id="35842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85921E9-C777-4214-B2B8-42C2740ED05D}" type="datetime1">
              <a:rPr lang="es-ES"/>
              <a:pPr/>
              <a:t>11/03/2016</a:t>
            </a:fld>
            <a:endParaRPr lang="es-ES"/>
          </a:p>
        </p:txBody>
      </p:sp>
      <p:sp>
        <p:nvSpPr>
          <p:cNvPr id="35843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8B6D91-E64C-4117-9E66-07CF84FE854A}" type="slidenum">
              <a:rPr lang="es-ES"/>
              <a:pPr algn="r"/>
              <a:t>8</a:t>
            </a:fld>
            <a:endParaRPr lang="es-ES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971800"/>
            <a:ext cx="8229600" cy="1384300"/>
          </a:xfrm>
        </p:spPr>
        <p:txBody>
          <a:bodyPr/>
          <a:lstStyle/>
          <a:p>
            <a:r>
              <a:rPr lang="es-UY" b="0" smtClean="0"/>
              <a:t>Resultados de la semana en curso:</a:t>
            </a:r>
            <a:r>
              <a:rPr lang="es-UY" smtClean="0"/>
              <a:t/>
            </a:r>
            <a:br>
              <a:rPr lang="es-UY" smtClean="0"/>
            </a:br>
            <a:r>
              <a:rPr lang="es-UY" sz="1800" smtClean="0"/>
              <a:t>Comparación ejecutado-programado</a:t>
            </a:r>
            <a:br>
              <a:rPr lang="es-UY" sz="1800" smtClean="0"/>
            </a:br>
            <a:r>
              <a:rPr lang="es-UY" sz="1800" smtClean="0"/>
              <a:t>.</a:t>
            </a:r>
            <a:br>
              <a:rPr lang="es-UY" sz="1800" smtClean="0"/>
            </a:br>
            <a:r>
              <a:rPr lang="es-UY" smtClean="0"/>
              <a:t/>
            </a:r>
            <a:br>
              <a:rPr lang="es-UY" smtClean="0"/>
            </a:br>
            <a:endParaRPr lang="es-ES" sz="2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1 Título"/>
          <p:cNvSpPr>
            <a:spLocks noGrp="1"/>
          </p:cNvSpPr>
          <p:nvPr>
            <p:ph type="title"/>
          </p:nvPr>
        </p:nvSpPr>
        <p:spPr>
          <a:xfrm>
            <a:off x="914400" y="228600"/>
            <a:ext cx="7086600" cy="685800"/>
          </a:xfrm>
        </p:spPr>
        <p:txBody>
          <a:bodyPr/>
          <a:lstStyle/>
          <a:p>
            <a:r>
              <a:rPr lang="es-ES" sz="2400" dirty="0" smtClean="0"/>
              <a:t>Datos globales semanales  (jueves) </a:t>
            </a:r>
            <a:br>
              <a:rPr lang="es-ES" sz="2400" dirty="0" smtClean="0"/>
            </a:br>
            <a:endParaRPr lang="es-UY" sz="2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609600"/>
            <a:ext cx="6193937" cy="4435868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109748"/>
            <a:ext cx="2743200" cy="271438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en blanco">
  <a:themeElements>
    <a:clrScheme name="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0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1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2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3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4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5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6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7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274745</TotalTime>
  <Words>1092</Words>
  <Application>Microsoft Office PowerPoint</Application>
  <PresentationFormat>Presentación en pantalla (4:3)</PresentationFormat>
  <Paragraphs>145</Paragraphs>
  <Slides>55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55</vt:i4>
      </vt:variant>
    </vt:vector>
  </HeadingPairs>
  <TitlesOfParts>
    <vt:vector size="58" baseType="lpstr">
      <vt:lpstr>Presentación en blanco</vt:lpstr>
      <vt:lpstr>Diseño personalizado</vt:lpstr>
      <vt:lpstr>Tema de Office</vt:lpstr>
      <vt:lpstr>Resultados de la semana en curso  y  programación de la semana 11  de 2016      V1   </vt:lpstr>
      <vt:lpstr>Resultados de la semana en curso: Comentarios generales</vt:lpstr>
      <vt:lpstr>Resumen semana actual N° 10/16</vt:lpstr>
      <vt:lpstr>Precipitaciones ocurridas en la cuenca del río Uruguay, miércoles</vt:lpstr>
      <vt:lpstr>Perspectivas para la semana 11 </vt:lpstr>
      <vt:lpstr>Presentación de PowerPoint</vt:lpstr>
      <vt:lpstr>DESPACHO PROPUESTO  </vt:lpstr>
      <vt:lpstr>Resultados de la semana en curso: Comparación ejecutado-programado .  </vt:lpstr>
      <vt:lpstr>Datos globales semanales  (jueves)  </vt:lpstr>
      <vt:lpstr>Datos globales semanales  (jueves) Comparación previsto-ejecutado suministro de la demanda  </vt:lpstr>
      <vt:lpstr>Evolución de la demanda</vt:lpstr>
      <vt:lpstr>COMPARATIVO DE APORTES DE CENTRALES HIDRAULICAS SALTO GRANDE</vt:lpstr>
      <vt:lpstr>RIO NEGRO</vt:lpstr>
      <vt:lpstr>Previsiones de generación eólica fecha 04/3/16</vt:lpstr>
      <vt:lpstr>Previsiones programación diaria desde 04/3 al 11/3 día 04</vt:lpstr>
      <vt:lpstr>Previsiones programación diaria desde 04/3 al 11/3 día 05</vt:lpstr>
      <vt:lpstr>Previsiones programación diaria desde 04/3 al 11/3 día 06</vt:lpstr>
      <vt:lpstr>Previsiones programación diaria desde 04/3 al 11/3 día 07</vt:lpstr>
      <vt:lpstr>Previsiones programación diaria desde 04/3 al 11/3 día 08</vt:lpstr>
      <vt:lpstr>Previsiones programación diaria desde 04/3 al 11/3 día 09</vt:lpstr>
      <vt:lpstr>Previsiones programación diaria desde 04/3 al 11/3 día 10</vt:lpstr>
      <vt:lpstr>Previsiones programación diaria desde 04/3 al 11/3 día 11</vt:lpstr>
      <vt:lpstr>PRONOSTICOS SEMANA 11/16 (jueves)</vt:lpstr>
      <vt:lpstr>Semana próxima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Previsión precipitaciones acumuladas INMET (indisponible en el día de hoy) y CPTEC (viernes)</vt:lpstr>
      <vt:lpstr>Previsión aportes Salto Grande (Fuente CTM, viernes)</vt:lpstr>
      <vt:lpstr>Programación semanal 2016-11 </vt:lpstr>
      <vt:lpstr>COSTO GENERACIÓN TÉRMICA</vt:lpstr>
      <vt:lpstr>MODELOS</vt:lpstr>
      <vt:lpstr>Mediano plazo</vt:lpstr>
      <vt:lpstr>Caso con cota mínima en Palmar de 37,3 m y vertido en Terra limitado a 240 m3/s y aportes en SG de 3300 m3/s</vt:lpstr>
      <vt:lpstr>Presentación de PowerPoint</vt:lpstr>
      <vt:lpstr>Ídem anterior pero con cota mínima en Palmar de 38 m.</vt:lpstr>
      <vt:lpstr>Presentación de PowerPoint</vt:lpstr>
      <vt:lpstr>Caso sin vertido y aportes SG actualizados</vt:lpstr>
      <vt:lpstr>SimSEE, caso libre con aportes de SG actualizados el viernes.</vt:lpstr>
      <vt:lpstr>Presentación de PowerPoint</vt:lpstr>
      <vt:lpstr>Caso libre sin vertido ni Motores de CB</vt:lpstr>
      <vt:lpstr>Presentación de PowerPoint</vt:lpstr>
      <vt:lpstr>Idem caso con aportes en SG actualizados y Cvar en mediano plazo</vt:lpstr>
      <vt:lpstr>Presentación de PowerPoint</vt:lpstr>
      <vt:lpstr>Programa de generación de la semana 11/16:  </vt:lpstr>
      <vt:lpstr>Programa semanal (jueves) </vt:lpstr>
      <vt:lpstr>Datos energéticos diarios</vt:lpstr>
      <vt:lpstr>Datos hidráulicos diarios</vt:lpstr>
      <vt:lpstr>Principales trabajos en la red</vt:lpstr>
    </vt:vector>
  </TitlesOfParts>
  <Company>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at</dc:creator>
  <cp:lastModifiedBy>Administrador</cp:lastModifiedBy>
  <cp:revision>3843</cp:revision>
  <dcterms:created xsi:type="dcterms:W3CDTF">2010-01-29T12:03:38Z</dcterms:created>
  <dcterms:modified xsi:type="dcterms:W3CDTF">2016-03-11T13:54:56Z</dcterms:modified>
</cp:coreProperties>
</file>