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50"/>
  </p:notesMasterIdLst>
  <p:handoutMasterIdLst>
    <p:handoutMasterId r:id="rId51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349" r:id="rId16"/>
    <p:sldId id="1350" r:id="rId17"/>
    <p:sldId id="1005" r:id="rId18"/>
    <p:sldId id="1345" r:id="rId19"/>
    <p:sldId id="1346" r:id="rId20"/>
    <p:sldId id="1366" r:id="rId21"/>
    <p:sldId id="1367" r:id="rId22"/>
    <p:sldId id="1368" r:id="rId23"/>
    <p:sldId id="1369" r:id="rId24"/>
    <p:sldId id="1370" r:id="rId25"/>
    <p:sldId id="1371" r:id="rId26"/>
    <p:sldId id="1394" r:id="rId27"/>
    <p:sldId id="1399" r:id="rId28"/>
    <p:sldId id="1347" r:id="rId29"/>
    <p:sldId id="1247" r:id="rId30"/>
    <p:sldId id="1009" r:id="rId31"/>
    <p:sldId id="1037" r:id="rId32"/>
    <p:sldId id="1313" r:id="rId33"/>
    <p:sldId id="1333" r:id="rId34"/>
    <p:sldId id="1334" r:id="rId35"/>
    <p:sldId id="1387" r:id="rId36"/>
    <p:sldId id="1388" r:id="rId37"/>
    <p:sldId id="1340" r:id="rId38"/>
    <p:sldId id="1341" r:id="rId39"/>
    <p:sldId id="1390" r:id="rId40"/>
    <p:sldId id="1396" r:id="rId41"/>
    <p:sldId id="1397" r:id="rId42"/>
    <p:sldId id="1398" r:id="rId43"/>
    <p:sldId id="1400" r:id="rId44"/>
    <p:sldId id="1175" r:id="rId45"/>
    <p:sldId id="1133" r:id="rId46"/>
    <p:sldId id="1353" r:id="rId47"/>
    <p:sldId id="1354" r:id="rId48"/>
    <p:sldId id="1348" r:id="rId4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238" autoAdjust="0"/>
    <p:restoredTop sz="91119" autoAdjust="0"/>
  </p:normalViewPr>
  <p:slideViewPr>
    <p:cSldViewPr>
      <p:cViewPr>
        <p:scale>
          <a:sx n="113" d="100"/>
          <a:sy n="113" d="100"/>
        </p:scale>
        <p:origin x="-15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18/03/2016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28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18/03/2016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18/03/2016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18/03/2016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18/03/2016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12  de 2016      </a:t>
            </a:r>
            <a:r>
              <a:rPr lang="es-UY" sz="3600" dirty="0" smtClean="0"/>
              <a:t>V2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4105"/>
            <a:ext cx="8307388" cy="404387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6634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2239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22" y="304800"/>
            <a:ext cx="6228264" cy="6248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11/3/16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02077"/>
            <a:ext cx="8814973" cy="199832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563127"/>
            <a:ext cx="8814973" cy="19953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sz="2400" dirty="0" smtClean="0"/>
              <a:t>PRONOSTICOS SEMANA 17/3/16 (jueves)</a:t>
            </a:r>
            <a:endParaRPr lang="es-UY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3581400"/>
            <a:ext cx="8847667" cy="200273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43001"/>
            <a:ext cx="8847667" cy="199547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15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18/03/2016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15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Accuweather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450" y="1905000"/>
            <a:ext cx="6955417" cy="48910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5000"/>
            <a:ext cx="6105296" cy="2362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kumimoji="0" lang="es-U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</a:rPr>
              <a:t>Precipitaciones previstas para los próximos días, Fuente CPTEC </a:t>
            </a:r>
            <a:r>
              <a:rPr lang="pt-BR" sz="1800" dirty="0"/>
              <a:t>BRAMS (3 Dias) - (5 x 5 km)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</a:rPr>
              <a:t> 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18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219200"/>
            <a:ext cx="4287837" cy="53863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1800" kern="0" dirty="0" smtClean="0">
                <a:ea typeface="+mn-ea"/>
                <a:cs typeface="Arial" charset="0"/>
              </a:rPr>
              <a:t>CPTEC </a:t>
            </a:r>
            <a:r>
              <a:rPr lang="pt-BR" sz="1800" dirty="0"/>
              <a:t>BRAMS (3 Dias) - (5 x 5 km) 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(</a:t>
            </a:r>
            <a:r>
              <a:rPr lang="es-UY" sz="1800" kern="0" dirty="0">
                <a:ea typeface="+mn-ea"/>
                <a:cs typeface="Arial" charset="0"/>
              </a:rPr>
              <a:t>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Sábado</a:t>
            </a:r>
            <a:endParaRPr lang="es-UY" sz="18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1219200"/>
            <a:ext cx="4302125" cy="53578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1800" kern="0" dirty="0" smtClean="0">
                <a:ea typeface="+mn-ea"/>
                <a:cs typeface="Arial" charset="0"/>
              </a:rPr>
              <a:t>CPTEC  </a:t>
            </a:r>
            <a:r>
              <a:rPr lang="pt-BR" sz="1800" dirty="0"/>
              <a:t>BRAMS (3 Dias) - (5 x 5 km) 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(</a:t>
            </a:r>
            <a:r>
              <a:rPr lang="es-UY" sz="1800" kern="0" dirty="0">
                <a:ea typeface="+mn-ea"/>
                <a:cs typeface="Arial" charset="0"/>
              </a:rPr>
              <a:t>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Domingo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219200"/>
            <a:ext cx="4281487" cy="5349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18/03/2016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81000" y="76200"/>
            <a:ext cx="7985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18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1800" kern="0" dirty="0" smtClean="0">
                <a:ea typeface="+mn-ea"/>
                <a:cs typeface="Arial" charset="0"/>
              </a:rPr>
              <a:t>CPTEC </a:t>
            </a:r>
            <a:r>
              <a:rPr lang="es-UY" sz="18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1800" kern="0" dirty="0" smtClean="0">
                <a:ea typeface="+mn-ea"/>
                <a:cs typeface="Arial" charset="0"/>
              </a:rPr>
              <a:t>viernes</a:t>
            </a:r>
            <a:endParaRPr lang="es-UY" sz="1800" kern="0" dirty="0">
              <a:ea typeface="+mn-ea"/>
              <a:cs typeface="Arial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14400"/>
            <a:ext cx="4273550" cy="53721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err="1" smtClean="0">
                <a:ea typeface="+mn-ea"/>
                <a:cs typeface="Arial" charset="0"/>
              </a:rPr>
              <a:t>sabado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642" y="1219200"/>
            <a:ext cx="4310063" cy="53721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 Domingo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287837" cy="5364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INMET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Jueves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524000"/>
            <a:ext cx="4516437" cy="44434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INMET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err="1" smtClean="0">
                <a:ea typeface="+mn-ea"/>
                <a:cs typeface="Arial" charset="0"/>
              </a:rPr>
              <a:t>Sabado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281113"/>
            <a:ext cx="4510087" cy="45069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pPr lvl="0">
              <a:defRPr/>
            </a:pPr>
            <a:r>
              <a:rPr lang="es-UY" sz="1800" dirty="0">
                <a:cs typeface="Arial" charset="0"/>
              </a:rPr>
              <a:t>Precipitaciones previstas para los próximos días, Fuente </a:t>
            </a:r>
            <a:r>
              <a:rPr lang="es-UY" sz="1800" dirty="0" smtClean="0">
                <a:cs typeface="Arial" charset="0"/>
              </a:rPr>
              <a:t>INMET </a:t>
            </a:r>
            <a:r>
              <a:rPr lang="es-UY" sz="1800" dirty="0">
                <a:cs typeface="Arial" charset="0"/>
              </a:rPr>
              <a:t>(actualizado viernes)</a:t>
            </a:r>
            <a:br>
              <a:rPr lang="es-UY" sz="1800" dirty="0">
                <a:cs typeface="Arial" charset="0"/>
              </a:rPr>
            </a:br>
            <a:r>
              <a:rPr lang="es-UY" sz="1800" dirty="0" smtClean="0">
                <a:cs typeface="Arial" charset="0"/>
              </a:rPr>
              <a:t>Domingo</a:t>
            </a:r>
            <a:r>
              <a:rPr lang="es-UY" dirty="0">
                <a:cs typeface="Arial" charset="0"/>
              </a:rPr>
              <a:t/>
            </a:r>
            <a:br>
              <a:rPr lang="es-UY" dirty="0">
                <a:cs typeface="Arial" charset="0"/>
              </a:rPr>
            </a:br>
            <a:endParaRPr lang="es-UY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163" y="1295400"/>
            <a:ext cx="4510087" cy="45069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7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1843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72" y="1524000"/>
            <a:ext cx="3743903" cy="4495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743903" cy="4495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18720"/>
            <a:ext cx="7239000" cy="413657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18/03/2016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2016-12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6549423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63618"/>
            <a:ext cx="4633913" cy="309438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3810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11/16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609600"/>
            <a:ext cx="8763000" cy="62484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la semana el despacho ha sido con generación hidráulica sin la necesidad de despachar térmico por potencia. Se ha despachado si para realizar las pruebas de la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de Melo dirección UY- BR.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Adicionalmente el jueves por operar el SIN con el anillo en 150 KV abierto en Montevideo se despacho motores de CB, los mismos se pasaron a exportación cuando Argentina solicito Térmico.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El miércoles y el jueves (a la fecha) se exporto en modalidad devolución a Argentina energía hidráulica.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pruebas de la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dirección UY-BR prácticamente han finalizado quedando pendientes algunos pequeños detalles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Para el día de hoy existe una alerta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meteorologica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por lluvias importantes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533" y="1622424"/>
            <a:ext cx="6015753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2400" y="142875"/>
            <a:ext cx="8884530" cy="695325"/>
          </a:xfrm>
        </p:spPr>
        <p:txBody>
          <a:bodyPr/>
          <a:lstStyle/>
          <a:p>
            <a:r>
              <a:rPr lang="es-UY" sz="2000" dirty="0" smtClean="0"/>
              <a:t>Caso con cota mínima en Palmar de 37,3 m y vertido en Terra limitado a 240 m3/s y aportes en SG de 3300 m3/s</a:t>
            </a:r>
            <a:endParaRPr lang="es-UY" sz="20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2000" cy="463311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667626" cy="631479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smtClean="0"/>
              <a:t>Ídem anterior pero con eólica semanal con P90 y aportes en SG con lluvias previstas.</a:t>
            </a:r>
            <a:endParaRPr lang="es-UY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409300" cy="4648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"/>
            <a:ext cx="7494484" cy="6172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</a:t>
            </a:r>
            <a:endParaRPr lang="es-UY" sz="24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599"/>
            <a:ext cx="8610600" cy="549580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6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198"/>
            <a:ext cx="6915150" cy="613945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r>
              <a:rPr lang="es-UY" sz="2400" dirty="0" smtClean="0"/>
              <a:t>Caso libre con eólica P90 y aportes SG con lluvias</a:t>
            </a:r>
            <a:endParaRPr lang="es-UY" sz="2400" dirty="0"/>
          </a:p>
        </p:txBody>
      </p:sp>
      <p:pic>
        <p:nvPicPr>
          <p:cNvPr id="1650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8001000" cy="51067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2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1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968811" cy="618709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3900" y="152398"/>
            <a:ext cx="7772400" cy="685800"/>
          </a:xfrm>
        </p:spPr>
        <p:txBody>
          <a:bodyPr/>
          <a:lstStyle/>
          <a:p>
            <a:r>
              <a:rPr lang="es-UY" sz="2400" dirty="0" err="1" smtClean="0"/>
              <a:t>Idem</a:t>
            </a:r>
            <a:r>
              <a:rPr lang="es-UY" sz="2400" dirty="0" smtClean="0"/>
              <a:t> caso 1 pero con </a:t>
            </a:r>
            <a:r>
              <a:rPr lang="es-UY" sz="2400" dirty="0" err="1" smtClean="0"/>
              <a:t>Cvar</a:t>
            </a:r>
            <a:r>
              <a:rPr lang="es-UY" sz="2400" dirty="0" smtClean="0"/>
              <a:t> en el mediano plazo</a:t>
            </a:r>
            <a:endParaRPr lang="es-UY" sz="2400" dirty="0"/>
          </a:p>
        </p:txBody>
      </p:sp>
      <p:pic>
        <p:nvPicPr>
          <p:cNvPr id="16527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595859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0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12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5791200"/>
          </a:xfrm>
        </p:spPr>
        <p:txBody>
          <a:bodyPr/>
          <a:lstStyle/>
          <a:p>
            <a:r>
              <a:rPr lang="es-ES" sz="1800" dirty="0" smtClean="0"/>
              <a:t>La </a:t>
            </a:r>
            <a:r>
              <a:rPr lang="es-ES" sz="1800" dirty="0"/>
              <a:t>situación de los recursos hidráulicos es la siguiente:</a:t>
            </a:r>
            <a:endParaRPr lang="es-UY" sz="1800" dirty="0"/>
          </a:p>
          <a:p>
            <a:pPr lvl="1"/>
            <a:r>
              <a:rPr lang="es-ES" sz="1400" dirty="0"/>
              <a:t>Río Uruguay, CTM informa el día de hoy para la semana entrante aportes del orden de </a:t>
            </a:r>
            <a:r>
              <a:rPr lang="es-ES" sz="1400" dirty="0" smtClean="0"/>
              <a:t>3.400 </a:t>
            </a:r>
            <a:r>
              <a:rPr lang="es-ES" sz="1400" dirty="0"/>
              <a:t>m3/s </a:t>
            </a:r>
            <a:r>
              <a:rPr lang="es-ES" sz="1400" dirty="0" smtClean="0"/>
              <a:t>y 3.800 sin y con </a:t>
            </a:r>
            <a:r>
              <a:rPr lang="es-ES" sz="1400" dirty="0"/>
              <a:t>lluvias. </a:t>
            </a:r>
            <a:endParaRPr lang="es-UY" sz="1400" dirty="0"/>
          </a:p>
          <a:p>
            <a:pPr lvl="1"/>
            <a:r>
              <a:rPr lang="es-ES" sz="1400" dirty="0" smtClean="0"/>
              <a:t>Río </a:t>
            </a:r>
            <a:r>
              <a:rPr lang="es-ES" sz="1400" dirty="0"/>
              <a:t>Negro, no </a:t>
            </a:r>
            <a:r>
              <a:rPr lang="es-ES" sz="1400" dirty="0" smtClean="0"/>
              <a:t>hay aportes </a:t>
            </a:r>
          </a:p>
          <a:p>
            <a:r>
              <a:rPr lang="es-ES" sz="1800" dirty="0" smtClean="0"/>
              <a:t>Todos los </a:t>
            </a:r>
            <a:r>
              <a:rPr lang="es-ES" sz="1800" dirty="0" err="1" smtClean="0"/>
              <a:t>pronosticos</a:t>
            </a:r>
            <a:r>
              <a:rPr lang="es-ES" sz="1800" dirty="0" smtClean="0"/>
              <a:t> de precipitaciones indican lluvias importantes en el periodo de viernes a domingo para las cuencas del río Negro e inmediata y media de Salto Grande.</a:t>
            </a:r>
          </a:p>
          <a:p>
            <a:r>
              <a:rPr lang="es-ES" sz="1800" dirty="0"/>
              <a:t>Las temperaturas previstas para los próximos días siguen siendo moderadas por lo que se estima que la demanda se mantenga en los valores de esta semana o inclusive levemente mas bajos</a:t>
            </a:r>
            <a:r>
              <a:rPr lang="es-ES" sz="1800" dirty="0" smtClean="0"/>
              <a:t>.</a:t>
            </a:r>
          </a:p>
          <a:p>
            <a:endParaRPr lang="es-ES" sz="1800" dirty="0" smtClean="0">
              <a:solidFill>
                <a:srgbClr val="FF0000"/>
              </a:solidFill>
            </a:endParaRPr>
          </a:p>
          <a:p>
            <a:endParaRPr lang="es-ES" sz="1800" dirty="0">
              <a:solidFill>
                <a:srgbClr val="FF0000"/>
              </a:solidFill>
            </a:endParaRPr>
          </a:p>
          <a:p>
            <a:endParaRPr lang="es-E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3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8600"/>
            <a:ext cx="7067550" cy="639767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15400" cy="457200"/>
          </a:xfrm>
        </p:spPr>
        <p:txBody>
          <a:bodyPr/>
          <a:lstStyle/>
          <a:p>
            <a:r>
              <a:rPr lang="es-UY" sz="2400" dirty="0" smtClean="0"/>
              <a:t>Casos para convergencia, base el Sim16-11-1</a:t>
            </a:r>
            <a:endParaRPr lang="es-UY" sz="2400" dirty="0"/>
          </a:p>
        </p:txBody>
      </p:sp>
      <p:pic>
        <p:nvPicPr>
          <p:cNvPr id="1654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" y="609600"/>
            <a:ext cx="5730572" cy="3657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5223178" cy="33337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42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18/03/2016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42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12/16: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1655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571750" cy="254473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58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5865320" cy="4200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1656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6178"/>
            <a:ext cx="8339138" cy="485792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1657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17240" cy="5715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1658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74428"/>
            <a:ext cx="8543925" cy="131586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 smtClean="0">
                <a:latin typeface="Calibri"/>
                <a:ea typeface="Times New Roman"/>
                <a:cs typeface="Arial"/>
              </a:rPr>
              <a:t>MP/CPC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Se han corrido varios escenarios: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10 Libre (cota mínima en palmar de 37,30 m)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11 Caso con eólica con P10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12 Caso con aportes con lluvias en SG y P90 para la generación eólica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De los casos obtenidos, se mantiene Terra a pleno y dependiendo del caso se realiza vertido técnico (en particular para el caso 12 no se realiza vertido). El modelo no lleva a cotas extremadamente altas a SG y reparte la energía entre SG y Palmar.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es-ES" dirty="0" err="1">
                <a:latin typeface="Calibri"/>
                <a:ea typeface="Times New Roman"/>
                <a:cs typeface="Arial"/>
              </a:rPr>
              <a:t>SimSee</a:t>
            </a:r>
            <a:r>
              <a:rPr lang="es-ES" dirty="0">
                <a:latin typeface="Calibri"/>
                <a:ea typeface="Times New Roman"/>
                <a:cs typeface="Arial"/>
              </a:rPr>
              <a:t>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Los casos corridos son los mismos y adicionalmente se corre un caso con </a:t>
            </a:r>
            <a:r>
              <a:rPr lang="es-ES" sz="1800" dirty="0" err="1">
                <a:latin typeface="Calibri"/>
                <a:ea typeface="Times New Roman"/>
                <a:cs typeface="Times New Roman"/>
              </a:rPr>
              <a:t>CVar</a:t>
            </a:r>
            <a:r>
              <a:rPr lang="es-ES" sz="1800" dirty="0">
                <a:latin typeface="Calibri"/>
                <a:ea typeface="Times New Roman"/>
                <a:cs typeface="Times New Roman"/>
              </a:rPr>
              <a:t> activo en el mediano plazo.</a:t>
            </a:r>
            <a:endParaRPr lang="es-UY" sz="1800" dirty="0">
              <a:latin typeface="Calibri"/>
              <a:ea typeface="Times New Roman"/>
              <a:cs typeface="Times New Roman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Los comentarios realizados para los resultados del CPC son validos para los resultados del </a:t>
            </a:r>
            <a:r>
              <a:rPr lang="es-ES" sz="1800" dirty="0" err="1">
                <a:latin typeface="Calibri"/>
                <a:ea typeface="Times New Roman"/>
                <a:cs typeface="Times New Roman"/>
              </a:rPr>
              <a:t>SimSEE</a:t>
            </a:r>
            <a:r>
              <a:rPr lang="es-ES" sz="1800" dirty="0">
                <a:latin typeface="Calibri"/>
                <a:ea typeface="Times New Roman"/>
                <a:cs typeface="Times New Roman"/>
              </a:rPr>
              <a:t> para los casos corridos sin </a:t>
            </a:r>
            <a:r>
              <a:rPr lang="es-ES" sz="1800" dirty="0" err="1">
                <a:latin typeface="Calibri"/>
                <a:ea typeface="Times New Roman"/>
                <a:cs typeface="Times New Roman"/>
              </a:rPr>
              <a:t>CVar</a:t>
            </a:r>
            <a:endParaRPr lang="es-UY" sz="1800" dirty="0">
              <a:latin typeface="Calibri"/>
              <a:ea typeface="Times New Roman"/>
              <a:cs typeface="Times New Roman"/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Courier New"/>
              <a:buChar char="o"/>
            </a:pPr>
            <a:r>
              <a:rPr lang="es-ES" sz="1800" dirty="0">
                <a:latin typeface="Calibri"/>
                <a:ea typeface="Times New Roman"/>
                <a:cs typeface="Times New Roman"/>
              </a:rPr>
              <a:t>El caso corrido con </a:t>
            </a:r>
            <a:r>
              <a:rPr lang="es-ES" sz="1800" dirty="0" err="1">
                <a:latin typeface="Calibri"/>
                <a:ea typeface="Times New Roman"/>
                <a:cs typeface="Times New Roman"/>
              </a:rPr>
              <a:t>CVar</a:t>
            </a:r>
            <a:r>
              <a:rPr lang="es-ES" sz="1800" dirty="0">
                <a:latin typeface="Calibri"/>
                <a:ea typeface="Times New Roman"/>
                <a:cs typeface="Times New Roman"/>
              </a:rPr>
              <a:t> en el mediano plazo no genera con Terra y despacha hasta CTR para sustituir dicha energía.  </a:t>
            </a:r>
            <a:endParaRPr lang="es-UY" sz="1800" dirty="0">
              <a:latin typeface="Calibri"/>
              <a:ea typeface="Times New Roman"/>
              <a:cs typeface="Times New Roman"/>
            </a:endParaRPr>
          </a:p>
          <a:p>
            <a:pPr lvl="0"/>
            <a:endParaRPr lang="es-UY" sz="1800" dirty="0">
              <a:solidFill>
                <a:srgbClr val="FF0000"/>
              </a:solidFill>
            </a:endParaRPr>
          </a:p>
          <a:p>
            <a:pPr lvl="0"/>
            <a:endParaRPr lang="es-ES" sz="1800" b="1" dirty="0"/>
          </a:p>
          <a:p>
            <a:pPr lvl="0"/>
            <a:endParaRPr lang="es-ES" sz="2400" b="1" dirty="0" smtClean="0"/>
          </a:p>
          <a:p>
            <a:pPr lvl="0"/>
            <a:endParaRPr lang="es-ES" sz="2400" b="1" dirty="0"/>
          </a:p>
          <a:p>
            <a:pPr lvl="0"/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dirty="0">
                <a:latin typeface="Calibri"/>
                <a:ea typeface="Times New Roman"/>
                <a:cs typeface="Arial"/>
              </a:rPr>
              <a:t>De acuerdo a lo anterior el despacho propuesto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es </a:t>
            </a:r>
            <a:r>
              <a:rPr lang="es-ES" dirty="0">
                <a:latin typeface="Calibri"/>
                <a:ea typeface="Times New Roman"/>
                <a:cs typeface="Arial"/>
              </a:rPr>
              <a:t>el siguiente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:</a:t>
            </a:r>
            <a:r>
              <a:rPr lang="es-ES" dirty="0">
                <a:latin typeface="Arial"/>
                <a:ea typeface="Times New Roman"/>
                <a:cs typeface="Times New Roman"/>
              </a:rPr>
              <a:t> 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Auto despachados.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para cota 39.25 m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para 34.25 m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Terra para las cotas antedichas</a:t>
            </a:r>
            <a:endParaRPr lang="es-UY" dirty="0"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18/03/2016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5852019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87" y="4114800"/>
            <a:ext cx="2680873" cy="26527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2065"/>
            <a:ext cx="4293307" cy="58150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72065"/>
            <a:ext cx="2193610" cy="58150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Llamada rectangular"/>
          <p:cNvSpPr/>
          <p:nvPr/>
        </p:nvSpPr>
        <p:spPr bwMode="auto">
          <a:xfrm>
            <a:off x="7239000" y="1676400"/>
            <a:ext cx="1828800" cy="990600"/>
          </a:xfrm>
          <a:prstGeom prst="wedgeRectCallout">
            <a:avLst>
              <a:gd name="adj1" fmla="val -59127"/>
              <a:gd name="adj2" fmla="val 6912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Mas térmico por exportación a CAMMESA y pruebas de </a:t>
            </a:r>
            <a:r>
              <a:rPr lang="es-UY" b="1" dirty="0" err="1" smtClean="0">
                <a:solidFill>
                  <a:schemeClr val="tx1"/>
                </a:solidFill>
              </a:rPr>
              <a:t>conversora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274918</TotalTime>
  <Words>786</Words>
  <Application>Microsoft Office PowerPoint</Application>
  <PresentationFormat>Presentación en pantalla (4:3)</PresentationFormat>
  <Paragraphs>118</Paragraphs>
  <Slides>46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46</vt:i4>
      </vt:variant>
    </vt:vector>
  </HeadingPairs>
  <TitlesOfParts>
    <vt:vector size="49" baseType="lpstr">
      <vt:lpstr>Presentación en blanco</vt:lpstr>
      <vt:lpstr>Diseño personalizado</vt:lpstr>
      <vt:lpstr>Tema de Office</vt:lpstr>
      <vt:lpstr>Resultados de la semana en curso  y  programación de la semana 12  de 2016      V2   </vt:lpstr>
      <vt:lpstr>Resultados de la semana en curso: Comentarios generales</vt:lpstr>
      <vt:lpstr>Resumen semana actual N° 11/16</vt:lpstr>
      <vt:lpstr>Perspectivas para la semana 12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11/3/16</vt:lpstr>
      <vt:lpstr>PRONOSTICOS SEMANA 17/3/16 (jueves)</vt:lpstr>
      <vt:lpstr>Semana próxima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Precipitaciones previstas para los próximos días, Fuente INMET (actualizado viernes) Domingo </vt:lpstr>
      <vt:lpstr>Previsión precipitaciones acumuladas INMET y CPTEC (viernes)</vt:lpstr>
      <vt:lpstr>Previsión aportes Salto Grande (Fuente CTM, viernes)</vt:lpstr>
      <vt:lpstr>Programación semanal 2016-12 </vt:lpstr>
      <vt:lpstr>COSTO GENERACIÓN TÉRMICA</vt:lpstr>
      <vt:lpstr>MODELOS</vt:lpstr>
      <vt:lpstr>Caso con cota mínima en Palmar de 37,3 m y vertido en Terra limitado a 240 m3/s y aportes en SG de 3300 m3/s</vt:lpstr>
      <vt:lpstr>Presentación de PowerPoint</vt:lpstr>
      <vt:lpstr>Ídem anterior pero con eólica semanal con P90 y aportes en SG con lluvias previstas.</vt:lpstr>
      <vt:lpstr>Presentación de PowerPoint</vt:lpstr>
      <vt:lpstr>SimSEE, caso libre</vt:lpstr>
      <vt:lpstr>Presentación de PowerPoint</vt:lpstr>
      <vt:lpstr>Caso libre con eólica P90 y aportes SG con lluvias</vt:lpstr>
      <vt:lpstr>Presentación de PowerPoint</vt:lpstr>
      <vt:lpstr>Idem caso 1 pero con Cvar en el mediano plazo</vt:lpstr>
      <vt:lpstr>Presentación de PowerPoint</vt:lpstr>
      <vt:lpstr>Casos para convergencia, base el Sim16-11-1</vt:lpstr>
      <vt:lpstr>Programa de generación de la semana 12/16: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3858</cp:revision>
  <dcterms:created xsi:type="dcterms:W3CDTF">2010-01-29T12:03:38Z</dcterms:created>
  <dcterms:modified xsi:type="dcterms:W3CDTF">2016-03-18T14:14:42Z</dcterms:modified>
</cp:coreProperties>
</file>