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86" r:id="rId2"/>
    <p:sldMasterId id="2147483720" r:id="rId3"/>
  </p:sldMasterIdLst>
  <p:notesMasterIdLst>
    <p:notesMasterId r:id="rId39"/>
  </p:notesMasterIdLst>
  <p:handoutMasterIdLst>
    <p:handoutMasterId r:id="rId40"/>
  </p:handoutMasterIdLst>
  <p:sldIdLst>
    <p:sldId id="1026" r:id="rId4"/>
    <p:sldId id="1027" r:id="rId5"/>
    <p:sldId id="1285" r:id="rId6"/>
    <p:sldId id="1300" r:id="rId7"/>
    <p:sldId id="1355" r:id="rId8"/>
    <p:sldId id="1030" r:id="rId9"/>
    <p:sldId id="1001" r:id="rId10"/>
    <p:sldId id="1279" r:id="rId11"/>
    <p:sldId id="1278" r:id="rId12"/>
    <p:sldId id="1280" r:id="rId13"/>
    <p:sldId id="1281" r:id="rId14"/>
    <p:sldId id="1282" r:id="rId15"/>
    <p:sldId id="1405" r:id="rId16"/>
    <p:sldId id="1350" r:id="rId17"/>
    <p:sldId id="1349" r:id="rId18"/>
    <p:sldId id="1005" r:id="rId19"/>
    <p:sldId id="1345" r:id="rId20"/>
    <p:sldId id="1368" r:id="rId21"/>
    <p:sldId id="1369" r:id="rId22"/>
    <p:sldId id="1370" r:id="rId23"/>
    <p:sldId id="1371" r:id="rId24"/>
    <p:sldId id="1394" r:id="rId25"/>
    <p:sldId id="1399" r:id="rId26"/>
    <p:sldId id="1347" r:id="rId27"/>
    <p:sldId id="1401" r:id="rId28"/>
    <p:sldId id="1009" r:id="rId29"/>
    <p:sldId id="1037" r:id="rId30"/>
    <p:sldId id="1313" r:id="rId31"/>
    <p:sldId id="1340" r:id="rId32"/>
    <p:sldId id="1341" r:id="rId33"/>
    <p:sldId id="1175" r:id="rId34"/>
    <p:sldId id="1133" r:id="rId35"/>
    <p:sldId id="1353" r:id="rId36"/>
    <p:sldId id="1354" r:id="rId37"/>
    <p:sldId id="1348" r:id="rId38"/>
  </p:sldIdLst>
  <p:sldSz cx="9144000" cy="6858000" type="screen4x3"/>
  <p:notesSz cx="6858000" cy="9144000"/>
  <p:defaultTextStyle>
    <a:defPPr>
      <a:defRPr lang="es-ES"/>
    </a:defPPr>
    <a:lvl1pPr algn="l"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sz="1200" kern="1200">
        <a:solidFill>
          <a:schemeClr val="bg1"/>
        </a:solidFill>
        <a:latin typeface="Arial" charset="0"/>
        <a:ea typeface="+mn-ea"/>
        <a:cs typeface="Arial" charset="0"/>
      </a:defRPr>
    </a:lvl2pPr>
    <a:lvl3pPr marL="914400" algn="l" rtl="0" fontAlgn="base">
      <a:spcBef>
        <a:spcPct val="0"/>
      </a:spcBef>
      <a:spcAft>
        <a:spcPct val="0"/>
      </a:spcAft>
      <a:defRPr sz="1200" kern="1200">
        <a:solidFill>
          <a:schemeClr val="bg1"/>
        </a:solidFill>
        <a:latin typeface="Arial" charset="0"/>
        <a:ea typeface="+mn-ea"/>
        <a:cs typeface="Arial" charset="0"/>
      </a:defRPr>
    </a:lvl3pPr>
    <a:lvl4pPr marL="1371600" algn="l" rtl="0" fontAlgn="base">
      <a:spcBef>
        <a:spcPct val="0"/>
      </a:spcBef>
      <a:spcAft>
        <a:spcPct val="0"/>
      </a:spcAft>
      <a:defRPr sz="1200" kern="1200">
        <a:solidFill>
          <a:schemeClr val="bg1"/>
        </a:solidFill>
        <a:latin typeface="Arial" charset="0"/>
        <a:ea typeface="+mn-ea"/>
        <a:cs typeface="Arial" charset="0"/>
      </a:defRPr>
    </a:lvl4pPr>
    <a:lvl5pPr marL="1828800" algn="l" rtl="0" fontAlgn="base">
      <a:spcBef>
        <a:spcPct val="0"/>
      </a:spcBef>
      <a:spcAft>
        <a:spcPct val="0"/>
      </a:spcAft>
      <a:defRPr sz="1200" kern="1200">
        <a:solidFill>
          <a:schemeClr val="bg1"/>
        </a:solidFill>
        <a:latin typeface="Arial" charset="0"/>
        <a:ea typeface="+mn-ea"/>
        <a:cs typeface="Arial" charset="0"/>
      </a:defRPr>
    </a:lvl5pPr>
    <a:lvl6pPr marL="2286000" algn="l" defTabSz="914400" rtl="0" eaLnBrk="1" latinLnBrk="0" hangingPunct="1">
      <a:defRPr sz="1200" kern="1200">
        <a:solidFill>
          <a:schemeClr val="bg1"/>
        </a:solidFill>
        <a:latin typeface="Arial" charset="0"/>
        <a:ea typeface="+mn-ea"/>
        <a:cs typeface="Arial" charset="0"/>
      </a:defRPr>
    </a:lvl6pPr>
    <a:lvl7pPr marL="2743200" algn="l" defTabSz="914400" rtl="0" eaLnBrk="1" latinLnBrk="0" hangingPunct="1">
      <a:defRPr sz="1200" kern="1200">
        <a:solidFill>
          <a:schemeClr val="bg1"/>
        </a:solidFill>
        <a:latin typeface="Arial" charset="0"/>
        <a:ea typeface="+mn-ea"/>
        <a:cs typeface="Arial" charset="0"/>
      </a:defRPr>
    </a:lvl7pPr>
    <a:lvl8pPr marL="3200400" algn="l" defTabSz="914400" rtl="0" eaLnBrk="1" latinLnBrk="0" hangingPunct="1">
      <a:defRPr sz="1200" kern="1200">
        <a:solidFill>
          <a:schemeClr val="bg1"/>
        </a:solidFill>
        <a:latin typeface="Arial" charset="0"/>
        <a:ea typeface="+mn-ea"/>
        <a:cs typeface="Arial" charset="0"/>
      </a:defRPr>
    </a:lvl8pPr>
    <a:lvl9pPr marL="3657600" algn="l" defTabSz="914400" rtl="0" eaLnBrk="1" latinLnBrk="0" hangingPunct="1">
      <a:defRPr sz="1200" kern="1200">
        <a:solidFill>
          <a:schemeClr val="bg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33CC"/>
    <a:srgbClr val="FF0000"/>
    <a:srgbClr val="000000"/>
    <a:srgbClr val="006600"/>
    <a:srgbClr val="CC99FF"/>
    <a:srgbClr val="99FF99"/>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38" autoAdjust="0"/>
    <p:restoredTop sz="91119" autoAdjust="0"/>
  </p:normalViewPr>
  <p:slideViewPr>
    <p:cSldViewPr>
      <p:cViewPr>
        <p:scale>
          <a:sx n="113" d="100"/>
          <a:sy n="113" d="100"/>
        </p:scale>
        <p:origin x="-2028" y="-72"/>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33" d="100"/>
        <a:sy n="33" d="100"/>
      </p:scale>
      <p:origin x="0" y="0"/>
    </p:cViewPr>
  </p:sorterViewPr>
  <p:notesViewPr>
    <p:cSldViewPr>
      <p:cViewPr varScale="1">
        <p:scale>
          <a:sx n="56" d="100"/>
          <a:sy n="56" d="100"/>
        </p:scale>
        <p:origin x="-186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s-UY"/>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3C2004C9-7D14-4BCD-80EE-B75246804BA4}" type="datetimeFigureOut">
              <a:rPr lang="es-UY"/>
              <a:pPr>
                <a:defRPr/>
              </a:pPr>
              <a:t>06/05/2016</a:t>
            </a:fld>
            <a:endParaRPr lang="es-UY"/>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s-UY"/>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D0FD3A1B-7DB2-4925-AB35-9A831CF8B64B}" type="slidenum">
              <a:rPr lang="es-UY"/>
              <a:pPr>
                <a:defRPr/>
              </a:pPr>
              <a:t>‹Nº›</a:t>
            </a:fld>
            <a:endParaRPr lang="es-UY"/>
          </a:p>
        </p:txBody>
      </p:sp>
    </p:spTree>
    <p:extLst>
      <p:ext uri="{BB962C8B-B14F-4D97-AF65-F5344CB8AC3E}">
        <p14:creationId xmlns:p14="http://schemas.microsoft.com/office/powerpoint/2010/main" val="1177525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solidFill>
                  <a:schemeClr val="tx1"/>
                </a:solidFill>
                <a:cs typeface="+mn-cs"/>
              </a:defRPr>
            </a:lvl1pPr>
          </a:lstStyle>
          <a:p>
            <a:pPr>
              <a:defRPr/>
            </a:pPr>
            <a:endParaRPr lang="es-ES"/>
          </a:p>
        </p:txBody>
      </p:sp>
      <p:sp>
        <p:nvSpPr>
          <p:cNvPr id="210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cs typeface="+mn-cs"/>
              </a:defRPr>
            </a:lvl1pPr>
          </a:lstStyle>
          <a:p>
            <a:pPr>
              <a:defRPr/>
            </a:pPr>
            <a:endParaRPr lang="es-E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0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10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a:solidFill>
                  <a:schemeClr val="accent2"/>
                </a:solidFill>
                <a:cs typeface="+mn-cs"/>
              </a:defRPr>
            </a:lvl1pPr>
          </a:lstStyle>
          <a:p>
            <a:pPr>
              <a:defRPr/>
            </a:pPr>
            <a:endParaRPr lang="es-ES"/>
          </a:p>
        </p:txBody>
      </p:sp>
      <p:sp>
        <p:nvSpPr>
          <p:cNvPr id="210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accent2"/>
                </a:solidFill>
                <a:cs typeface="+mn-cs"/>
              </a:defRPr>
            </a:lvl1pPr>
          </a:lstStyle>
          <a:p>
            <a:pPr>
              <a:defRPr/>
            </a:pPr>
            <a:fld id="{9272D503-31FA-4B26-96F9-F141E17E024F}" type="slidenum">
              <a:rPr lang="es-ES"/>
              <a:pPr>
                <a:defRPr/>
              </a:pPr>
              <a:t>‹Nº›</a:t>
            </a:fld>
            <a:endParaRPr lang="es-ES"/>
          </a:p>
        </p:txBody>
      </p:sp>
    </p:spTree>
    <p:extLst>
      <p:ext uri="{BB962C8B-B14F-4D97-AF65-F5344CB8AC3E}">
        <p14:creationId xmlns:p14="http://schemas.microsoft.com/office/powerpoint/2010/main" val="894867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8FB4700-D627-46D8-92AA-611EADFA2D50}" type="slidenum">
              <a:rPr lang="es-ES">
                <a:solidFill>
                  <a:schemeClr val="accent2"/>
                </a:solidFill>
              </a:rPr>
              <a:pPr algn="r"/>
              <a:t>1</a:t>
            </a:fld>
            <a:endParaRPr lang="es-ES">
              <a:solidFill>
                <a:schemeClr val="accent2"/>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s-UY" smtClean="0"/>
          </a:p>
        </p:txBody>
      </p:sp>
    </p:spTree>
    <p:extLst>
      <p:ext uri="{BB962C8B-B14F-4D97-AF65-F5344CB8AC3E}">
        <p14:creationId xmlns:p14="http://schemas.microsoft.com/office/powerpoint/2010/main" val="4075546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Marcador de imagen de diapositiva"/>
          <p:cNvSpPr>
            <a:spLocks noGrp="1" noRot="1" noChangeAspect="1"/>
          </p:cNvSpPr>
          <p:nvPr>
            <p:ph type="sldImg"/>
          </p:nvPr>
        </p:nvSpPr>
        <p:spPr>
          <a:ln/>
        </p:spPr>
      </p:sp>
      <p:sp>
        <p:nvSpPr>
          <p:cNvPr id="34818" name="2 Marcador de notas"/>
          <p:cNvSpPr>
            <a:spLocks noGrp="1"/>
          </p:cNvSpPr>
          <p:nvPr>
            <p:ph type="body" idx="1"/>
          </p:nvPr>
        </p:nvSpPr>
        <p:spPr>
          <a:noFill/>
          <a:ln/>
        </p:spPr>
        <p:txBody>
          <a:bodyPr/>
          <a:lstStyle/>
          <a:p>
            <a:endParaRPr lang="es-UY" smtClean="0"/>
          </a:p>
        </p:txBody>
      </p:sp>
      <p:sp>
        <p:nvSpPr>
          <p:cNvPr id="34819" name="3 Marcador de número de diapositiva"/>
          <p:cNvSpPr>
            <a:spLocks noGrp="1"/>
          </p:cNvSpPr>
          <p:nvPr>
            <p:ph type="sldNum" sz="quarter" idx="5"/>
          </p:nvPr>
        </p:nvSpPr>
        <p:spPr>
          <a:noFill/>
        </p:spPr>
        <p:txBody>
          <a:bodyPr/>
          <a:lstStyle/>
          <a:p>
            <a:fld id="{08D4D1C2-CC23-4421-A15E-5A7587411091}" type="slidenum">
              <a:rPr lang="es-ES" smtClean="0">
                <a:cs typeface="Arial" charset="0"/>
              </a:rPr>
              <a:pPr/>
              <a:t>6</a:t>
            </a:fld>
            <a:endParaRPr lang="es-ES" smtClean="0">
              <a:cs typeface="Arial" charset="0"/>
            </a:endParaRPr>
          </a:p>
        </p:txBody>
      </p:sp>
    </p:spTree>
    <p:extLst>
      <p:ext uri="{BB962C8B-B14F-4D97-AF65-F5344CB8AC3E}">
        <p14:creationId xmlns:p14="http://schemas.microsoft.com/office/powerpoint/2010/main" val="475172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Marcador de imagen de diapositiva"/>
          <p:cNvSpPr>
            <a:spLocks noGrp="1" noRot="1" noChangeAspect="1"/>
          </p:cNvSpPr>
          <p:nvPr>
            <p:ph type="sldImg"/>
          </p:nvPr>
        </p:nvSpPr>
        <p:spPr>
          <a:ln/>
        </p:spPr>
      </p:sp>
      <p:sp>
        <p:nvSpPr>
          <p:cNvPr id="37890"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AA35D0B8-87A2-4973-BA64-65B21077C753}" type="slidenum">
              <a:rPr lang="es-ES" smtClean="0">
                <a:solidFill>
                  <a:prstClr val="white"/>
                </a:solidFill>
              </a:rPr>
              <a:pPr>
                <a:defRPr/>
              </a:pPr>
              <a:t>8</a:t>
            </a:fld>
            <a:endParaRPr lang="es-ES">
              <a:solidFill>
                <a:prstClr val="white"/>
              </a:solidFill>
            </a:endParaRPr>
          </a:p>
        </p:txBody>
      </p:sp>
    </p:spTree>
    <p:extLst>
      <p:ext uri="{BB962C8B-B14F-4D97-AF65-F5344CB8AC3E}">
        <p14:creationId xmlns:p14="http://schemas.microsoft.com/office/powerpoint/2010/main" val="587060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11</a:t>
            </a:fld>
            <a:endParaRPr lang="es-ES"/>
          </a:p>
        </p:txBody>
      </p:sp>
    </p:spTree>
    <p:extLst>
      <p:ext uri="{BB962C8B-B14F-4D97-AF65-F5344CB8AC3E}">
        <p14:creationId xmlns:p14="http://schemas.microsoft.com/office/powerpoint/2010/main" val="10255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p:cNvSpPr>
            <a:spLocks noGrp="1" noRot="1" noChangeAspect="1"/>
          </p:cNvSpPr>
          <p:nvPr>
            <p:ph type="sldImg"/>
          </p:nvPr>
        </p:nvSpPr>
        <p:spPr>
          <a:ln/>
        </p:spPr>
      </p:sp>
      <p:sp>
        <p:nvSpPr>
          <p:cNvPr id="49154"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88E0002E-579A-408D-99CD-5D528022B203}" type="slidenum">
              <a:rPr lang="es-ES" smtClean="0">
                <a:solidFill>
                  <a:prstClr val="white"/>
                </a:solidFill>
              </a:rPr>
              <a:pPr>
                <a:defRPr/>
              </a:pPr>
              <a:t>13</a:t>
            </a:fld>
            <a:endParaRPr lang="es-ES">
              <a:solidFill>
                <a:prstClr val="white"/>
              </a:solidFill>
            </a:endParaRPr>
          </a:p>
        </p:txBody>
      </p:sp>
    </p:spTree>
    <p:extLst>
      <p:ext uri="{BB962C8B-B14F-4D97-AF65-F5344CB8AC3E}">
        <p14:creationId xmlns:p14="http://schemas.microsoft.com/office/powerpoint/2010/main" val="1047190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C9E98D1-A96B-45CB-A0AE-C692755B147B}" type="slidenum">
              <a:rPr lang="es-ES">
                <a:solidFill>
                  <a:schemeClr val="accent2"/>
                </a:solidFill>
              </a:rPr>
              <a:pPr algn="r"/>
              <a:t>26</a:t>
            </a:fld>
            <a:endParaRPr lang="es-ES">
              <a:solidFill>
                <a:schemeClr val="accent2"/>
              </a:solidFill>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s-UY" smtClean="0"/>
          </a:p>
        </p:txBody>
      </p:sp>
    </p:spTree>
    <p:extLst>
      <p:ext uri="{BB962C8B-B14F-4D97-AF65-F5344CB8AC3E}">
        <p14:creationId xmlns:p14="http://schemas.microsoft.com/office/powerpoint/2010/main" val="205708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29</a:t>
            </a:fld>
            <a:endParaRPr lang="es-ES"/>
          </a:p>
        </p:txBody>
      </p:sp>
    </p:spTree>
    <p:extLst>
      <p:ext uri="{BB962C8B-B14F-4D97-AF65-F5344CB8AC3E}">
        <p14:creationId xmlns:p14="http://schemas.microsoft.com/office/powerpoint/2010/main" val="494502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31</a:t>
            </a:fld>
            <a:endParaRPr lang="es-ES"/>
          </a:p>
        </p:txBody>
      </p:sp>
    </p:spTree>
    <p:extLst>
      <p:ext uri="{BB962C8B-B14F-4D97-AF65-F5344CB8AC3E}">
        <p14:creationId xmlns:p14="http://schemas.microsoft.com/office/powerpoint/2010/main" val="1574735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E6549B4A-18AE-4774-AAD7-85CB6D600CA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D23064D5-4406-4579-B006-7C98156DEA3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885EEE14-E266-4CE8-99FF-286638C511AF}"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2187D61A-A334-4A43-83CC-8369BAFF1AEF}" type="datetimeFigureOut">
              <a:rPr lang="es-ES"/>
              <a:pPr>
                <a:defRPr/>
              </a:pPr>
              <a:t>06/05/2016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F15D18A-A9D0-423F-9DFB-C608E6E7A482}"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163262D5-2756-4287-883D-75F2592A888A}" type="datetimeFigureOut">
              <a:rPr lang="es-ES"/>
              <a:pPr>
                <a:defRPr/>
              </a:pPr>
              <a:t>06/05/2016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CF96857-8923-4988-9281-FD445385C887}"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48253C44-82C5-4D96-A700-BECEE5FD4211}" type="datetimeFigureOut">
              <a:rPr lang="es-ES"/>
              <a:pPr>
                <a:defRPr/>
              </a:pPr>
              <a:t>06/05/2016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B9C168B-E8AB-48C6-8BAD-22749BDAF0D5}"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a:ln/>
        </p:spPr>
        <p:txBody>
          <a:bodyPr/>
          <a:lstStyle>
            <a:lvl1pPr>
              <a:defRPr/>
            </a:lvl1pPr>
          </a:lstStyle>
          <a:p>
            <a:pPr>
              <a:defRPr/>
            </a:pPr>
            <a:fld id="{61019869-8E4F-4A64-823C-7DC27066302C}" type="datetimeFigureOut">
              <a:rPr lang="es-ES"/>
              <a:pPr>
                <a:defRPr/>
              </a:pPr>
              <a:t>06/05/2016</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CE822CB-FD26-4BDB-9326-EDD9B1BB2D7F}"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a:ln/>
        </p:spPr>
        <p:txBody>
          <a:bodyPr/>
          <a:lstStyle>
            <a:lvl1pPr>
              <a:defRPr/>
            </a:lvl1pPr>
          </a:lstStyle>
          <a:p>
            <a:pPr>
              <a:defRPr/>
            </a:pPr>
            <a:fld id="{1DC2D9F1-4211-4984-BE4E-3BC34B481665}" type="datetimeFigureOut">
              <a:rPr lang="es-ES"/>
              <a:pPr>
                <a:defRPr/>
              </a:pPr>
              <a:t>06/05/2016</a:t>
            </a:fld>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26D8F200-B7EE-4EDF-B4B8-C36915742A7D}"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a:ln/>
        </p:spPr>
        <p:txBody>
          <a:bodyPr/>
          <a:lstStyle>
            <a:lvl1pPr>
              <a:defRPr/>
            </a:lvl1pPr>
          </a:lstStyle>
          <a:p>
            <a:pPr>
              <a:defRPr/>
            </a:pPr>
            <a:fld id="{40A4EF87-7A4F-435B-ABAF-FBFAD32DC47C}" type="datetimeFigureOut">
              <a:rPr lang="es-ES"/>
              <a:pPr>
                <a:defRPr/>
              </a:pPr>
              <a:t>06/05/2016</a:t>
            </a:fld>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27D5AE0D-30EF-47C8-BDB7-5797BEE31CF5}"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13B2726-D855-4371-A511-9C11945E0661}" type="datetimeFigureOut">
              <a:rPr lang="es-ES"/>
              <a:pPr>
                <a:defRPr/>
              </a:pPr>
              <a:t>06/05/2016</a:t>
            </a:fld>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743B2280-1C8A-464B-9EE9-7BF9968269D4}"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8C0ED6C7-F122-4E38-A7A1-C95F2B057D64}" type="datetimeFigureOut">
              <a:rPr lang="es-ES"/>
              <a:pPr>
                <a:defRPr/>
              </a:pPr>
              <a:t>06/05/2016</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B0E8AF1-7BE1-4281-A09C-CB3EAB136AE9}"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58BF9844-3923-4487-8BAC-1EADE7C919F1}"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890D9901-F414-47FC-A51C-7BF9E3C3A828}" type="datetimeFigureOut">
              <a:rPr lang="es-ES"/>
              <a:pPr>
                <a:defRPr/>
              </a:pPr>
              <a:t>06/05/2016</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8114961-7B60-4833-A79C-BB211A7E2072}"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6231184D-EB63-49ED-86C0-6A4AD8AB81EA}" type="datetimeFigureOut">
              <a:rPr lang="es-ES"/>
              <a:pPr>
                <a:defRPr/>
              </a:pPr>
              <a:t>06/05/2016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AF8B677-8D66-4529-8BB5-31246491DE6C}"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05AA28C7-2CB5-4C98-A188-92C3E5C1B4E0}" type="datetimeFigureOut">
              <a:rPr lang="es-ES"/>
              <a:pPr>
                <a:defRPr/>
              </a:pPr>
              <a:t>06/05/2016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14562EF-7ABE-4681-941B-3835901FE9FA}"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06/05/2016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95488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06/05/2016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86720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06/05/2016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93556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06/05/2016</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07227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06/05/2016</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10551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06/05/2016</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72057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06/05/2016</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09300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CFC9F892-0C99-494E-9153-EF5DED801FDD}"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06/05/2016</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92290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06/05/2016</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9017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06/05/2016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0598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06/05/2016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50692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CC6D8DDB-4182-4A8E-A2AE-8BC2DBE44DBB}"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p:txBody>
          <a:bodyPr/>
          <a:lstStyle>
            <a:lvl1pPr>
              <a:defRPr/>
            </a:lvl1pPr>
          </a:lstStyle>
          <a:p>
            <a:pPr>
              <a:defRPr/>
            </a:pPr>
            <a:endParaRPr lang="es-ES"/>
          </a:p>
        </p:txBody>
      </p:sp>
      <p:sp>
        <p:nvSpPr>
          <p:cNvPr id="8" name="Rectangle 5"/>
          <p:cNvSpPr>
            <a:spLocks noGrp="1" noChangeArrowheads="1"/>
          </p:cNvSpPr>
          <p:nvPr>
            <p:ph type="ftr" sz="quarter" idx="11"/>
          </p:nvPr>
        </p:nvSpPr>
        <p:spPr/>
        <p:txBody>
          <a:bodyPr/>
          <a:lstStyle>
            <a:lvl1pPr>
              <a:defRPr/>
            </a:lvl1pPr>
          </a:lstStyle>
          <a:p>
            <a:pPr>
              <a:defRPr/>
            </a:pPr>
            <a:endParaRPr lang="es-ES"/>
          </a:p>
        </p:txBody>
      </p:sp>
      <p:sp>
        <p:nvSpPr>
          <p:cNvPr id="9" name="Rectangle 6"/>
          <p:cNvSpPr>
            <a:spLocks noGrp="1" noChangeArrowheads="1"/>
          </p:cNvSpPr>
          <p:nvPr>
            <p:ph type="sldNum" sz="quarter" idx="12"/>
          </p:nvPr>
        </p:nvSpPr>
        <p:spPr/>
        <p:txBody>
          <a:bodyPr/>
          <a:lstStyle>
            <a:lvl1pPr>
              <a:defRPr/>
            </a:lvl1pPr>
          </a:lstStyle>
          <a:p>
            <a:pPr>
              <a:defRPr/>
            </a:pPr>
            <a:fld id="{80F8CD15-550C-48B3-94C0-CFCC92E4B4DC}"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p:txBody>
          <a:bodyPr/>
          <a:lstStyle>
            <a:lvl1pPr>
              <a:defRPr/>
            </a:lvl1pPr>
          </a:lstStyle>
          <a:p>
            <a:pPr>
              <a:defRPr/>
            </a:pPr>
            <a:endParaRPr lang="es-ES"/>
          </a:p>
        </p:txBody>
      </p:sp>
      <p:sp>
        <p:nvSpPr>
          <p:cNvPr id="4" name="Rectangle 5"/>
          <p:cNvSpPr>
            <a:spLocks noGrp="1" noChangeArrowheads="1"/>
          </p:cNvSpPr>
          <p:nvPr>
            <p:ph type="ftr" sz="quarter" idx="11"/>
          </p:nvPr>
        </p:nvSpPr>
        <p:spPr/>
        <p:txBody>
          <a:bodyPr/>
          <a:lstStyle>
            <a:lvl1pPr>
              <a:defRPr/>
            </a:lvl1pPr>
          </a:lstStyle>
          <a:p>
            <a:pPr>
              <a:defRPr/>
            </a:pPr>
            <a:endParaRPr lang="es-ES"/>
          </a:p>
        </p:txBody>
      </p:sp>
      <p:sp>
        <p:nvSpPr>
          <p:cNvPr id="5" name="Rectangle 6"/>
          <p:cNvSpPr>
            <a:spLocks noGrp="1" noChangeArrowheads="1"/>
          </p:cNvSpPr>
          <p:nvPr>
            <p:ph type="sldNum" sz="quarter" idx="12"/>
          </p:nvPr>
        </p:nvSpPr>
        <p:spPr/>
        <p:txBody>
          <a:bodyPr/>
          <a:lstStyle>
            <a:lvl1pPr>
              <a:defRPr/>
            </a:lvl1pPr>
          </a:lstStyle>
          <a:p>
            <a:pPr>
              <a:defRPr/>
            </a:pPr>
            <a:fld id="{6B8823FF-E932-4FFB-926B-5993D43907B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s-ES"/>
          </a:p>
        </p:txBody>
      </p:sp>
      <p:sp>
        <p:nvSpPr>
          <p:cNvPr id="3" name="Rectangle 5"/>
          <p:cNvSpPr>
            <a:spLocks noGrp="1" noChangeArrowheads="1"/>
          </p:cNvSpPr>
          <p:nvPr>
            <p:ph type="ftr" sz="quarter" idx="11"/>
          </p:nvPr>
        </p:nvSpPr>
        <p:spPr/>
        <p:txBody>
          <a:bodyPr/>
          <a:lstStyle>
            <a:lvl1pPr>
              <a:defRPr/>
            </a:lvl1pPr>
          </a:lstStyle>
          <a:p>
            <a:pPr>
              <a:defRPr/>
            </a:pPr>
            <a:endParaRPr lang="es-ES"/>
          </a:p>
        </p:txBody>
      </p:sp>
      <p:sp>
        <p:nvSpPr>
          <p:cNvPr id="4" name="Rectangle 6"/>
          <p:cNvSpPr>
            <a:spLocks noGrp="1" noChangeArrowheads="1"/>
          </p:cNvSpPr>
          <p:nvPr>
            <p:ph type="sldNum" sz="quarter" idx="12"/>
          </p:nvPr>
        </p:nvSpPr>
        <p:spPr/>
        <p:txBody>
          <a:bodyPr/>
          <a:lstStyle>
            <a:lvl1pPr>
              <a:defRPr/>
            </a:lvl1pPr>
          </a:lstStyle>
          <a:p>
            <a:pPr>
              <a:defRPr/>
            </a:pPr>
            <a:fld id="{7000308B-22FF-4987-985E-7B6657E61B4F}"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F96557B0-DC58-4BF9-91AF-95E539E36FF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6FA01125-9754-4E37-AF06-5715D560734F}"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FondoPresentacionesCorporativasUTELaEnergiaQueNosUne"/>
          <p:cNvPicPr>
            <a:picLocks noChangeAspect="1" noChangeArrowheads="1"/>
          </p:cNvPicPr>
          <p:nvPr/>
        </p:nvPicPr>
        <p:blipFill>
          <a:blip r:embed="rId13"/>
          <a:srcRect/>
          <a:stretch>
            <a:fillRect/>
          </a:stretch>
        </p:blipFill>
        <p:spPr bwMode="auto">
          <a:xfrm>
            <a:off x="47625" y="42863"/>
            <a:ext cx="9048750" cy="67722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UY" smtClean="0"/>
              <a:t>Texto</a:t>
            </a:r>
            <a:endParaRPr lang="en-US" smtClean="0"/>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2" name="Rectangle 4"/>
          <p:cNvSpPr>
            <a:spLocks noGrp="1" noChangeArrowheads="1"/>
          </p:cNvSpPr>
          <p:nvPr>
            <p:ph type="dt" sz="half" idx="2"/>
          </p:nvPr>
        </p:nvSpPr>
        <p:spPr bwMode="auto">
          <a:xfrm>
            <a:off x="0" y="6453188"/>
            <a:ext cx="1547813"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rgbClr val="0000CC"/>
                </a:solidFill>
                <a:latin typeface="+mn-lt"/>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CC"/>
                </a:solidFill>
                <a:latin typeface="+mn-lt"/>
                <a:cs typeface="+mn-cs"/>
              </a:defRPr>
            </a:lvl1pPr>
          </a:lstStyle>
          <a:p>
            <a:pPr>
              <a:defRPr/>
            </a:pPr>
            <a:endParaRPr lang="es-ES"/>
          </a:p>
        </p:txBody>
      </p:sp>
      <p:sp>
        <p:nvSpPr>
          <p:cNvPr id="1030" name="Rectangle 6"/>
          <p:cNvSpPr>
            <a:spLocks noGrp="1" noChangeArrowheads="1"/>
          </p:cNvSpPr>
          <p:nvPr>
            <p:ph type="sldNum" sz="quarter" idx="4"/>
          </p:nvPr>
        </p:nvSpPr>
        <p:spPr bwMode="auto">
          <a:xfrm>
            <a:off x="7740650" y="6524625"/>
            <a:ext cx="140335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CC"/>
                </a:solidFill>
                <a:latin typeface="+mn-lt"/>
                <a:cs typeface="+mn-cs"/>
              </a:defRPr>
            </a:lvl1pPr>
          </a:lstStyle>
          <a:p>
            <a:pPr>
              <a:defRPr/>
            </a:pPr>
            <a:fld id="{F8E3ED19-1BAE-40AE-93CB-3DC550614C46}"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99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83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cs typeface="+mn-cs"/>
              </a:defRPr>
            </a:lvl1pPr>
          </a:lstStyle>
          <a:p>
            <a:pPr>
              <a:defRPr/>
            </a:pPr>
            <a:fld id="{71912AEF-6975-43E7-B260-CACBDAE971EB}" type="datetimeFigureOut">
              <a:rPr lang="es-ES"/>
              <a:pPr>
                <a:defRPr/>
              </a:pPr>
              <a:t>06/05/2016</a:t>
            </a:fld>
            <a:endParaRPr lang="es-ES"/>
          </a:p>
        </p:txBody>
      </p:sp>
      <p:sp>
        <p:nvSpPr>
          <p:cNvPr id="183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s-ES"/>
          </a:p>
        </p:txBody>
      </p:sp>
      <p:sp>
        <p:nvSpPr>
          <p:cNvPr id="1833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DCC2CA2E-2802-4CB1-AB56-A0A33D041023}"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A9B335A-3722-4E19-9229-475C981C6E3D}" type="datetimeFigureOut">
              <a:rPr lang="es-ES" smtClean="0">
                <a:solidFill>
                  <a:prstClr val="black">
                    <a:tint val="75000"/>
                  </a:prstClr>
                </a:solidFill>
                <a:latin typeface="Calibri"/>
                <a:cs typeface="+mn-cs"/>
              </a:rPr>
              <a:pPr fontAlgn="auto">
                <a:spcBef>
                  <a:spcPts val="0"/>
                </a:spcBef>
                <a:spcAft>
                  <a:spcPts val="0"/>
                </a:spcAft>
              </a:pPr>
              <a:t>06/05/2016</a:t>
            </a:fld>
            <a:endParaRPr lang="es-ES">
              <a:solidFill>
                <a:prstClr val="black">
                  <a:tint val="75000"/>
                </a:prstClr>
              </a:solidFill>
              <a:latin typeface="Calibri"/>
              <a:cs typeface="+mn-cs"/>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s-ES">
              <a:solidFill>
                <a:prstClr val="black">
                  <a:tint val="75000"/>
                </a:prstClr>
              </a:solidFill>
              <a:latin typeface="Calibri"/>
              <a:cs typeface="+mn-cs"/>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31968FC-E115-4A17-9E50-0AC47AE1C513}" type="slidenum">
              <a:rPr lang="es-ES" smtClean="0">
                <a:solidFill>
                  <a:prstClr val="black">
                    <a:tint val="75000"/>
                  </a:prstClr>
                </a:solidFill>
                <a:latin typeface="Calibri"/>
                <a:cs typeface="+mn-cs"/>
              </a:rPr>
              <a:pPr fontAlgn="auto">
                <a:spcBef>
                  <a:spcPts val="0"/>
                </a:spcBef>
                <a:spcAft>
                  <a:spcPts val="0"/>
                </a:spcAft>
              </a:pPr>
              <a:t>‹Nº›</a:t>
            </a:fld>
            <a:endParaRPr lang="es-ES">
              <a:solidFill>
                <a:prstClr val="black">
                  <a:tint val="75000"/>
                </a:prstClr>
              </a:solidFill>
              <a:latin typeface="Calibri"/>
              <a:cs typeface="+mn-cs"/>
            </a:endParaRPr>
          </a:p>
        </p:txBody>
      </p:sp>
    </p:spTree>
    <p:extLst>
      <p:ext uri="{BB962C8B-B14F-4D97-AF65-F5344CB8AC3E}">
        <p14:creationId xmlns:p14="http://schemas.microsoft.com/office/powerpoint/2010/main" val="84399823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themeOverride" Target="../theme/themeOverride5.xml"/><Relationship Id="rId5" Type="http://schemas.openxmlformats.org/officeDocument/2006/relationships/image" Target="../media/image18.emf"/><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35.emf"/></Relationships>
</file>

<file path=ppt/slides/_rels/slide3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3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39CFCA67-E025-442F-AAC3-F3A453365793}" type="slidenum">
              <a:rPr lang="es-ES"/>
              <a:pPr algn="r"/>
              <a:t>1</a:t>
            </a:fld>
            <a:endParaRPr lang="es-ES"/>
          </a:p>
        </p:txBody>
      </p:sp>
      <p:sp>
        <p:nvSpPr>
          <p:cNvPr id="27650"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9C18F812-E739-4583-BE6F-5892523A37E9}" type="slidenum">
              <a:rPr lang="es-ES"/>
              <a:pPr algn="r"/>
              <a:t>1</a:t>
            </a:fld>
            <a:endParaRPr lang="es-ES"/>
          </a:p>
        </p:txBody>
      </p:sp>
      <p:sp>
        <p:nvSpPr>
          <p:cNvPr id="27651" name="Rectangle 7"/>
          <p:cNvSpPr txBox="1">
            <a:spLocks noGrp="1" noChangeArrowheads="1"/>
          </p:cNvSpPr>
          <p:nvPr/>
        </p:nvSpPr>
        <p:spPr bwMode="auto">
          <a:xfrm>
            <a:off x="457200" y="6245225"/>
            <a:ext cx="2133600" cy="476250"/>
          </a:xfrm>
          <a:prstGeom prst="rect">
            <a:avLst/>
          </a:prstGeom>
          <a:noFill/>
          <a:ln w="9525">
            <a:noFill/>
            <a:miter lim="800000"/>
            <a:headEnd/>
            <a:tailEnd/>
          </a:ln>
        </p:spPr>
        <p:txBody>
          <a:bodyPr anchor="b"/>
          <a:lstStyle/>
          <a:p>
            <a:fld id="{44BBD37C-B19C-4EFE-9838-E18DDBF812D7}" type="datetime1">
              <a:rPr lang="es-ES"/>
              <a:pPr/>
              <a:t>06/05/2016</a:t>
            </a:fld>
            <a:endParaRPr lang="es-ES"/>
          </a:p>
        </p:txBody>
      </p:sp>
      <p:sp>
        <p:nvSpPr>
          <p:cNvPr id="27652" name="Rectangle 2"/>
          <p:cNvSpPr>
            <a:spLocks noGrp="1" noChangeArrowheads="1"/>
          </p:cNvSpPr>
          <p:nvPr>
            <p:ph type="ctrTitle" idx="4294967295"/>
          </p:nvPr>
        </p:nvSpPr>
        <p:spPr>
          <a:xfrm>
            <a:off x="533400" y="2819400"/>
            <a:ext cx="8280400" cy="2305050"/>
          </a:xfrm>
        </p:spPr>
        <p:txBody>
          <a:bodyPr anchor="b" anchorCtr="1"/>
          <a:lstStyle/>
          <a:p>
            <a:r>
              <a:rPr lang="es-UY" sz="3600" dirty="0" smtClean="0"/>
              <a:t>Resultados de la semana en curso </a:t>
            </a:r>
            <a:br>
              <a:rPr lang="es-UY" sz="3600" dirty="0" smtClean="0"/>
            </a:br>
            <a:r>
              <a:rPr lang="es-UY" sz="3600" dirty="0" smtClean="0"/>
              <a:t>y </a:t>
            </a:r>
            <a:br>
              <a:rPr lang="es-UY" sz="3600" dirty="0" smtClean="0"/>
            </a:br>
            <a:r>
              <a:rPr lang="es-UY" sz="3600" dirty="0" smtClean="0"/>
              <a:t>programación de la semana 19  de 2016      V1</a:t>
            </a:r>
            <a:br>
              <a:rPr lang="es-UY" sz="3600" dirty="0" smtClean="0"/>
            </a:br>
            <a:r>
              <a:rPr lang="es-UY" sz="3600" dirty="0" smtClean="0"/>
              <a:t/>
            </a:r>
            <a:br>
              <a:rPr lang="es-UY" sz="3600" dirty="0" smtClean="0"/>
            </a:br>
            <a:r>
              <a:rPr lang="es-UY" sz="3600" dirty="0" smtClean="0"/>
              <a:t/>
            </a:r>
            <a:br>
              <a:rPr lang="es-UY" sz="3600" dirty="0" smtClean="0"/>
            </a:br>
            <a:r>
              <a:rPr lang="es-UY" sz="3600" dirty="0" smtClean="0"/>
              <a:t/>
            </a:r>
            <a:br>
              <a:rPr lang="es-UY" sz="3600" dirty="0" smtClean="0"/>
            </a:br>
            <a:endParaRPr lang="es-ES" sz="3600" dirty="0" smtClean="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Título"/>
          <p:cNvSpPr>
            <a:spLocks noGrp="1"/>
          </p:cNvSpPr>
          <p:nvPr>
            <p:ph type="title"/>
          </p:nvPr>
        </p:nvSpPr>
        <p:spPr>
          <a:xfrm>
            <a:off x="685800" y="381000"/>
            <a:ext cx="7772400" cy="609600"/>
          </a:xfrm>
        </p:spPr>
        <p:txBody>
          <a:bodyPr/>
          <a:lstStyle/>
          <a:p>
            <a:r>
              <a:rPr lang="es-UY" dirty="0" smtClean="0"/>
              <a:t>Evolución de la demanda</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8610600" cy="4191476"/>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1" name="1 Título"/>
          <p:cNvSpPr>
            <a:spLocks noGrp="1"/>
          </p:cNvSpPr>
          <p:nvPr>
            <p:ph type="title"/>
          </p:nvPr>
        </p:nvSpPr>
        <p:spPr>
          <a:xfrm>
            <a:off x="685800" y="152400"/>
            <a:ext cx="7772400" cy="1143000"/>
          </a:xfrm>
        </p:spPr>
        <p:txBody>
          <a:bodyPr/>
          <a:lstStyle/>
          <a:p>
            <a:r>
              <a:rPr lang="es-UY" sz="2400" dirty="0" smtClean="0"/>
              <a:t>COMPARATIVO DE APORTES DE CENTRALES HIDRAULICAS</a:t>
            </a:r>
            <a:r>
              <a:rPr lang="es-UY" dirty="0" smtClean="0"/>
              <a:t/>
            </a:r>
            <a:br>
              <a:rPr lang="es-UY" dirty="0" smtClean="0"/>
            </a:br>
            <a:r>
              <a:rPr lang="es-UY" sz="2000" dirty="0" smtClean="0"/>
              <a:t>SALTO GRANDE</a:t>
            </a: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739371"/>
            <a:ext cx="3925887" cy="3286125"/>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721909"/>
            <a:ext cx="3975100" cy="3303587"/>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Título"/>
          <p:cNvSpPr>
            <a:spLocks noGrp="1"/>
          </p:cNvSpPr>
          <p:nvPr>
            <p:ph type="title"/>
          </p:nvPr>
        </p:nvSpPr>
        <p:spPr>
          <a:xfrm>
            <a:off x="0" y="0"/>
            <a:ext cx="1524000" cy="2362200"/>
          </a:xfrm>
        </p:spPr>
        <p:txBody>
          <a:bodyPr/>
          <a:lstStyle/>
          <a:p>
            <a:r>
              <a:rPr lang="es-UY" sz="2800" smtClean="0"/>
              <a:t>RIO NEGRO</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2820" y="81491"/>
            <a:ext cx="6526809" cy="6547909"/>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Título"/>
          <p:cNvSpPr>
            <a:spLocks noGrp="1"/>
          </p:cNvSpPr>
          <p:nvPr>
            <p:ph type="title"/>
          </p:nvPr>
        </p:nvSpPr>
        <p:spPr>
          <a:xfrm>
            <a:off x="4584454" y="76200"/>
            <a:ext cx="4330946" cy="1219200"/>
          </a:xfrm>
        </p:spPr>
        <p:txBody>
          <a:bodyPr/>
          <a:lstStyle/>
          <a:p>
            <a:r>
              <a:rPr lang="es-UY" sz="2400" dirty="0" smtClean="0"/>
              <a:t>Previsión aportes Salto Grande (Fuente CTM, jueves)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8001000" cy="4572000"/>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1598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28600"/>
            <a:ext cx="7772400" cy="381000"/>
          </a:xfrm>
        </p:spPr>
        <p:txBody>
          <a:bodyPr/>
          <a:lstStyle/>
          <a:p>
            <a:r>
              <a:rPr lang="es-UY" sz="2400" dirty="0" smtClean="0"/>
              <a:t>PRONOSTICOS SEMANA 19/16 (jueves)</a:t>
            </a:r>
            <a:endParaRPr lang="es-UY" sz="2400" dirty="0"/>
          </a:p>
        </p:txBody>
      </p:sp>
      <p:pic>
        <p:nvPicPr>
          <p:cNvPr id="7170"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67" y="685801"/>
            <a:ext cx="8767234" cy="1295399"/>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66" y="2057400"/>
            <a:ext cx="8767234" cy="1219200"/>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166" y="3370793"/>
            <a:ext cx="8762999" cy="1201207"/>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2" y="4724400"/>
            <a:ext cx="8788399" cy="2029524"/>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9240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 y="76200"/>
            <a:ext cx="8534400" cy="381000"/>
          </a:xfrm>
        </p:spPr>
        <p:txBody>
          <a:bodyPr/>
          <a:lstStyle/>
          <a:p>
            <a:r>
              <a:rPr lang="es-UY" sz="2400" dirty="0" smtClean="0"/>
              <a:t>Previsiones de generación eólica fecha 29/4/16</a:t>
            </a:r>
            <a:endParaRPr lang="es-UY" sz="2400" dirty="0"/>
          </a:p>
        </p:txBody>
      </p:sp>
      <p:pic>
        <p:nvPicPr>
          <p:cNvPr id="3"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33" y="533400"/>
            <a:ext cx="8686800" cy="2483643"/>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33" y="3124200"/>
            <a:ext cx="8686800" cy="1447800"/>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333" y="4724400"/>
            <a:ext cx="8686800" cy="1447800"/>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88104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3B53D2DE-A390-4E89-AA63-6E28F5E1DBAF}" type="slidenum">
              <a:rPr lang="es-ES"/>
              <a:pPr algn="r"/>
              <a:t>16</a:t>
            </a:fld>
            <a:endParaRPr lang="es-ES"/>
          </a:p>
        </p:txBody>
      </p:sp>
      <p:sp>
        <p:nvSpPr>
          <p:cNvPr id="44034"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D9BB8CAD-7C9F-4857-A3FC-B9822F3D9F07}" type="datetime1">
              <a:rPr lang="es-ES"/>
              <a:pPr/>
              <a:t>06/05/2016</a:t>
            </a:fld>
            <a:endParaRPr lang="es-ES"/>
          </a:p>
        </p:txBody>
      </p:sp>
      <p:sp>
        <p:nvSpPr>
          <p:cNvPr id="44035"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2C8676EB-3889-4967-8CC4-DB9A9AAB0A42}" type="slidenum">
              <a:rPr lang="es-ES"/>
              <a:pPr algn="r"/>
              <a:t>16</a:t>
            </a:fld>
            <a:endParaRPr lang="es-ES"/>
          </a:p>
        </p:txBody>
      </p:sp>
      <p:sp>
        <p:nvSpPr>
          <p:cNvPr id="44036" name="Rectangle 4"/>
          <p:cNvSpPr>
            <a:spLocks noGrp="1" noChangeArrowheads="1"/>
          </p:cNvSpPr>
          <p:nvPr>
            <p:ph type="title" idx="4294967295"/>
          </p:nvPr>
        </p:nvSpPr>
        <p:spPr>
          <a:xfrm>
            <a:off x="250825" y="2636838"/>
            <a:ext cx="8229600" cy="952500"/>
          </a:xfrm>
        </p:spPr>
        <p:txBody>
          <a:bodyPr/>
          <a:lstStyle/>
          <a:p>
            <a:r>
              <a:rPr lang="es-UY" sz="3600" smtClean="0"/>
              <a:t>Semana próxima</a:t>
            </a:r>
            <a:endParaRPr lang="es-ES" sz="36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1 Título"/>
          <p:cNvSpPr txBox="1">
            <a:spLocks/>
          </p:cNvSpPr>
          <p:nvPr/>
        </p:nvSpPr>
        <p:spPr bwMode="auto">
          <a:xfrm>
            <a:off x="0" y="19050"/>
            <a:ext cx="8915400" cy="590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UY" sz="2400" b="1" i="0" u="none" strike="noStrike" kern="0" cap="none" spc="0" normalizeH="0" baseline="0" noProof="0" dirty="0" smtClean="0">
                <a:ln>
                  <a:noFill/>
                </a:ln>
                <a:solidFill>
                  <a:srgbClr val="FF9900"/>
                </a:solidFill>
                <a:effectLst/>
                <a:uLnTx/>
                <a:uFillTx/>
                <a:latin typeface="Tahoma"/>
                <a:ea typeface="+mj-ea"/>
                <a:cs typeface="+mj-cs"/>
              </a:rPr>
              <a:t>Previsión temperaturas (</a:t>
            </a:r>
            <a:r>
              <a:rPr kumimoji="0" lang="es-UY" sz="2400" b="1" i="0" u="none" strike="noStrike" kern="0" cap="none" spc="0" normalizeH="0" baseline="0" noProof="0" dirty="0" err="1" smtClean="0">
                <a:ln>
                  <a:noFill/>
                </a:ln>
                <a:solidFill>
                  <a:srgbClr val="FF9900"/>
                </a:solidFill>
                <a:effectLst/>
                <a:uLnTx/>
                <a:uFillTx/>
                <a:latin typeface="Tahoma"/>
                <a:ea typeface="+mj-ea"/>
                <a:cs typeface="+mj-cs"/>
              </a:rPr>
              <a:t>Accuweather</a:t>
            </a:r>
            <a:r>
              <a:rPr kumimoji="0" lang="es-UY" sz="2400" b="1" i="0" u="none" strike="noStrike" kern="0" cap="none" spc="0" normalizeH="0" baseline="0" noProof="0" dirty="0" smtClean="0">
                <a:ln>
                  <a:noFill/>
                </a:ln>
                <a:solidFill>
                  <a:srgbClr val="FF9900"/>
                </a:solidFill>
                <a:effectLst/>
                <a:uLnTx/>
                <a:uFillTx/>
                <a:latin typeface="Tahoma"/>
                <a:ea typeface="+mj-ea"/>
                <a:cs typeface="+mj-cs"/>
              </a:rPr>
              <a:t>, viernes)</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716" y="1522413"/>
            <a:ext cx="7553397" cy="5310187"/>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62000"/>
            <a:ext cx="6381750" cy="2508250"/>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2319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1 Título"/>
          <p:cNvSpPr txBox="1">
            <a:spLocks/>
          </p:cNvSpPr>
          <p:nvPr/>
        </p:nvSpPr>
        <p:spPr bwMode="auto">
          <a:xfrm>
            <a:off x="381000" y="76200"/>
            <a:ext cx="7985125"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lvl="0">
              <a:defRPr/>
            </a:pPr>
            <a:r>
              <a:rPr lang="es-UY" sz="1800" kern="0" dirty="0">
                <a:ea typeface="+mn-ea"/>
                <a:cs typeface="Arial" charset="0"/>
              </a:rPr>
              <a:t>Precipitaciones previstas para los próximos días, </a:t>
            </a:r>
            <a:r>
              <a:rPr lang="es-UY" sz="1800" kern="0" dirty="0" smtClean="0">
                <a:ea typeface="+mn-ea"/>
                <a:cs typeface="Arial" charset="0"/>
              </a:rPr>
              <a:t>Fuente INMET  </a:t>
            </a:r>
            <a:r>
              <a:rPr lang="es-UY" sz="1800" kern="0" dirty="0">
                <a:ea typeface="+mn-ea"/>
                <a:cs typeface="Arial" charset="0"/>
              </a:rPr>
              <a:t>(actualizado viernes)</a:t>
            </a:r>
          </a:p>
          <a:p>
            <a:pPr lvl="0">
              <a:defRPr/>
            </a:pPr>
            <a:r>
              <a:rPr lang="es-UY" sz="1800" kern="0" dirty="0" smtClean="0">
                <a:ea typeface="+mn-ea"/>
                <a:cs typeface="Arial" charset="0"/>
              </a:rPr>
              <a:t>viernes</a:t>
            </a:r>
            <a:endParaRPr lang="es-UY" sz="1800" kern="0" dirty="0">
              <a:ea typeface="+mn-ea"/>
              <a:cs typeface="Arial"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948267"/>
            <a:ext cx="5715000" cy="5719720"/>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45664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1 Título"/>
          <p:cNvSpPr txBox="1">
            <a:spLocks/>
          </p:cNvSpPr>
          <p:nvPr/>
        </p:nvSpPr>
        <p:spPr bwMode="auto">
          <a:xfrm>
            <a:off x="593725" y="2286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lvl="0">
              <a:defRPr/>
            </a:pPr>
            <a:r>
              <a:rPr lang="es-UY" sz="2400" kern="0" dirty="0">
                <a:ea typeface="+mn-ea"/>
                <a:cs typeface="Arial" charset="0"/>
              </a:rPr>
              <a:t>Precipitaciones previstas para los próximos días, Fuente </a:t>
            </a:r>
            <a:r>
              <a:rPr lang="es-UY" sz="2400" kern="0" dirty="0" smtClean="0">
                <a:ea typeface="+mn-ea"/>
                <a:cs typeface="Arial" charset="0"/>
              </a:rPr>
              <a:t>CPTEC </a:t>
            </a:r>
            <a:r>
              <a:rPr lang="es-UY" sz="2400" kern="0" dirty="0">
                <a:ea typeface="+mn-ea"/>
                <a:cs typeface="Arial" charset="0"/>
              </a:rPr>
              <a:t>(actualizado </a:t>
            </a:r>
            <a:r>
              <a:rPr lang="es-UY" sz="2400" kern="0" dirty="0" smtClean="0">
                <a:ea typeface="+mn-ea"/>
                <a:cs typeface="Arial" charset="0"/>
              </a:rPr>
              <a:t>viernes)</a:t>
            </a:r>
          </a:p>
          <a:p>
            <a:pPr lvl="0">
              <a:defRPr/>
            </a:pPr>
            <a:r>
              <a:rPr lang="es-UY" sz="2400" kern="0" dirty="0" smtClean="0">
                <a:ea typeface="+mn-ea"/>
                <a:cs typeface="Arial" charset="0"/>
              </a:rPr>
              <a:t>sábado</a:t>
            </a:r>
            <a:endParaRPr lang="es-UY" sz="2400" kern="0" dirty="0">
              <a:ea typeface="+mn-ea"/>
              <a:cs typeface="Arial"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241893"/>
            <a:ext cx="5549900" cy="5548373"/>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81527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A3A420D4-D2C9-4468-AB52-40C63950F791}" type="slidenum">
              <a:rPr lang="es-ES"/>
              <a:pPr algn="r"/>
              <a:t>2</a:t>
            </a:fld>
            <a:endParaRPr lang="es-ES"/>
          </a:p>
        </p:txBody>
      </p:sp>
      <p:sp>
        <p:nvSpPr>
          <p:cNvPr id="2969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5E83B099-8C8E-4F25-A48D-0099CC2648E7}" type="datetime1">
              <a:rPr lang="es-ES"/>
              <a:pPr/>
              <a:t>06/05/2016</a:t>
            </a:fld>
            <a:endParaRPr lang="es-ES"/>
          </a:p>
        </p:txBody>
      </p:sp>
      <p:sp>
        <p:nvSpPr>
          <p:cNvPr id="2969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9D7675E7-5A2C-40F2-BE51-E3ED691F46C2}" type="slidenum">
              <a:rPr lang="es-ES"/>
              <a:pPr algn="r"/>
              <a:t>2</a:t>
            </a:fld>
            <a:endParaRPr lang="es-ES"/>
          </a:p>
        </p:txBody>
      </p:sp>
      <p:sp>
        <p:nvSpPr>
          <p:cNvPr id="29700" name="Rectangle 2"/>
          <p:cNvSpPr>
            <a:spLocks noGrp="1" noChangeArrowheads="1"/>
          </p:cNvSpPr>
          <p:nvPr>
            <p:ph type="title" idx="4294967295"/>
          </p:nvPr>
        </p:nvSpPr>
        <p:spPr>
          <a:xfrm>
            <a:off x="250825" y="1700213"/>
            <a:ext cx="8218488" cy="2722562"/>
          </a:xfrm>
        </p:spPr>
        <p:txBody>
          <a:bodyPr/>
          <a:lstStyle/>
          <a:p>
            <a:r>
              <a:rPr lang="es-UY" smtClean="0"/>
              <a:t>Resultados de la semana en curso:</a:t>
            </a:r>
            <a:br>
              <a:rPr lang="es-UY" smtClean="0"/>
            </a:br>
            <a:r>
              <a:rPr lang="es-UY" sz="2400" smtClean="0"/>
              <a:t>Comentarios generales</a:t>
            </a:r>
            <a:endParaRPr lang="es-ES" sz="24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1 Título"/>
          <p:cNvSpPr txBox="1">
            <a:spLocks/>
          </p:cNvSpPr>
          <p:nvPr/>
        </p:nvSpPr>
        <p:spPr bwMode="auto">
          <a:xfrm>
            <a:off x="593725" y="2286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lvl="0">
              <a:defRPr/>
            </a:pPr>
            <a:r>
              <a:rPr lang="es-UY" sz="2400" kern="0" dirty="0">
                <a:ea typeface="+mn-ea"/>
                <a:cs typeface="Arial" charset="0"/>
              </a:rPr>
              <a:t>Precipitaciones previstas para los próximos días, Fuente </a:t>
            </a:r>
            <a:r>
              <a:rPr lang="es-UY" sz="2400" kern="0" dirty="0" smtClean="0">
                <a:ea typeface="+mn-ea"/>
                <a:cs typeface="Arial" charset="0"/>
              </a:rPr>
              <a:t>CPTEC </a:t>
            </a:r>
            <a:r>
              <a:rPr lang="es-UY" sz="2400" kern="0" dirty="0">
                <a:ea typeface="+mn-ea"/>
                <a:cs typeface="Arial" charset="0"/>
              </a:rPr>
              <a:t>(actualizado viernes)</a:t>
            </a:r>
          </a:p>
          <a:p>
            <a:pPr lvl="0">
              <a:defRPr/>
            </a:pPr>
            <a:r>
              <a:rPr lang="es-UY" sz="2400" kern="0" dirty="0" smtClean="0">
                <a:ea typeface="+mn-ea"/>
                <a:cs typeface="Arial" charset="0"/>
              </a:rPr>
              <a:t> Domingo</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667" y="1219200"/>
            <a:ext cx="5563658" cy="5554459"/>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68024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bwMode="auto">
          <a:xfrm>
            <a:off x="593725" y="2286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lvl="0">
              <a:defRPr/>
            </a:pPr>
            <a:r>
              <a:rPr lang="es-UY" sz="2400" kern="0" dirty="0">
                <a:ea typeface="+mn-ea"/>
                <a:cs typeface="Arial" charset="0"/>
              </a:rPr>
              <a:t>Precipitaciones previstas para los próximos días, Fuente </a:t>
            </a:r>
            <a:r>
              <a:rPr lang="es-UY" sz="2400" kern="0" dirty="0" smtClean="0">
                <a:ea typeface="+mn-ea"/>
                <a:cs typeface="Arial" charset="0"/>
              </a:rPr>
              <a:t>INMET </a:t>
            </a:r>
            <a:r>
              <a:rPr lang="es-UY" sz="2400" kern="0" dirty="0">
                <a:ea typeface="+mn-ea"/>
                <a:cs typeface="Arial" charset="0"/>
              </a:rPr>
              <a:t>(actualizado viernes)</a:t>
            </a:r>
          </a:p>
          <a:p>
            <a:pPr lvl="0">
              <a:defRPr/>
            </a:pPr>
            <a:r>
              <a:rPr lang="es-UY" sz="2400" kern="0" dirty="0" smtClean="0">
                <a:ea typeface="+mn-ea"/>
                <a:cs typeface="Arial" charset="0"/>
              </a:rPr>
              <a:t>lunes</a:t>
            </a:r>
            <a:endParaRPr lang="es-UY" sz="2400" kern="0" dirty="0">
              <a:ea typeface="+mn-ea"/>
              <a:cs typeface="Arial"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10733"/>
            <a:ext cx="5461746" cy="5446713"/>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2859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bwMode="auto">
          <a:xfrm>
            <a:off x="593725" y="2286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lvl="0">
              <a:defRPr/>
            </a:pPr>
            <a:r>
              <a:rPr lang="es-UY" sz="2400" kern="0" dirty="0">
                <a:ea typeface="+mn-ea"/>
                <a:cs typeface="Arial" charset="0"/>
              </a:rPr>
              <a:t>Precipitaciones previstas para los próximos días, Fuente </a:t>
            </a:r>
            <a:r>
              <a:rPr lang="es-UY" sz="2400" kern="0" dirty="0" smtClean="0">
                <a:ea typeface="+mn-ea"/>
                <a:cs typeface="Arial" charset="0"/>
              </a:rPr>
              <a:t>INMET </a:t>
            </a:r>
            <a:r>
              <a:rPr lang="es-UY" sz="2400" kern="0" dirty="0">
                <a:ea typeface="+mn-ea"/>
                <a:cs typeface="Arial" charset="0"/>
              </a:rPr>
              <a:t>(actualizado viernes)</a:t>
            </a:r>
          </a:p>
          <a:p>
            <a:pPr lvl="0">
              <a:defRPr/>
            </a:pPr>
            <a:r>
              <a:rPr lang="es-UY" sz="2400" kern="0" dirty="0" smtClean="0">
                <a:ea typeface="+mn-ea"/>
                <a:cs typeface="Arial" charset="0"/>
              </a:rPr>
              <a:t>martes</a:t>
            </a:r>
            <a:endParaRPr lang="es-UY" sz="2400" kern="0" dirty="0">
              <a:ea typeface="+mn-ea"/>
              <a:cs typeface="Arial"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19200"/>
            <a:ext cx="5470525" cy="5467510"/>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400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457200"/>
            <a:ext cx="7772400" cy="685800"/>
          </a:xfrm>
        </p:spPr>
        <p:txBody>
          <a:bodyPr/>
          <a:lstStyle/>
          <a:p>
            <a:pPr lvl="0">
              <a:defRPr/>
            </a:pPr>
            <a:r>
              <a:rPr lang="es-UY" sz="1800" dirty="0">
                <a:cs typeface="Arial" charset="0"/>
              </a:rPr>
              <a:t>Precipitaciones previstas para los próximos días, Fuente </a:t>
            </a:r>
            <a:r>
              <a:rPr lang="es-UY" sz="1800" dirty="0" smtClean="0">
                <a:cs typeface="Arial" charset="0"/>
              </a:rPr>
              <a:t>INMET </a:t>
            </a:r>
            <a:r>
              <a:rPr lang="es-UY" sz="1800" dirty="0">
                <a:cs typeface="Arial" charset="0"/>
              </a:rPr>
              <a:t>(actualizado viernes)</a:t>
            </a:r>
            <a:br>
              <a:rPr lang="es-UY" sz="1800" dirty="0">
                <a:cs typeface="Arial" charset="0"/>
              </a:rPr>
            </a:br>
            <a:r>
              <a:rPr lang="es-UY" sz="1800" dirty="0" smtClean="0">
                <a:cs typeface="Arial" charset="0"/>
              </a:rPr>
              <a:t>miércoles</a:t>
            </a:r>
            <a:r>
              <a:rPr lang="es-UY" dirty="0">
                <a:cs typeface="Arial" charset="0"/>
              </a:rPr>
              <a:t/>
            </a:r>
            <a:br>
              <a:rPr lang="es-UY" dirty="0">
                <a:cs typeface="Arial" charset="0"/>
              </a:rPr>
            </a:br>
            <a:endParaRPr lang="es-UY"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9155" y="990600"/>
            <a:ext cx="5761037" cy="5765800"/>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9374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68362"/>
          </a:xfrm>
        </p:spPr>
        <p:txBody>
          <a:bodyPr>
            <a:normAutofit/>
          </a:bodyPr>
          <a:lstStyle/>
          <a:p>
            <a:r>
              <a:rPr lang="es-UY" sz="2400" b="1" kern="0" dirty="0">
                <a:solidFill>
                  <a:srgbClr val="FF9900"/>
                </a:solidFill>
                <a:latin typeface="Tahoma"/>
              </a:rPr>
              <a:t>Previsión precipitaciones </a:t>
            </a:r>
            <a:r>
              <a:rPr lang="es-UY" sz="2400" b="1" kern="0" dirty="0" smtClean="0">
                <a:solidFill>
                  <a:srgbClr val="FF9900"/>
                </a:solidFill>
                <a:latin typeface="Tahoma"/>
              </a:rPr>
              <a:t>acumuladas INMET y CPTEC (jueves)</a:t>
            </a:r>
            <a:endParaRPr lang="es-UY" sz="2400" b="1" kern="0" dirty="0">
              <a:solidFill>
                <a:srgbClr val="FF9900"/>
              </a:solidFill>
              <a:latin typeface="Tahoma"/>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143000"/>
            <a:ext cx="5571802" cy="5562600"/>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579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UY" sz="2400" b="1" kern="0" dirty="0">
                <a:solidFill>
                  <a:srgbClr val="FF9900"/>
                </a:solidFill>
                <a:latin typeface="Tahoma"/>
              </a:rPr>
              <a:t>Acumulados precipitaciones fuentes CPTEC E INMET, 5 Y 7 </a:t>
            </a:r>
            <a:r>
              <a:rPr lang="es-UY" sz="2400" b="1" kern="0" dirty="0" err="1">
                <a:solidFill>
                  <a:srgbClr val="FF9900"/>
                </a:solidFill>
                <a:latin typeface="Tahoma"/>
              </a:rPr>
              <a:t>dias</a:t>
            </a:r>
            <a:r>
              <a:rPr lang="es-UY" sz="2400" b="1" kern="0" dirty="0">
                <a:solidFill>
                  <a:srgbClr val="FF9900"/>
                </a:solidFill>
                <a:latin typeface="Tahoma"/>
              </a:rPr>
              <a:t> respectivamente</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29806"/>
            <a:ext cx="4255012" cy="5114925"/>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429805"/>
            <a:ext cx="4255012" cy="5114925"/>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5132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F38914BB-1E21-4911-B83A-61AFEDDC49A6}" type="slidenum">
              <a:rPr lang="es-ES"/>
              <a:pPr algn="r"/>
              <a:t>26</a:t>
            </a:fld>
            <a:endParaRPr lang="es-ES"/>
          </a:p>
        </p:txBody>
      </p:sp>
      <p:sp>
        <p:nvSpPr>
          <p:cNvPr id="5017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8AEEAF94-73E0-47DD-ADDE-783E293A928F}" type="datetime1">
              <a:rPr lang="es-ES"/>
              <a:pPr/>
              <a:t>06/05/2016</a:t>
            </a:fld>
            <a:endParaRPr lang="es-ES"/>
          </a:p>
        </p:txBody>
      </p:sp>
      <p:sp>
        <p:nvSpPr>
          <p:cNvPr id="5017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5667D976-BA5E-4167-91EA-5EF11A973D18}" type="slidenum">
              <a:rPr lang="es-ES"/>
              <a:pPr algn="r"/>
              <a:t>26</a:t>
            </a:fld>
            <a:endParaRPr lang="es-ES"/>
          </a:p>
        </p:txBody>
      </p:sp>
      <p:sp>
        <p:nvSpPr>
          <p:cNvPr id="50180" name="Rectangle 2"/>
          <p:cNvSpPr>
            <a:spLocks noGrp="1" noChangeArrowheads="1"/>
          </p:cNvSpPr>
          <p:nvPr>
            <p:ph type="title" idx="4294967295"/>
          </p:nvPr>
        </p:nvSpPr>
        <p:spPr>
          <a:xfrm>
            <a:off x="323850" y="2492375"/>
            <a:ext cx="8229600" cy="1143000"/>
          </a:xfrm>
        </p:spPr>
        <p:txBody>
          <a:bodyPr/>
          <a:lstStyle/>
          <a:p>
            <a:r>
              <a:rPr lang="es-UY" sz="3600" dirty="0" smtClean="0"/>
              <a:t>Programación semanal</a:t>
            </a:r>
            <a:br>
              <a:rPr lang="es-UY" sz="3600" dirty="0" smtClean="0"/>
            </a:br>
            <a:r>
              <a:rPr lang="es-UY" sz="3600" dirty="0" smtClean="0"/>
              <a:t>2016-19</a:t>
            </a:r>
            <a:br>
              <a:rPr lang="es-UY" sz="3600" dirty="0" smtClean="0"/>
            </a:br>
            <a:endParaRPr lang="es-ES" sz="36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553200" y="1219200"/>
            <a:ext cx="2649538" cy="2133600"/>
          </a:xfrm>
        </p:spPr>
        <p:txBody>
          <a:bodyPr/>
          <a:lstStyle/>
          <a:p>
            <a:r>
              <a:rPr lang="es-MX" sz="2800" dirty="0" smtClean="0"/>
              <a:t>COSTO GENERACIÓN TÉRMICA</a:t>
            </a:r>
            <a:endParaRPr lang="es-ES" sz="2800" dirty="0" smtClean="0"/>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81516"/>
            <a:ext cx="6827837" cy="5238750"/>
          </a:xfrm>
          <a:prstGeom prst="rect">
            <a:avLst/>
          </a:prstGeom>
          <a:solidFill>
            <a:schemeClr val="bg1"/>
          </a:solidFill>
          <a:ln w="34925" cmpd="sng">
            <a:solidFill>
              <a:schemeClr val="tx1"/>
            </a:solidFill>
            <a:miter lim="800000"/>
            <a:headEnd/>
            <a:tailEnd/>
          </a:ln>
          <a:effectLst/>
        </p:spPr>
      </p:pic>
      <p:pic>
        <p:nvPicPr>
          <p:cNvPr id="184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038600"/>
            <a:ext cx="3951287"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914400"/>
            <a:ext cx="7772400" cy="304800"/>
          </a:xfrm>
        </p:spPr>
        <p:txBody>
          <a:bodyPr/>
          <a:lstStyle/>
          <a:p>
            <a:r>
              <a:rPr lang="es-UY" dirty="0" smtClean="0"/>
              <a:t>MODELOS</a:t>
            </a:r>
            <a:endParaRPr lang="es-UY" dirty="0"/>
          </a:p>
        </p:txBody>
      </p:sp>
    </p:spTree>
    <p:extLst>
      <p:ext uri="{BB962C8B-B14F-4D97-AF65-F5344CB8AC3E}">
        <p14:creationId xmlns:p14="http://schemas.microsoft.com/office/powerpoint/2010/main" val="4089870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28600"/>
            <a:ext cx="7772400" cy="609600"/>
          </a:xfrm>
        </p:spPr>
        <p:txBody>
          <a:bodyPr/>
          <a:lstStyle/>
          <a:p>
            <a:r>
              <a:rPr lang="es-UY" sz="2400" dirty="0" err="1" smtClean="0"/>
              <a:t>SimSEE</a:t>
            </a:r>
            <a:r>
              <a:rPr lang="es-UY" sz="2400" dirty="0" smtClean="0"/>
              <a:t>, caso libre</a:t>
            </a:r>
            <a:endParaRPr lang="es-UY" sz="2400"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914400"/>
            <a:ext cx="8534400" cy="5462016"/>
          </a:xfrm>
          <a:prstGeom prst="rect">
            <a:avLst/>
          </a:prstGeom>
          <a:solidFill>
            <a:schemeClr val="bg1"/>
          </a:solidFill>
          <a:ln w="349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257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228600" y="152400"/>
            <a:ext cx="8686800" cy="609600"/>
          </a:xfrm>
        </p:spPr>
        <p:txBody>
          <a:bodyPr/>
          <a:lstStyle/>
          <a:p>
            <a:pPr algn="ctr"/>
            <a:r>
              <a:rPr lang="es-UY" sz="2800" dirty="0" smtClean="0"/>
              <a:t>Resumen semana actual N° 18</a:t>
            </a:r>
            <a:endParaRPr lang="es-ES" sz="2800" dirty="0" smtClean="0"/>
          </a:p>
        </p:txBody>
      </p:sp>
      <p:sp>
        <p:nvSpPr>
          <p:cNvPr id="32770" name="Rectangle 3"/>
          <p:cNvSpPr>
            <a:spLocks noGrp="1" noChangeArrowheads="1"/>
          </p:cNvSpPr>
          <p:nvPr>
            <p:ph type="body" sz="half" idx="2"/>
          </p:nvPr>
        </p:nvSpPr>
        <p:spPr>
          <a:xfrm>
            <a:off x="152400" y="609600"/>
            <a:ext cx="8763000" cy="6248400"/>
          </a:xfrm>
        </p:spPr>
        <p:txBody>
          <a:bodyPr/>
          <a:lstStyle/>
          <a:p>
            <a:pPr marL="285750" indent="-285750" algn="just">
              <a:spcBef>
                <a:spcPts val="600"/>
              </a:spcBef>
              <a:spcAft>
                <a:spcPts val="0"/>
              </a:spcAft>
              <a:buFont typeface="Arial" panose="020B0604020202020204" pitchFamily="34" charset="0"/>
              <a:buChar char="•"/>
            </a:pPr>
            <a:r>
              <a:rPr lang="es-ES" sz="1800" dirty="0">
                <a:latin typeface="Calibri"/>
                <a:ea typeface="Times New Roman"/>
                <a:cs typeface="Arial"/>
              </a:rPr>
              <a:t>Durante la semana no se han producido precipitaciones en ninguna de las cuencas</a:t>
            </a:r>
            <a:r>
              <a:rPr lang="es-ES" sz="1800" dirty="0" smtClean="0">
                <a:latin typeface="Calibri"/>
                <a:ea typeface="Times New Roman"/>
                <a:cs typeface="Arial"/>
              </a:rPr>
              <a:t>.</a:t>
            </a:r>
          </a:p>
          <a:p>
            <a:pPr marL="285750" indent="-285750" algn="just">
              <a:spcBef>
                <a:spcPts val="600"/>
              </a:spcBef>
              <a:spcAft>
                <a:spcPts val="0"/>
              </a:spcAft>
              <a:buFont typeface="Arial" panose="020B0604020202020204" pitchFamily="34" charset="0"/>
              <a:buChar char="•"/>
            </a:pPr>
            <a:r>
              <a:rPr lang="es-ES" sz="1800" dirty="0" smtClean="0">
                <a:latin typeface="Calibri"/>
                <a:ea typeface="Times New Roman"/>
                <a:cs typeface="Arial"/>
              </a:rPr>
              <a:t>El mes de mayo termino siendo record de precipitaciones para todas las cuencas contabilizado desde el 1994</a:t>
            </a:r>
          </a:p>
          <a:p>
            <a:pPr marL="285750" indent="-285750" algn="just">
              <a:spcBef>
                <a:spcPts val="600"/>
              </a:spcBef>
              <a:spcAft>
                <a:spcPts val="0"/>
              </a:spcAft>
              <a:buFont typeface="Arial" panose="020B0604020202020204" pitchFamily="34" charset="0"/>
              <a:buChar char="•"/>
            </a:pPr>
            <a:r>
              <a:rPr lang="es-ES" sz="1800" dirty="0" smtClean="0">
                <a:latin typeface="Calibri"/>
                <a:ea typeface="Times New Roman"/>
                <a:cs typeface="Arial"/>
              </a:rPr>
              <a:t>La máxima cota registrada en Terra fue de </a:t>
            </a:r>
          </a:p>
          <a:p>
            <a:pPr algn="just">
              <a:spcBef>
                <a:spcPts val="600"/>
              </a:spcBef>
              <a:spcAft>
                <a:spcPts val="0"/>
              </a:spcAft>
            </a:pPr>
            <a:r>
              <a:rPr lang="es-ES" sz="1800" dirty="0" smtClean="0">
                <a:latin typeface="Calibri"/>
                <a:ea typeface="Times New Roman"/>
                <a:cs typeface="Arial"/>
              </a:rPr>
              <a:t>     82,88 cm, cota pocas veces alcanzada en la </a:t>
            </a:r>
          </a:p>
          <a:p>
            <a:pPr algn="just">
              <a:spcBef>
                <a:spcPts val="600"/>
              </a:spcBef>
              <a:spcAft>
                <a:spcPts val="0"/>
              </a:spcAft>
            </a:pPr>
            <a:r>
              <a:rPr lang="es-ES" sz="1800" dirty="0">
                <a:latin typeface="Calibri"/>
                <a:ea typeface="Times New Roman"/>
                <a:cs typeface="Arial"/>
              </a:rPr>
              <a:t> </a:t>
            </a:r>
            <a:r>
              <a:rPr lang="es-ES" sz="1800" dirty="0" smtClean="0">
                <a:latin typeface="Calibri"/>
                <a:ea typeface="Times New Roman"/>
                <a:cs typeface="Arial"/>
              </a:rPr>
              <a:t>    historia</a:t>
            </a:r>
            <a:endParaRPr lang="es-UY" sz="1800" dirty="0">
              <a:latin typeface="Arial"/>
              <a:ea typeface="Times New Roman"/>
              <a:cs typeface="Times New Roman"/>
            </a:endParaRPr>
          </a:p>
          <a:p>
            <a:pPr marL="285750" indent="-285750" algn="just">
              <a:spcBef>
                <a:spcPts val="600"/>
              </a:spcBef>
              <a:spcAft>
                <a:spcPts val="0"/>
              </a:spcAft>
              <a:buFont typeface="Arial" panose="020B0604020202020204" pitchFamily="34" charset="0"/>
              <a:buChar char="•"/>
            </a:pPr>
            <a:r>
              <a:rPr lang="es-ES" sz="1800" dirty="0">
                <a:latin typeface="Calibri"/>
                <a:ea typeface="Times New Roman"/>
                <a:cs typeface="Arial"/>
              </a:rPr>
              <a:t>El despacho ha sido básicamente con </a:t>
            </a:r>
            <a:r>
              <a:rPr lang="es-ES" sz="1800" dirty="0" smtClean="0">
                <a:latin typeface="Calibri"/>
                <a:ea typeface="Times New Roman"/>
                <a:cs typeface="Arial"/>
              </a:rPr>
              <a:t>fuentes</a:t>
            </a:r>
          </a:p>
          <a:p>
            <a:pPr algn="just">
              <a:spcBef>
                <a:spcPts val="600"/>
              </a:spcBef>
              <a:spcAft>
                <a:spcPts val="0"/>
              </a:spcAft>
            </a:pPr>
            <a:r>
              <a:rPr lang="es-ES" sz="1800" dirty="0">
                <a:latin typeface="Calibri"/>
                <a:ea typeface="Times New Roman"/>
                <a:cs typeface="Arial"/>
              </a:rPr>
              <a:t> </a:t>
            </a:r>
            <a:r>
              <a:rPr lang="es-ES" sz="1800" dirty="0" smtClean="0">
                <a:latin typeface="Calibri"/>
                <a:ea typeface="Times New Roman"/>
                <a:cs typeface="Arial"/>
              </a:rPr>
              <a:t>    renovales</a:t>
            </a:r>
            <a:r>
              <a:rPr lang="es-ES" sz="1800" dirty="0">
                <a:latin typeface="Calibri"/>
                <a:ea typeface="Times New Roman"/>
                <a:cs typeface="Arial"/>
              </a:rPr>
              <a:t>, debiéndose despachar unidades térmicas por falta de potencia en los picos.</a:t>
            </a:r>
            <a:endParaRPr lang="es-UY" sz="1800" dirty="0">
              <a:latin typeface="Arial"/>
              <a:ea typeface="Times New Roman"/>
              <a:cs typeface="Times New Roman"/>
            </a:endParaRPr>
          </a:p>
          <a:p>
            <a:pPr marL="285750" indent="-285750" algn="just">
              <a:spcBef>
                <a:spcPts val="600"/>
              </a:spcBef>
              <a:spcAft>
                <a:spcPts val="0"/>
              </a:spcAft>
              <a:buFont typeface="Arial" panose="020B0604020202020204" pitchFamily="34" charset="0"/>
              <a:buChar char="•"/>
            </a:pPr>
            <a:r>
              <a:rPr lang="es-ES" sz="1800" dirty="0">
                <a:latin typeface="Calibri"/>
                <a:ea typeface="Times New Roman"/>
                <a:cs typeface="Arial"/>
              </a:rPr>
              <a:t>El día martes se logró poner en servicio nuevamente la central </a:t>
            </a:r>
            <a:r>
              <a:rPr lang="es-ES" sz="1800" dirty="0" err="1">
                <a:latin typeface="Calibri"/>
                <a:ea typeface="Times New Roman"/>
                <a:cs typeface="Arial"/>
              </a:rPr>
              <a:t>Baygorria</a:t>
            </a:r>
            <a:r>
              <a:rPr lang="es-ES" sz="1800" dirty="0">
                <a:latin typeface="Calibri"/>
                <a:ea typeface="Times New Roman"/>
                <a:cs typeface="Arial"/>
              </a:rPr>
              <a:t>, la que continúa en servicio hasta el momento.</a:t>
            </a:r>
            <a:endParaRPr lang="es-UY" sz="1800" dirty="0">
              <a:latin typeface="Arial"/>
              <a:ea typeface="Times New Roman"/>
              <a:cs typeface="Times New Roman"/>
            </a:endParaRPr>
          </a:p>
          <a:p>
            <a:pPr marL="285750" indent="-285750" algn="just">
              <a:spcBef>
                <a:spcPts val="600"/>
              </a:spcBef>
              <a:spcAft>
                <a:spcPts val="0"/>
              </a:spcAft>
              <a:buFont typeface="Arial" panose="020B0604020202020204" pitchFamily="34" charset="0"/>
              <a:buChar char="•"/>
            </a:pPr>
            <a:r>
              <a:rPr lang="es-ES" sz="1800" dirty="0">
                <a:latin typeface="Calibri"/>
                <a:ea typeface="Times New Roman"/>
                <a:cs typeface="Arial"/>
              </a:rPr>
              <a:t>Salto Grande cerro vertederos el día miércoles habiendo recuperando toda su potencia.</a:t>
            </a:r>
            <a:endParaRPr lang="es-UY" sz="1800" dirty="0">
              <a:latin typeface="Arial"/>
              <a:ea typeface="Times New Roman"/>
              <a:cs typeface="Times New Roman"/>
            </a:endParaRPr>
          </a:p>
          <a:p>
            <a:pPr marL="285750" indent="-285750" algn="just">
              <a:spcBef>
                <a:spcPts val="600"/>
              </a:spcBef>
              <a:spcAft>
                <a:spcPts val="0"/>
              </a:spcAft>
              <a:buFont typeface="Arial" panose="020B0604020202020204" pitchFamily="34" charset="0"/>
              <a:buChar char="•"/>
            </a:pPr>
            <a:r>
              <a:rPr lang="es-ES" sz="1800" dirty="0" smtClean="0">
                <a:latin typeface="Calibri"/>
                <a:ea typeface="Times New Roman"/>
                <a:cs typeface="Arial"/>
              </a:rPr>
              <a:t>Bonete </a:t>
            </a:r>
            <a:r>
              <a:rPr lang="es-ES" sz="1800" dirty="0">
                <a:latin typeface="Calibri"/>
                <a:ea typeface="Times New Roman"/>
                <a:cs typeface="Arial"/>
              </a:rPr>
              <a:t>continúa con vertederos abiertos en banda.</a:t>
            </a:r>
            <a:endParaRPr lang="es-UY" sz="1800" dirty="0">
              <a:latin typeface="Arial"/>
              <a:ea typeface="Times New Roman"/>
              <a:cs typeface="Times New Roman"/>
            </a:endParaRPr>
          </a:p>
          <a:p>
            <a:pPr marL="285750" indent="-285750" algn="just">
              <a:spcBef>
                <a:spcPts val="600"/>
              </a:spcBef>
              <a:spcAft>
                <a:spcPts val="0"/>
              </a:spcAft>
              <a:buFont typeface="Arial" panose="020B0604020202020204" pitchFamily="34" charset="0"/>
              <a:buChar char="•"/>
            </a:pPr>
            <a:r>
              <a:rPr lang="es-ES" sz="1800" dirty="0" smtClean="0">
                <a:latin typeface="Calibri"/>
                <a:ea typeface="Times New Roman"/>
                <a:cs typeface="Arial"/>
              </a:rPr>
              <a:t>Se </a:t>
            </a:r>
            <a:r>
              <a:rPr lang="es-ES" sz="1800" dirty="0">
                <a:latin typeface="Calibri"/>
                <a:ea typeface="Times New Roman"/>
                <a:cs typeface="Arial"/>
              </a:rPr>
              <a:t>continuaron exportando excedentes hidráulicos durante la semana a Argentina.</a:t>
            </a:r>
            <a:endParaRPr lang="es-UY" sz="1800" dirty="0">
              <a:latin typeface="Arial"/>
              <a:ea typeface="Times New Roman"/>
              <a:cs typeface="Times New Roman"/>
            </a:endParaRPr>
          </a:p>
          <a:p>
            <a:pPr marL="285750" indent="-285750">
              <a:buFont typeface="Arial" panose="020B0604020202020204" pitchFamily="34" charset="0"/>
              <a:buChar char="•"/>
            </a:pPr>
            <a:r>
              <a:rPr lang="es-ES" sz="1800" dirty="0">
                <a:latin typeface="Calibri"/>
                <a:ea typeface="Times New Roman"/>
                <a:cs typeface="Arial"/>
              </a:rPr>
              <a:t>La demanda sufrió un fuerte incremento debido a las bajas temperaturas y sensaciones térmicas producidas</a:t>
            </a:r>
          </a:p>
          <a:p>
            <a:pPr marL="285750" indent="-285750">
              <a:buFont typeface="Arial" panose="020B0604020202020204" pitchFamily="34" charset="0"/>
              <a:buChar char="•"/>
            </a:pPr>
            <a:endParaRPr lang="es-ES" sz="1800" b="1" dirty="0"/>
          </a:p>
          <a:p>
            <a:pPr marL="285750" indent="-285750">
              <a:buFont typeface="Arial" panose="020B0604020202020204" pitchFamily="34" charset="0"/>
              <a:buChar char="•"/>
            </a:pPr>
            <a:endParaRPr lang="es-ES" sz="1800" b="1" dirty="0" smtClean="0"/>
          </a:p>
          <a:p>
            <a:pPr marL="285750" indent="-285750">
              <a:buFont typeface="Arial" panose="020B0604020202020204" pitchFamily="34" charset="0"/>
              <a:buChar char="•"/>
            </a:pPr>
            <a:endParaRPr lang="es-ES" sz="1800" b="1" dirty="0" smtClean="0"/>
          </a:p>
          <a:p>
            <a:pPr marL="285750" indent="-285750">
              <a:buFont typeface="Arial" panose="020B0604020202020204" pitchFamily="34" charset="0"/>
              <a:buChar char="•"/>
            </a:pPr>
            <a:endParaRPr lang="es-ES" sz="1800" b="1" dirty="0"/>
          </a:p>
          <a:p>
            <a:pPr marL="285750" indent="-285750">
              <a:buFont typeface="Arial" panose="020B0604020202020204" pitchFamily="34" charset="0"/>
              <a:buChar char="•"/>
            </a:pPr>
            <a:r>
              <a:rPr lang="es-ES" sz="1800" b="1" dirty="0" smtClean="0">
                <a:solidFill>
                  <a:srgbClr val="FF0000"/>
                </a:solidFill>
              </a:rPr>
              <a:t>El despacho ha sido básicamente hidráulico aunque en algunos días el despacho ha necesitado por potencia térmico de hasta PTA.</a:t>
            </a:r>
          </a:p>
          <a:p>
            <a:pPr marL="285750" indent="-285750">
              <a:buFont typeface="Arial" panose="020B0604020202020204" pitchFamily="34" charset="0"/>
              <a:buChar char="•"/>
            </a:pPr>
            <a:r>
              <a:rPr lang="es-ES" sz="1800" b="1" dirty="0" smtClean="0">
                <a:solidFill>
                  <a:srgbClr val="FF0000"/>
                </a:solidFill>
              </a:rPr>
              <a:t>Durante </a:t>
            </a:r>
            <a:r>
              <a:rPr lang="es-ES" sz="1800" b="1" dirty="0">
                <a:solidFill>
                  <a:srgbClr val="FF0000"/>
                </a:solidFill>
              </a:rPr>
              <a:t>la semana se han producido precipitaciones muy importantes en todas las centrales que han producido apertura de vertederos en </a:t>
            </a:r>
            <a:r>
              <a:rPr lang="es-ES" sz="1800" b="1" dirty="0" smtClean="0">
                <a:solidFill>
                  <a:srgbClr val="FF0000"/>
                </a:solidFill>
              </a:rPr>
              <a:t>todas las represas.</a:t>
            </a:r>
            <a:endParaRPr lang="es-UY" sz="1800" b="1" dirty="0">
              <a:solidFill>
                <a:srgbClr val="FF0000"/>
              </a:solidFill>
            </a:endParaRPr>
          </a:p>
          <a:p>
            <a:pPr marL="285750" indent="-285750">
              <a:buFont typeface="Arial" panose="020B0604020202020204" pitchFamily="34" charset="0"/>
              <a:buChar char="•"/>
            </a:pPr>
            <a:r>
              <a:rPr lang="es-ES" sz="1800" b="1" dirty="0">
                <a:solidFill>
                  <a:srgbClr val="FF0000"/>
                </a:solidFill>
              </a:rPr>
              <a:t>En Salto Grande las principales precipitaciones se han  producido en la cuenca inmediata por lo que los aportes han subido significativamente hasta un pico de 22.000 </a:t>
            </a:r>
            <a:r>
              <a:rPr lang="es-ES" sz="1800" b="1" dirty="0" smtClean="0">
                <a:solidFill>
                  <a:srgbClr val="FF0000"/>
                </a:solidFill>
              </a:rPr>
              <a:t>m3/s. </a:t>
            </a:r>
            <a:r>
              <a:rPr lang="es-ES" sz="1800" b="1" dirty="0">
                <a:solidFill>
                  <a:srgbClr val="FF0000"/>
                </a:solidFill>
              </a:rPr>
              <a:t>Los citados aportes no han producido aun un descenso en la potencia disponible que produzca la entrada de térmico. La potencia mínima disponible de SG ha sido de 1700 MW para ambos países</a:t>
            </a:r>
            <a:r>
              <a:rPr lang="es-ES" sz="1800" b="1" dirty="0" smtClean="0">
                <a:solidFill>
                  <a:srgbClr val="FF0000"/>
                </a:solidFill>
              </a:rPr>
              <a:t>.</a:t>
            </a:r>
          </a:p>
          <a:p>
            <a:pPr marL="285750" indent="-285750">
              <a:buFont typeface="Arial" panose="020B0604020202020204" pitchFamily="34" charset="0"/>
              <a:buChar char="•"/>
            </a:pPr>
            <a:r>
              <a:rPr lang="es-ES" sz="1800" b="1" dirty="0" smtClean="0">
                <a:solidFill>
                  <a:srgbClr val="FF0000"/>
                </a:solidFill>
              </a:rPr>
              <a:t>En caso de darse las lluvias previstas Salto Grande </a:t>
            </a:r>
            <a:r>
              <a:rPr lang="es-ES" sz="1800" b="1" dirty="0" err="1" smtClean="0">
                <a:solidFill>
                  <a:srgbClr val="FF0000"/>
                </a:solidFill>
              </a:rPr>
              <a:t>esara</a:t>
            </a:r>
            <a:r>
              <a:rPr lang="es-ES" sz="1800" b="1" dirty="0" smtClean="0">
                <a:solidFill>
                  <a:srgbClr val="FF0000"/>
                </a:solidFill>
              </a:rPr>
              <a:t> con vertederos abiertos por 10 días al menos.</a:t>
            </a:r>
            <a:endParaRPr lang="es-UY" sz="1800" b="1" dirty="0">
              <a:solidFill>
                <a:srgbClr val="FF0000"/>
              </a:solidFill>
            </a:endParaRPr>
          </a:p>
          <a:p>
            <a:pPr marL="285750" indent="-285750">
              <a:buFont typeface="Arial" panose="020B0604020202020204" pitchFamily="34" charset="0"/>
              <a:buChar char="•"/>
            </a:pPr>
            <a:r>
              <a:rPr lang="es-ES" sz="1800" b="1" dirty="0">
                <a:solidFill>
                  <a:srgbClr val="FF0000"/>
                </a:solidFill>
              </a:rPr>
              <a:t>En vista que las lluvias fueron fundamentalmente en la cuenca inmediata, si no se consideran las lluvias previstas los aportes bajan rápidamente.</a:t>
            </a:r>
            <a:endParaRPr lang="es-UY" sz="1800" b="1" dirty="0">
              <a:solidFill>
                <a:srgbClr val="FF0000"/>
              </a:solidFill>
            </a:endParaRPr>
          </a:p>
          <a:p>
            <a:pPr marL="285750" indent="-285750">
              <a:buFont typeface="Arial" panose="020B0604020202020204" pitchFamily="34" charset="0"/>
              <a:buChar char="•"/>
            </a:pPr>
            <a:r>
              <a:rPr lang="es-ES" sz="1800" b="1" dirty="0">
                <a:solidFill>
                  <a:srgbClr val="FF0000"/>
                </a:solidFill>
              </a:rPr>
              <a:t>En el río Negro se produjeron lluvias importantísimas en todas las cuencas pero mayores comparativamente en la cuenca de Terra. </a:t>
            </a:r>
            <a:endParaRPr lang="es-UY" sz="1800" b="1" dirty="0">
              <a:solidFill>
                <a:srgbClr val="FF0000"/>
              </a:solidFill>
            </a:endParaRPr>
          </a:p>
          <a:p>
            <a:pPr marL="285750" indent="-285750">
              <a:buFont typeface="Arial" panose="020B0604020202020204" pitchFamily="34" charset="0"/>
              <a:buChar char="•"/>
            </a:pPr>
            <a:endParaRPr lang="es-ES" sz="1800" b="1" dirty="0" smtClean="0">
              <a:solidFill>
                <a:srgbClr val="FF0000"/>
              </a:solidFill>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295398"/>
            <a:ext cx="3816350" cy="1285875"/>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20674"/>
            <a:ext cx="6828995" cy="6181726"/>
          </a:xfrm>
          <a:prstGeom prst="rect">
            <a:avLst/>
          </a:prstGeom>
          <a:solidFill>
            <a:schemeClr val="bg1"/>
          </a:solidFill>
          <a:ln w="349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7190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CAB644A3-69A0-4875-88CE-D6F766D9A2C9}" type="slidenum">
              <a:rPr lang="es-ES"/>
              <a:pPr algn="r"/>
              <a:t>31</a:t>
            </a:fld>
            <a:endParaRPr lang="es-ES"/>
          </a:p>
        </p:txBody>
      </p:sp>
      <p:sp>
        <p:nvSpPr>
          <p:cNvPr id="64514"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E2B5819B-F822-436F-833A-0F10F845D15D}" type="datetime1">
              <a:rPr lang="es-ES"/>
              <a:pPr/>
              <a:t>06/05/2016</a:t>
            </a:fld>
            <a:endParaRPr lang="es-ES"/>
          </a:p>
        </p:txBody>
      </p:sp>
      <p:sp>
        <p:nvSpPr>
          <p:cNvPr id="64515"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196891A5-EB9A-4A6E-BA80-C5AABB8C3F0E}" type="slidenum">
              <a:rPr lang="es-ES"/>
              <a:pPr algn="r"/>
              <a:t>31</a:t>
            </a:fld>
            <a:endParaRPr lang="es-ES"/>
          </a:p>
        </p:txBody>
      </p:sp>
      <p:sp>
        <p:nvSpPr>
          <p:cNvPr id="64516" name="Rectangle 2"/>
          <p:cNvSpPr>
            <a:spLocks noGrp="1" noChangeArrowheads="1"/>
          </p:cNvSpPr>
          <p:nvPr>
            <p:ph type="title" idx="4294967295"/>
          </p:nvPr>
        </p:nvSpPr>
        <p:spPr>
          <a:xfrm>
            <a:off x="533400" y="2209800"/>
            <a:ext cx="8229600" cy="2176463"/>
          </a:xfrm>
        </p:spPr>
        <p:txBody>
          <a:bodyPr/>
          <a:lstStyle/>
          <a:p>
            <a:pPr algn="l"/>
            <a:r>
              <a:rPr lang="es-UY" sz="3600" dirty="0" smtClean="0"/>
              <a:t>Programa de generación de la semana 19/16:</a:t>
            </a:r>
            <a:br>
              <a:rPr lang="es-UY" sz="3600" dirty="0" smtClean="0"/>
            </a:br>
            <a:r>
              <a:rPr lang="es-UY" sz="3600" dirty="0" smtClean="0"/>
              <a:t/>
            </a:r>
            <a:br>
              <a:rPr lang="es-UY" sz="3600" dirty="0" smtClean="0"/>
            </a:br>
            <a:endParaRPr lang="es-ES" sz="20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609600" y="228600"/>
            <a:ext cx="7772400" cy="685800"/>
          </a:xfrm>
        </p:spPr>
        <p:txBody>
          <a:bodyPr/>
          <a:lstStyle/>
          <a:p>
            <a:r>
              <a:rPr lang="es-UY" dirty="0" smtClean="0"/>
              <a:t>Programa semanal (jueves)</a:t>
            </a:r>
            <a:br>
              <a:rPr lang="es-UY" dirty="0" smtClean="0"/>
            </a:br>
            <a:endParaRPr lang="es-ES" dirty="0" smtClean="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9058" y="4419600"/>
            <a:ext cx="2300641" cy="2276475"/>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09601"/>
            <a:ext cx="6490422" cy="4648200"/>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85800" y="381000"/>
            <a:ext cx="7772400" cy="533400"/>
          </a:xfrm>
        </p:spPr>
        <p:txBody>
          <a:bodyPr/>
          <a:lstStyle/>
          <a:p>
            <a:r>
              <a:rPr lang="es-UY" dirty="0" smtClean="0"/>
              <a:t>Datos energéticos diarios</a:t>
            </a:r>
            <a:endParaRPr lang="es-UY"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50727"/>
            <a:ext cx="7958138" cy="4970698"/>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8451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85800" y="152400"/>
            <a:ext cx="7772400" cy="381000"/>
          </a:xfrm>
        </p:spPr>
        <p:txBody>
          <a:bodyPr/>
          <a:lstStyle/>
          <a:p>
            <a:r>
              <a:rPr lang="es-UY" dirty="0" smtClean="0"/>
              <a:t>Datos hidráulicos diarios</a:t>
            </a:r>
            <a:endParaRPr lang="es-UY"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85800"/>
            <a:ext cx="7924800" cy="6024848"/>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4918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Principales </a:t>
            </a:r>
            <a:r>
              <a:rPr lang="es-UY" dirty="0"/>
              <a:t>t</a:t>
            </a:r>
            <a:r>
              <a:rPr lang="es-UY" dirty="0" smtClean="0"/>
              <a:t>rabajos en la red</a:t>
            </a:r>
            <a:endParaRPr lang="es-UY" dirty="0"/>
          </a:p>
        </p:txBody>
      </p:sp>
      <p:sp>
        <p:nvSpPr>
          <p:cNvPr id="3" name="2 Marcador de contenido"/>
          <p:cNvSpPr>
            <a:spLocks noGrp="1"/>
          </p:cNvSpPr>
          <p:nvPr>
            <p:ph idx="1"/>
          </p:nvPr>
        </p:nvSpPr>
        <p:spPr>
          <a:xfrm>
            <a:off x="533400" y="1524000"/>
            <a:ext cx="7924800" cy="4572000"/>
          </a:xfrm>
        </p:spPr>
        <p:txBody>
          <a:bodyPr/>
          <a:lstStyle/>
          <a:p>
            <a:r>
              <a:rPr lang="es-UY" dirty="0" smtClean="0"/>
              <a:t>El sábado se realizara un trabajo en la línea PA5 - MA5 por lo que se trabajara con el anillo de Montevideo abierto.</a:t>
            </a:r>
            <a:endParaRPr lang="es-UY" dirty="0"/>
          </a:p>
        </p:txBody>
      </p:sp>
    </p:spTree>
    <p:extLst>
      <p:ext uri="{BB962C8B-B14F-4D97-AF65-F5344CB8AC3E}">
        <p14:creationId xmlns:p14="http://schemas.microsoft.com/office/powerpoint/2010/main" val="4230086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4 Título"/>
          <p:cNvSpPr>
            <a:spLocks noGrp="1"/>
          </p:cNvSpPr>
          <p:nvPr>
            <p:ph type="title"/>
          </p:nvPr>
        </p:nvSpPr>
        <p:spPr>
          <a:xfrm>
            <a:off x="685800" y="457200"/>
            <a:ext cx="7772400" cy="914400"/>
          </a:xfrm>
        </p:spPr>
        <p:txBody>
          <a:bodyPr/>
          <a:lstStyle/>
          <a:p>
            <a:r>
              <a:rPr lang="es-UY" dirty="0" smtClean="0"/>
              <a:t>Perspectivas para la semana 19</a:t>
            </a:r>
            <a:br>
              <a:rPr lang="es-UY" dirty="0" smtClean="0"/>
            </a:br>
            <a:r>
              <a:rPr lang="es-UY" dirty="0" smtClean="0"/>
              <a:t/>
            </a:r>
            <a:br>
              <a:rPr lang="es-UY" dirty="0" smtClean="0"/>
            </a:br>
            <a:endParaRPr lang="es-UY" dirty="0" smtClean="0"/>
          </a:p>
        </p:txBody>
      </p:sp>
      <p:sp>
        <p:nvSpPr>
          <p:cNvPr id="31746" name="5 Marcador de contenido"/>
          <p:cNvSpPr>
            <a:spLocks noGrp="1"/>
          </p:cNvSpPr>
          <p:nvPr>
            <p:ph idx="1"/>
          </p:nvPr>
        </p:nvSpPr>
        <p:spPr>
          <a:xfrm>
            <a:off x="0" y="914400"/>
            <a:ext cx="8991600" cy="4648200"/>
          </a:xfrm>
        </p:spPr>
        <p:txBody>
          <a:bodyPr/>
          <a:lstStyle/>
          <a:p>
            <a:pPr lvl="0" algn="just">
              <a:spcBef>
                <a:spcPts val="600"/>
              </a:spcBef>
              <a:spcAft>
                <a:spcPts val="0"/>
              </a:spcAft>
              <a:buFont typeface="Calibri"/>
              <a:buChar char="-"/>
            </a:pPr>
            <a:r>
              <a:rPr lang="es-ES" sz="1800" b="1" dirty="0">
                <a:latin typeface="Calibri"/>
                <a:ea typeface="Times New Roman"/>
                <a:cs typeface="Arial"/>
              </a:rPr>
              <a:t>Terra comenzara a cerrar vertederos durante la </a:t>
            </a:r>
            <a:r>
              <a:rPr lang="es-ES" sz="1800" b="1" dirty="0" smtClean="0">
                <a:latin typeface="Calibri"/>
                <a:ea typeface="Times New Roman"/>
                <a:cs typeface="Arial"/>
              </a:rPr>
              <a:t>semana</a:t>
            </a:r>
            <a:r>
              <a:rPr lang="es-ES" sz="1800" b="1" dirty="0">
                <a:latin typeface="Calibri"/>
                <a:ea typeface="Times New Roman"/>
                <a:cs typeface="Arial"/>
              </a:rPr>
              <a:t> </a:t>
            </a:r>
            <a:r>
              <a:rPr lang="es-ES" sz="1800" b="1" dirty="0" smtClean="0">
                <a:latin typeface="Calibri"/>
                <a:ea typeface="Times New Roman"/>
                <a:cs typeface="Arial"/>
              </a:rPr>
              <a:t>debido a que los aportes han bajado notoriamente y su cota también</a:t>
            </a:r>
            <a:endParaRPr lang="es-UY" sz="1800" b="1" dirty="0">
              <a:latin typeface="Arial"/>
              <a:ea typeface="Times New Roman"/>
              <a:cs typeface="Arial"/>
            </a:endParaRPr>
          </a:p>
          <a:p>
            <a:pPr lvl="0" algn="just">
              <a:spcBef>
                <a:spcPts val="600"/>
              </a:spcBef>
              <a:spcAft>
                <a:spcPts val="0"/>
              </a:spcAft>
              <a:buFont typeface="Calibri"/>
              <a:buChar char="-"/>
            </a:pPr>
            <a:r>
              <a:rPr lang="es-ES" sz="1800" b="1" dirty="0" err="1">
                <a:latin typeface="Calibri"/>
                <a:ea typeface="Times New Roman"/>
                <a:cs typeface="Arial"/>
              </a:rPr>
              <a:t>Baygorria</a:t>
            </a:r>
            <a:r>
              <a:rPr lang="es-ES" sz="1800" b="1" dirty="0">
                <a:latin typeface="Calibri"/>
                <a:ea typeface="Times New Roman"/>
                <a:cs typeface="Arial"/>
              </a:rPr>
              <a:t> está en servicio con escasa potencia disponible pero a medida que Bonete comience a cerrar vertederos es de esperar que recupere potencia.</a:t>
            </a:r>
            <a:endParaRPr lang="es-UY" sz="1800" b="1" dirty="0">
              <a:latin typeface="Arial"/>
              <a:ea typeface="Times New Roman"/>
              <a:cs typeface="Arial"/>
            </a:endParaRPr>
          </a:p>
          <a:p>
            <a:pPr lvl="0" algn="just">
              <a:spcBef>
                <a:spcPts val="600"/>
              </a:spcBef>
              <a:spcAft>
                <a:spcPts val="0"/>
              </a:spcAft>
              <a:buFont typeface="Calibri"/>
              <a:buChar char="-"/>
            </a:pPr>
            <a:r>
              <a:rPr lang="es-ES" sz="1800" b="1" dirty="0">
                <a:latin typeface="Calibri"/>
                <a:ea typeface="Times New Roman"/>
                <a:cs typeface="Arial"/>
              </a:rPr>
              <a:t>Palmar continuara con vertederos abiertos por varios días más y se espera tenga las tres unidades disponibles sobre el fin de la semana.</a:t>
            </a:r>
            <a:endParaRPr lang="es-UY" sz="1800" b="1" dirty="0">
              <a:latin typeface="Arial"/>
              <a:ea typeface="Times New Roman"/>
              <a:cs typeface="Arial"/>
            </a:endParaRPr>
          </a:p>
          <a:p>
            <a:pPr lvl="0" algn="just">
              <a:spcBef>
                <a:spcPts val="600"/>
              </a:spcBef>
              <a:spcAft>
                <a:spcPts val="0"/>
              </a:spcAft>
              <a:buFont typeface="Calibri"/>
              <a:buChar char="-"/>
            </a:pPr>
            <a:r>
              <a:rPr lang="es-ES" sz="1800" b="1" dirty="0">
                <a:latin typeface="Calibri"/>
                <a:ea typeface="Times New Roman"/>
                <a:cs typeface="Arial"/>
              </a:rPr>
              <a:t>En uno de los modelos hay importantes pronósticos de precipitaciones para la cuenca alta de Salto Grande y escasos para el resto de las cuencas.</a:t>
            </a:r>
            <a:endParaRPr lang="es-UY" sz="1800" b="1" dirty="0">
              <a:latin typeface="Arial"/>
              <a:ea typeface="Times New Roman"/>
              <a:cs typeface="Arial"/>
            </a:endParaRPr>
          </a:p>
          <a:p>
            <a:pPr lvl="0" algn="just">
              <a:spcBef>
                <a:spcPts val="600"/>
              </a:spcBef>
              <a:spcAft>
                <a:spcPts val="0"/>
              </a:spcAft>
              <a:buFont typeface="Calibri"/>
              <a:buChar char="-"/>
            </a:pPr>
            <a:r>
              <a:rPr lang="es-ES" sz="1800" b="1" dirty="0">
                <a:latin typeface="Calibri"/>
                <a:ea typeface="Times New Roman"/>
                <a:cs typeface="Arial"/>
              </a:rPr>
              <a:t>Las temperaturas bajaron y continuaran siendo bajas en los próximos días por lo que las demandas continuarían siendo </a:t>
            </a:r>
            <a:r>
              <a:rPr lang="es-ES" sz="1800" b="1" dirty="0" smtClean="0">
                <a:latin typeface="Calibri"/>
                <a:ea typeface="Times New Roman"/>
                <a:cs typeface="Arial"/>
              </a:rPr>
              <a:t>similares a las de la semana anterior.</a:t>
            </a:r>
            <a:endParaRPr lang="es-UY" sz="1800" b="1" dirty="0">
              <a:latin typeface="Arial"/>
              <a:ea typeface="Times New Roman"/>
              <a:cs typeface="Arial"/>
            </a:endParaRPr>
          </a:p>
          <a:p>
            <a:pPr lvl="0" algn="just">
              <a:spcBef>
                <a:spcPts val="600"/>
              </a:spcBef>
              <a:spcAft>
                <a:spcPts val="0"/>
              </a:spcAft>
              <a:buFont typeface="Calibri"/>
              <a:buChar char="-"/>
            </a:pPr>
            <a:r>
              <a:rPr lang="es-ES" sz="1800" b="1" dirty="0">
                <a:latin typeface="Calibri"/>
                <a:ea typeface="Times New Roman"/>
                <a:cs typeface="Arial"/>
              </a:rPr>
              <a:t>CTM solicita generación a pleno al menos hasta el </a:t>
            </a:r>
            <a:r>
              <a:rPr lang="es-ES" sz="1800" b="1" dirty="0" smtClean="0">
                <a:latin typeface="Calibri"/>
                <a:ea typeface="Times New Roman"/>
                <a:cs typeface="Arial"/>
              </a:rPr>
              <a:t>sábado inclusive pero esta lloviendo en estos momentos y la situación puede cambiar.</a:t>
            </a:r>
          </a:p>
          <a:p>
            <a:pPr lvl="0" algn="just">
              <a:spcBef>
                <a:spcPts val="600"/>
              </a:spcBef>
              <a:spcAft>
                <a:spcPts val="0"/>
              </a:spcAft>
              <a:buFont typeface="Calibri"/>
              <a:buChar char="-"/>
            </a:pPr>
            <a:r>
              <a:rPr lang="es-ES" sz="1800" b="1" dirty="0" smtClean="0">
                <a:latin typeface="Calibri"/>
                <a:ea typeface="Times New Roman"/>
                <a:cs typeface="Arial"/>
              </a:rPr>
              <a:t>Entre jueves viernes se entregara la unidad de Palmar que se encuentra en mantenimiento.</a:t>
            </a:r>
          </a:p>
          <a:p>
            <a:pPr lvl="0" algn="just">
              <a:spcBef>
                <a:spcPts val="600"/>
              </a:spcBef>
              <a:spcAft>
                <a:spcPts val="0"/>
              </a:spcAft>
              <a:buFont typeface="Calibri"/>
              <a:buChar char="-"/>
            </a:pPr>
            <a:r>
              <a:rPr lang="es-ES" sz="1800" b="1" dirty="0" smtClean="0">
                <a:latin typeface="Calibri"/>
                <a:ea typeface="Times New Roman"/>
                <a:cs typeface="Arial"/>
              </a:rPr>
              <a:t>Sin considerar lluvias adicionales se tiene que exportar a Argentina hasta el domingo y se obtienen cotas muy altas en Salto Grande a fines de la semana 19</a:t>
            </a:r>
          </a:p>
          <a:p>
            <a:pPr lvl="0" algn="just">
              <a:spcBef>
                <a:spcPts val="600"/>
              </a:spcBef>
              <a:spcAft>
                <a:spcPts val="0"/>
              </a:spcAft>
              <a:buFont typeface="Calibri"/>
              <a:buChar char="-"/>
            </a:pPr>
            <a:endParaRPr lang="es-UY" sz="1800" b="1" dirty="0">
              <a:latin typeface="Arial"/>
              <a:ea typeface="Times New Roman"/>
              <a:cs typeface="Arial"/>
            </a:endParaRPr>
          </a:p>
          <a:p>
            <a:pPr marL="457200" lvl="1" indent="0">
              <a:buNone/>
            </a:pPr>
            <a:endParaRPr lang="es-UY" sz="1600" dirty="0">
              <a:solidFill>
                <a:srgbClr val="3333CC"/>
              </a:solidFill>
            </a:endParaRPr>
          </a:p>
          <a:p>
            <a:pPr marL="285750" lvl="0" indent="-285750">
              <a:buFont typeface="Arial" panose="020B0604020202020204" pitchFamily="34" charset="0"/>
              <a:buChar char="•"/>
            </a:pPr>
            <a:endParaRPr lang="es-ES" sz="1800" b="1" dirty="0">
              <a:solidFill>
                <a:srgbClr val="FF0000"/>
              </a:solidFill>
            </a:endParaRPr>
          </a:p>
          <a:p>
            <a:endParaRPr lang="es-ES" sz="2000" dirty="0" smtClean="0">
              <a:solidFill>
                <a:srgbClr val="FF0000"/>
              </a:solidFill>
            </a:endParaRPr>
          </a:p>
          <a:p>
            <a:endParaRPr lang="es-ES" sz="20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35858"/>
            <a:ext cx="8382000" cy="6364942"/>
          </a:xfrm>
        </p:spPr>
        <p:txBody>
          <a:bodyPr/>
          <a:lstStyle/>
          <a:p>
            <a:r>
              <a:rPr lang="es-ES" b="1" u="sng" dirty="0">
                <a:solidFill>
                  <a:srgbClr val="3333CC"/>
                </a:solidFill>
              </a:rPr>
              <a:t>Modelos</a:t>
            </a:r>
            <a:endParaRPr lang="es-UY" sz="2000" dirty="0">
              <a:solidFill>
                <a:srgbClr val="3333CC"/>
              </a:solidFill>
            </a:endParaRPr>
          </a:p>
          <a:p>
            <a:r>
              <a:rPr lang="es-ES" dirty="0">
                <a:solidFill>
                  <a:srgbClr val="3333CC"/>
                </a:solidFill>
              </a:rPr>
              <a:t>Comentarios </a:t>
            </a:r>
            <a:endParaRPr lang="es-UY" dirty="0">
              <a:solidFill>
                <a:srgbClr val="3333CC"/>
              </a:solidFill>
            </a:endParaRPr>
          </a:p>
          <a:p>
            <a:pPr lvl="0"/>
            <a:r>
              <a:rPr lang="es-UY" dirty="0" smtClean="0">
                <a:solidFill>
                  <a:srgbClr val="3333CC"/>
                </a:solidFill>
              </a:rPr>
              <a:t>No presentan interés</a:t>
            </a:r>
            <a:endParaRPr lang="es-UY" dirty="0">
              <a:solidFill>
                <a:srgbClr val="3333CC"/>
              </a:solidFill>
            </a:endParaRPr>
          </a:p>
        </p:txBody>
      </p:sp>
    </p:spTree>
    <p:extLst>
      <p:ext uri="{BB962C8B-B14F-4D97-AF65-F5344CB8AC3E}">
        <p14:creationId xmlns:p14="http://schemas.microsoft.com/office/powerpoint/2010/main" val="1823550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a:xfrm>
            <a:off x="0" y="381000"/>
            <a:ext cx="9144000" cy="836613"/>
          </a:xfrm>
        </p:spPr>
        <p:txBody>
          <a:bodyPr/>
          <a:lstStyle/>
          <a:p>
            <a:r>
              <a:rPr lang="es-ES" sz="2800" dirty="0" smtClean="0"/>
              <a:t>DESPACHO PROPUESTO </a:t>
            </a:r>
            <a:br>
              <a:rPr lang="es-ES" sz="2800" dirty="0" smtClean="0"/>
            </a:br>
            <a:endParaRPr lang="es-ES" sz="2000" dirty="0" smtClean="0"/>
          </a:p>
        </p:txBody>
      </p:sp>
      <p:sp>
        <p:nvSpPr>
          <p:cNvPr id="33794" name="Rectangle 3"/>
          <p:cNvSpPr>
            <a:spLocks noGrp="1" noChangeArrowheads="1"/>
          </p:cNvSpPr>
          <p:nvPr>
            <p:ph type="body" idx="4294967295"/>
          </p:nvPr>
        </p:nvSpPr>
        <p:spPr>
          <a:xfrm>
            <a:off x="0" y="1371600"/>
            <a:ext cx="9144000" cy="4876800"/>
          </a:xfrm>
        </p:spPr>
        <p:txBody>
          <a:bodyPr/>
          <a:lstStyle/>
          <a:p>
            <a:pPr lvl="0" algn="just">
              <a:spcBef>
                <a:spcPts val="600"/>
              </a:spcBef>
              <a:spcAft>
                <a:spcPts val="0"/>
              </a:spcAft>
              <a:buFont typeface="Calibri"/>
              <a:buChar char="•"/>
            </a:pPr>
            <a:r>
              <a:rPr lang="es-ES" dirty="0">
                <a:latin typeface="Calibri"/>
                <a:ea typeface="Times New Roman"/>
                <a:cs typeface="Arial"/>
              </a:rPr>
              <a:t>Auto despachados. </a:t>
            </a:r>
            <a:endParaRPr lang="es-UY" dirty="0">
              <a:latin typeface="Arial"/>
              <a:ea typeface="Times New Roman"/>
              <a:cs typeface="Calibri"/>
            </a:endParaRPr>
          </a:p>
          <a:p>
            <a:pPr lvl="1" algn="just">
              <a:spcBef>
                <a:spcPts val="600"/>
              </a:spcBef>
              <a:spcAft>
                <a:spcPts val="0"/>
              </a:spcAft>
              <a:buFont typeface="Calibri"/>
              <a:buChar char="•"/>
            </a:pPr>
            <a:r>
              <a:rPr lang="es-ES" dirty="0">
                <a:latin typeface="Calibri"/>
                <a:ea typeface="Times New Roman"/>
                <a:cs typeface="Arial"/>
              </a:rPr>
              <a:t>Río Negro pleno</a:t>
            </a:r>
            <a:endParaRPr lang="es-UY" dirty="0">
              <a:latin typeface="Arial"/>
              <a:ea typeface="Times New Roman"/>
              <a:cs typeface="Calibri"/>
            </a:endParaRPr>
          </a:p>
          <a:p>
            <a:pPr lvl="1" algn="just">
              <a:spcBef>
                <a:spcPts val="600"/>
              </a:spcBef>
              <a:spcAft>
                <a:spcPts val="0"/>
              </a:spcAft>
              <a:buFont typeface="Calibri"/>
              <a:buChar char="•"/>
            </a:pPr>
            <a:r>
              <a:rPr lang="es-ES" dirty="0">
                <a:latin typeface="Calibri"/>
                <a:ea typeface="Times New Roman"/>
                <a:cs typeface="Arial"/>
              </a:rPr>
              <a:t>Salto a pleno de acuerdo a la solicitud de CTM, el lunes se evaluara para el resto de la semana en función de las precipitaciones ocurridas.</a:t>
            </a:r>
            <a:endParaRPr lang="es-UY" dirty="0">
              <a:latin typeface="Arial"/>
              <a:ea typeface="Times New Roman"/>
              <a:cs typeface="Calibri"/>
            </a:endParaRPr>
          </a:p>
          <a:p>
            <a:pPr lvl="1" algn="just">
              <a:spcBef>
                <a:spcPts val="600"/>
              </a:spcBef>
              <a:spcAft>
                <a:spcPts val="0"/>
              </a:spcAft>
              <a:buFont typeface="Calibri"/>
              <a:buChar char="•"/>
            </a:pPr>
            <a:r>
              <a:rPr lang="es-ES" dirty="0">
                <a:latin typeface="Calibri"/>
                <a:ea typeface="Times New Roman"/>
                <a:cs typeface="Arial"/>
              </a:rPr>
              <a:t>Térmico de ser necesario para cerrar la demanda.</a:t>
            </a:r>
            <a:endParaRPr lang="es-UY" dirty="0">
              <a:effectLst/>
              <a:latin typeface="Arial"/>
              <a:ea typeface="Times New Roman"/>
              <a:cs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91868F5F-9EE3-4B42-ABF6-C37D67D7D2D8}" type="slidenum">
              <a:rPr lang="es-ES"/>
              <a:pPr algn="r"/>
              <a:t>7</a:t>
            </a:fld>
            <a:endParaRPr lang="es-ES"/>
          </a:p>
        </p:txBody>
      </p:sp>
      <p:sp>
        <p:nvSpPr>
          <p:cNvPr id="35842"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485921E9-C777-4214-B2B8-42C2740ED05D}" type="datetime1">
              <a:rPr lang="es-ES"/>
              <a:pPr/>
              <a:t>06/05/2016</a:t>
            </a:fld>
            <a:endParaRPr lang="es-ES"/>
          </a:p>
        </p:txBody>
      </p:sp>
      <p:sp>
        <p:nvSpPr>
          <p:cNvPr id="35843"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568B6D91-E64C-4117-9E66-07CF84FE854A}" type="slidenum">
              <a:rPr lang="es-ES"/>
              <a:pPr algn="r"/>
              <a:t>7</a:t>
            </a:fld>
            <a:endParaRPr lang="es-ES"/>
          </a:p>
        </p:txBody>
      </p:sp>
      <p:sp>
        <p:nvSpPr>
          <p:cNvPr id="35844" name="Rectangle 2"/>
          <p:cNvSpPr>
            <a:spLocks noGrp="1" noChangeArrowheads="1"/>
          </p:cNvSpPr>
          <p:nvPr>
            <p:ph type="title" idx="4294967295"/>
          </p:nvPr>
        </p:nvSpPr>
        <p:spPr>
          <a:xfrm>
            <a:off x="381000" y="2971800"/>
            <a:ext cx="8229600" cy="1384300"/>
          </a:xfrm>
        </p:spPr>
        <p:txBody>
          <a:bodyPr/>
          <a:lstStyle/>
          <a:p>
            <a:r>
              <a:rPr lang="es-UY" b="0" smtClean="0"/>
              <a:t>Resultados de la semana en curso:</a:t>
            </a:r>
            <a:r>
              <a:rPr lang="es-UY" smtClean="0"/>
              <a:t/>
            </a:r>
            <a:br>
              <a:rPr lang="es-UY" smtClean="0"/>
            </a:br>
            <a:r>
              <a:rPr lang="es-UY" sz="1800" smtClean="0"/>
              <a:t>Comparación ejecutado-programado</a:t>
            </a:r>
            <a:br>
              <a:rPr lang="es-UY" sz="1800" smtClean="0"/>
            </a:br>
            <a:r>
              <a:rPr lang="es-UY" sz="1800" smtClean="0"/>
              <a:t>.</a:t>
            </a:r>
            <a:br>
              <a:rPr lang="es-UY" sz="1800" smtClean="0"/>
            </a:br>
            <a:r>
              <a:rPr lang="es-UY" smtClean="0"/>
              <a:t/>
            </a:r>
            <a:br>
              <a:rPr lang="es-UY" smtClean="0"/>
            </a:br>
            <a:endParaRPr lang="es-ES" sz="2000" smtClean="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Título"/>
          <p:cNvSpPr>
            <a:spLocks noGrp="1"/>
          </p:cNvSpPr>
          <p:nvPr>
            <p:ph type="title"/>
          </p:nvPr>
        </p:nvSpPr>
        <p:spPr>
          <a:xfrm>
            <a:off x="914400" y="228600"/>
            <a:ext cx="7086600" cy="685800"/>
          </a:xfrm>
        </p:spPr>
        <p:txBody>
          <a:bodyPr/>
          <a:lstStyle/>
          <a:p>
            <a:r>
              <a:rPr lang="es-ES" sz="2400" dirty="0" smtClean="0"/>
              <a:t>Datos globales semanales  (jueves) </a:t>
            </a:r>
            <a:br>
              <a:rPr lang="es-ES" sz="2400" dirty="0" smtClean="0"/>
            </a:br>
            <a:endParaRPr lang="es-UY" sz="2400" dirty="0" smtClean="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0"/>
            <a:ext cx="5745620" cy="41148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1147" y="3810000"/>
            <a:ext cx="2881403" cy="2851137"/>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Título"/>
          <p:cNvSpPr>
            <a:spLocks noGrp="1"/>
          </p:cNvSpPr>
          <p:nvPr>
            <p:ph type="title"/>
          </p:nvPr>
        </p:nvSpPr>
        <p:spPr>
          <a:xfrm>
            <a:off x="581025" y="304800"/>
            <a:ext cx="8305800" cy="533400"/>
          </a:xfrm>
        </p:spPr>
        <p:txBody>
          <a:bodyPr/>
          <a:lstStyle/>
          <a:p>
            <a:r>
              <a:rPr lang="es-UY" sz="2400" dirty="0" smtClean="0"/>
              <a:t>Datos globales semanales  (jueves)</a:t>
            </a:r>
            <a:r>
              <a:rPr lang="es-ES" sz="2400" dirty="0" smtClean="0"/>
              <a:t> Comparación previsto-ejecutado producción </a:t>
            </a:r>
            <a:br>
              <a:rPr lang="es-ES" sz="2400" dirty="0" smtClean="0"/>
            </a:br>
            <a:endParaRPr lang="es-UY" sz="2400" dirty="0" smtClean="0"/>
          </a:p>
        </p:txBody>
      </p:sp>
      <p:sp>
        <p:nvSpPr>
          <p:cNvPr id="8" name="7 Llamada rectangular"/>
          <p:cNvSpPr/>
          <p:nvPr/>
        </p:nvSpPr>
        <p:spPr bwMode="auto">
          <a:xfrm>
            <a:off x="7315200" y="4572000"/>
            <a:ext cx="1684867" cy="838200"/>
          </a:xfrm>
          <a:prstGeom prst="wedgeRectCallout">
            <a:avLst>
              <a:gd name="adj1" fmla="val -60185"/>
              <a:gd name="adj2" fmla="val 79595"/>
            </a:avLst>
          </a:prstGeom>
          <a:noFill/>
          <a:ln w="38100" cap="flat" cmpd="dbl"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s-UY" b="1" dirty="0" smtClean="0">
                <a:solidFill>
                  <a:schemeClr val="tx1"/>
                </a:solidFill>
              </a:rPr>
              <a:t>MAS RÍO NEGRO POR EXPORTACION A </a:t>
            </a:r>
            <a:r>
              <a:rPr lang="es-UY" b="1" dirty="0">
                <a:solidFill>
                  <a:schemeClr val="tx1"/>
                </a:solidFill>
              </a:rPr>
              <a:t> </a:t>
            </a:r>
            <a:r>
              <a:rPr lang="es-UY" b="1" dirty="0" smtClean="0">
                <a:solidFill>
                  <a:schemeClr val="tx1"/>
                </a:solidFill>
              </a:rPr>
              <a:t> ARGENTINA</a:t>
            </a:r>
            <a:endParaRPr kumimoji="0" lang="es-UY" sz="1200" b="1" i="0" u="none" strike="noStrike" cap="none" normalizeH="0" baseline="0" dirty="0" smtClean="0">
              <a:ln>
                <a:noFill/>
              </a:ln>
              <a:solidFill>
                <a:schemeClr val="tx1"/>
              </a:solidFill>
              <a:effectLst/>
              <a:latin typeface="Arial" charset="0"/>
            </a:endParaRPr>
          </a:p>
        </p:txBody>
      </p:sp>
      <p:sp>
        <p:nvSpPr>
          <p:cNvPr id="9" name="8 Llamada rectangular"/>
          <p:cNvSpPr/>
          <p:nvPr/>
        </p:nvSpPr>
        <p:spPr bwMode="auto">
          <a:xfrm>
            <a:off x="7446432" y="3200400"/>
            <a:ext cx="1684867" cy="838200"/>
          </a:xfrm>
          <a:prstGeom prst="wedgeRectCallout">
            <a:avLst>
              <a:gd name="adj1" fmla="val -60185"/>
              <a:gd name="adj2" fmla="val 79595"/>
            </a:avLst>
          </a:prstGeom>
          <a:noFill/>
          <a:ln w="38100" cap="flat" cmpd="dbl"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s-UY" b="1" dirty="0" smtClean="0">
                <a:solidFill>
                  <a:schemeClr val="tx1"/>
                </a:solidFill>
              </a:rPr>
              <a:t>MAS TERMICO POR MENOS POTENCIA EN SG Y PUREBAS DE CONVERSORA</a:t>
            </a:r>
            <a:endParaRPr kumimoji="0" lang="es-UY" sz="1200" b="1" i="0" u="none" strike="noStrike" cap="none" normalizeH="0" baseline="0" dirty="0" smtClean="0">
              <a:ln>
                <a:noFill/>
              </a:ln>
              <a:solidFill>
                <a:schemeClr val="tx1"/>
              </a:solidFill>
              <a:effectLst/>
              <a:latin typeface="Arial" charset="0"/>
            </a:endParaRPr>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855133"/>
            <a:ext cx="4163354" cy="5639001"/>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855133"/>
            <a:ext cx="2133600" cy="5655932"/>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ción en blanc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2.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278931</TotalTime>
  <Words>846</Words>
  <Application>Microsoft Office PowerPoint</Application>
  <PresentationFormat>Presentación en pantalla (4:3)</PresentationFormat>
  <Paragraphs>107</Paragraphs>
  <Slides>35</Slides>
  <Notes>8</Notes>
  <HiddenSlides>0</HiddenSlides>
  <MMClips>0</MMClips>
  <ScaleCrop>false</ScaleCrop>
  <HeadingPairs>
    <vt:vector size="4" baseType="variant">
      <vt:variant>
        <vt:lpstr>Tema</vt:lpstr>
      </vt:variant>
      <vt:variant>
        <vt:i4>3</vt:i4>
      </vt:variant>
      <vt:variant>
        <vt:lpstr>Títulos de diapositiva</vt:lpstr>
      </vt:variant>
      <vt:variant>
        <vt:i4>35</vt:i4>
      </vt:variant>
    </vt:vector>
  </HeadingPairs>
  <TitlesOfParts>
    <vt:vector size="38" baseType="lpstr">
      <vt:lpstr>Presentación en blanco</vt:lpstr>
      <vt:lpstr>Diseño personalizado</vt:lpstr>
      <vt:lpstr>Tema de Office</vt:lpstr>
      <vt:lpstr>Resultados de la semana en curso  y  programación de la semana 19  de 2016      V1    </vt:lpstr>
      <vt:lpstr>Resultados de la semana en curso: Comentarios generales</vt:lpstr>
      <vt:lpstr>Resumen semana actual N° 18</vt:lpstr>
      <vt:lpstr>Perspectivas para la semana 19  </vt:lpstr>
      <vt:lpstr>Presentación de PowerPoint</vt:lpstr>
      <vt:lpstr>DESPACHO PROPUESTO  </vt:lpstr>
      <vt:lpstr>Resultados de la semana en curso: Comparación ejecutado-programado .  </vt:lpstr>
      <vt:lpstr>Datos globales semanales  (jueves)  </vt:lpstr>
      <vt:lpstr>Datos globales semanales  (jueves) Comparación previsto-ejecutado producción  </vt:lpstr>
      <vt:lpstr>Evolución de la demanda</vt:lpstr>
      <vt:lpstr>COMPARATIVO DE APORTES DE CENTRALES HIDRAULICAS SALTO GRANDE</vt:lpstr>
      <vt:lpstr>RIO NEGRO</vt:lpstr>
      <vt:lpstr>Previsión aportes Salto Grande (Fuente CTM, jueves)</vt:lpstr>
      <vt:lpstr>PRONOSTICOS SEMANA 19/16 (jueves)</vt:lpstr>
      <vt:lpstr>Previsiones de generación eólica fecha 29/4/16</vt:lpstr>
      <vt:lpstr>Semana próxima</vt:lpstr>
      <vt:lpstr>Presentación de PowerPoint</vt:lpstr>
      <vt:lpstr>Presentación de PowerPoint</vt:lpstr>
      <vt:lpstr>Presentación de PowerPoint</vt:lpstr>
      <vt:lpstr>Presentación de PowerPoint</vt:lpstr>
      <vt:lpstr>Presentación de PowerPoint</vt:lpstr>
      <vt:lpstr>Presentación de PowerPoint</vt:lpstr>
      <vt:lpstr>Precipitaciones previstas para los próximos días, Fuente INMET (actualizado viernes) miércoles </vt:lpstr>
      <vt:lpstr>Previsión precipitaciones acumuladas INMET y CPTEC (jueves)</vt:lpstr>
      <vt:lpstr>Acumulados precipitaciones fuentes CPTEC E INMET, 5 Y 7 dias respectivamente</vt:lpstr>
      <vt:lpstr>Programación semanal 2016-19 </vt:lpstr>
      <vt:lpstr>COSTO GENERACIÓN TÉRMICA</vt:lpstr>
      <vt:lpstr>MODELOS</vt:lpstr>
      <vt:lpstr>SimSEE, caso libre</vt:lpstr>
      <vt:lpstr>Presentación de PowerPoint</vt:lpstr>
      <vt:lpstr>Programa de generación de la semana 19/16:  </vt:lpstr>
      <vt:lpstr>Programa semanal (jueves) </vt:lpstr>
      <vt:lpstr>Datos energéticos diarios</vt:lpstr>
      <vt:lpstr>Datos hidráulicos diarios</vt:lpstr>
      <vt:lpstr>Principales trabajos en la red</vt:lpstr>
    </vt:vector>
  </TitlesOfParts>
  <Company>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at</dc:creator>
  <cp:lastModifiedBy>Marcos</cp:lastModifiedBy>
  <cp:revision>3923</cp:revision>
  <dcterms:created xsi:type="dcterms:W3CDTF">2010-01-29T12:03:38Z</dcterms:created>
  <dcterms:modified xsi:type="dcterms:W3CDTF">2016-05-06T12:54:12Z</dcterms:modified>
</cp:coreProperties>
</file>