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4"/>
  </p:notesMasterIdLst>
  <p:handoutMasterIdLst>
    <p:handoutMasterId r:id="rId35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405" r:id="rId16"/>
    <p:sldId id="1350" r:id="rId17"/>
    <p:sldId id="1349" r:id="rId18"/>
    <p:sldId id="1005" r:id="rId19"/>
    <p:sldId id="1345" r:id="rId20"/>
    <p:sldId id="1368" r:id="rId21"/>
    <p:sldId id="1369" r:id="rId22"/>
    <p:sldId id="1401" r:id="rId23"/>
    <p:sldId id="1009" r:id="rId24"/>
    <p:sldId id="1037" r:id="rId25"/>
    <p:sldId id="1313" r:id="rId26"/>
    <p:sldId id="1340" r:id="rId27"/>
    <p:sldId id="1341" r:id="rId28"/>
    <p:sldId id="1175" r:id="rId29"/>
    <p:sldId id="1133" r:id="rId30"/>
    <p:sldId id="1353" r:id="rId31"/>
    <p:sldId id="1354" r:id="rId32"/>
    <p:sldId id="1348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0400" autoAdjust="0"/>
  </p:normalViewPr>
  <p:slideViewPr>
    <p:cSldViewPr>
      <p:cViewPr>
        <p:scale>
          <a:sx n="112" d="100"/>
          <a:sy n="112" d="100"/>
        </p:scale>
        <p:origin x="-20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29/04/2016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29/04/2016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29/04/2016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29/04/2016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18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09622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8649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8649"/>
            <a:ext cx="3975100" cy="33035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6400800" cy="642149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3320"/>
            <a:ext cx="7010400" cy="40059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17/16 (jueves)</a:t>
            </a:r>
            <a:endParaRPr lang="es-UY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8866"/>
            <a:ext cx="7994650" cy="179542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2824"/>
            <a:ext cx="7986183" cy="177844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493942"/>
            <a:ext cx="7986183" cy="1800099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28/4/16</a:t>
            </a:r>
            <a:endParaRPr lang="es-UY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8382000" cy="1676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382000" cy="18288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399"/>
            <a:ext cx="8382000" cy="1772709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29/04/2016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9600"/>
            <a:ext cx="8332787" cy="3200399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962399"/>
            <a:ext cx="8332787" cy="221932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3330"/>
            <a:ext cx="4989513" cy="4999038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3330"/>
            <a:ext cx="4995863" cy="499268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19680"/>
            <a:ext cx="4989513" cy="498633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67" y="819680"/>
            <a:ext cx="5003800" cy="497787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6" y="826030"/>
            <a:ext cx="4995863" cy="497152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26030"/>
            <a:ext cx="4995863" cy="497998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26030"/>
            <a:ext cx="5018087" cy="4986338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endParaRPr lang="es-UY" sz="2400" kern="0" dirty="0" smtClean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Precipitaciones </a:t>
            </a:r>
            <a:r>
              <a:rPr lang="es-UY" sz="2400" kern="0" dirty="0">
                <a:ea typeface="+mn-ea"/>
                <a:cs typeface="Arial" charset="0"/>
              </a:rPr>
              <a:t>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4524"/>
            <a:ext cx="4244975" cy="5123921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4524"/>
            <a:ext cx="4281487" cy="5123919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34525"/>
            <a:ext cx="4287837" cy="5123918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4525"/>
            <a:ext cx="4287837" cy="512392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34525"/>
            <a:ext cx="4281487" cy="512392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34525"/>
            <a:ext cx="4281487" cy="5123918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1034524"/>
            <a:ext cx="4273550" cy="511545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29/04/2016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Acumulados precipitaciones fuentes CPTEC E INMET, 5 Y 7 </a:t>
            </a:r>
            <a:r>
              <a:rPr lang="es-UY" sz="2400" b="1" kern="0" dirty="0" err="1">
                <a:solidFill>
                  <a:srgbClr val="FF9900"/>
                </a:solidFill>
                <a:latin typeface="Tahoma"/>
              </a:rPr>
              <a:t>dias</a:t>
            </a:r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 respectivamente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48100" cy="465772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395788" cy="465772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29/04/2016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2016-18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6037"/>
            <a:ext cx="6482850" cy="4983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914400"/>
            <a:ext cx="7739063" cy="4953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619875" cy="5877298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29/04/2016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18/16: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64101" cy="391318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95" y="2819400"/>
            <a:ext cx="3058705" cy="302657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90600"/>
            <a:ext cx="8001000" cy="499747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119937" cy="541295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17 y perspectivas semana 18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Durante </a:t>
            </a:r>
            <a:r>
              <a:rPr lang="es-ES" sz="2400" dirty="0"/>
              <a:t>la semana se han producido precipitaciones adicionales en todas las cuencas.</a:t>
            </a:r>
            <a:endParaRPr lang="es-UY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El despacho ha sido básicamente con fuentes renovales aunque en algunos picos ha sido necesario despachar unidades térmicas por falta de potencia</a:t>
            </a:r>
            <a:endParaRPr lang="es-UY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Salto Grande ha venido cerrando vertederos y recuperando potencia.</a:t>
            </a:r>
            <a:endParaRPr lang="es-UY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 El día sábado se abrió en banda el vertedero de Bonete y esto provocó la salida de servicio de </a:t>
            </a:r>
            <a:r>
              <a:rPr lang="es-ES" sz="2400" dirty="0" err="1" smtClean="0"/>
              <a:t>Baygorria</a:t>
            </a:r>
            <a:r>
              <a:rPr lang="es-ES" sz="2400" dirty="0" smtClean="0"/>
              <a:t> </a:t>
            </a:r>
            <a:r>
              <a:rPr lang="es-ES" sz="2400" dirty="0"/>
              <a:t>por falta de salto en esta central.</a:t>
            </a:r>
            <a:endParaRPr lang="es-UY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 continuaron exportando excedentes hidráulicos durante la semana a Argentina y puntualmente en el pico del miércoles se exportaron unidades térmicas.</a:t>
            </a:r>
            <a:endParaRPr lang="es-UY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0" y="152400"/>
            <a:ext cx="7772400" cy="6096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4850"/>
            <a:ext cx="8991600" cy="539115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18</a:t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marL="457200" lvl="1" indent="0">
              <a:buNone/>
            </a:pPr>
            <a:endParaRPr lang="es-UY" sz="1600" dirty="0">
              <a:solidFill>
                <a:srgbClr val="3333CC"/>
              </a:solidFill>
            </a:endParaRPr>
          </a:p>
          <a:p>
            <a:pPr lvl="0"/>
            <a:r>
              <a:rPr lang="es-ES" sz="2400" dirty="0" smtClean="0"/>
              <a:t>Terra </a:t>
            </a:r>
            <a:r>
              <a:rPr lang="es-ES" sz="2400" dirty="0"/>
              <a:t>se encuentre con vertederos abiertos en banda.</a:t>
            </a:r>
            <a:endParaRPr lang="es-UY" sz="2400" dirty="0"/>
          </a:p>
          <a:p>
            <a:pPr lvl="0"/>
            <a:r>
              <a:rPr lang="es-ES" sz="2400" dirty="0" err="1"/>
              <a:t>Baygorria</a:t>
            </a:r>
            <a:r>
              <a:rPr lang="es-ES" sz="2400" dirty="0"/>
              <a:t> está vertiendo por encima de ISMES con el fin de realizar una maniobra para recuperar la central </a:t>
            </a:r>
            <a:endParaRPr lang="es-UY" sz="2400" dirty="0"/>
          </a:p>
          <a:p>
            <a:pPr lvl="0"/>
            <a:r>
              <a:rPr lang="es-ES" sz="2400" dirty="0"/>
              <a:t>Palmar continuara con vertederos abiertos por varios días más.</a:t>
            </a:r>
            <a:endParaRPr lang="es-UY" sz="2400" dirty="0"/>
          </a:p>
          <a:p>
            <a:r>
              <a:rPr lang="es-ES" sz="2400" dirty="0"/>
              <a:t>Prácticamente no existen pronósticos de nuevas precipitaciones para los próximos días.</a:t>
            </a:r>
            <a:endParaRPr lang="es-UY" sz="2400" dirty="0"/>
          </a:p>
          <a:p>
            <a:r>
              <a:rPr lang="es-ES" sz="2400" dirty="0"/>
              <a:t>Las temperaturas bajaron y continuaran siendo bajas en los próximos días por lo que las demandas comenzaran a subir.</a:t>
            </a:r>
            <a:endParaRPr lang="es-UY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0000"/>
              </a:solidFill>
            </a:endParaRPr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endParaRPr lang="es-ES" sz="2000" b="1" u="sng" dirty="0" smtClean="0"/>
          </a:p>
          <a:p>
            <a:endParaRPr lang="es-ES" sz="2000" b="1" u="sng" dirty="0"/>
          </a:p>
          <a:p>
            <a:r>
              <a:rPr lang="es-ES" sz="2400" b="1" u="sng" dirty="0" smtClean="0"/>
              <a:t>Modelos</a:t>
            </a:r>
            <a:endParaRPr lang="es-UY" sz="2400" dirty="0"/>
          </a:p>
          <a:p>
            <a:r>
              <a:rPr lang="es-ES" sz="2400" dirty="0"/>
              <a:t>No presentan información relevante a los efectos del despacho </a:t>
            </a:r>
            <a:endParaRPr lang="es-UY" sz="2400" dirty="0"/>
          </a:p>
          <a:p>
            <a:endParaRPr lang="es-U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De </a:t>
            </a:r>
            <a:r>
              <a:rPr lang="es-ES" dirty="0"/>
              <a:t>acuerdo a lo anterior se continúa con riesgo de vertimiento para todo el sistema. </a:t>
            </a:r>
            <a:endParaRPr lang="es-ES" dirty="0" smtClean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r>
              <a:rPr lang="es-ES" dirty="0"/>
              <a:t>El despacho propuesto es el siguiente: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UY" dirty="0"/>
          </a:p>
          <a:p>
            <a:pPr lvl="0"/>
            <a:r>
              <a:rPr lang="es-ES" dirty="0"/>
              <a:t>Auto despachados. </a:t>
            </a:r>
            <a:endParaRPr lang="es-UY" dirty="0"/>
          </a:p>
          <a:p>
            <a:pPr lvl="0"/>
            <a:r>
              <a:rPr lang="es-ES" dirty="0"/>
              <a:t>Hidráulico a pleno</a:t>
            </a:r>
            <a:endParaRPr lang="es-UY" dirty="0"/>
          </a:p>
          <a:p>
            <a:pPr lvl="0"/>
            <a:r>
              <a:rPr lang="es-ES" dirty="0"/>
              <a:t>Térmico de ser necesario para cerrar la demanda</a:t>
            </a:r>
            <a:r>
              <a:rPr lang="es-ES" dirty="0" smtClean="0"/>
              <a:t>.</a:t>
            </a:r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29/04/2016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064821" cy="4343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8002"/>
            <a:ext cx="2647950" cy="262013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9" name="8 Llamada rectangular"/>
          <p:cNvSpPr/>
          <p:nvPr/>
        </p:nvSpPr>
        <p:spPr bwMode="auto">
          <a:xfrm>
            <a:off x="7446432" y="3200400"/>
            <a:ext cx="1684867" cy="1143000"/>
          </a:xfrm>
          <a:prstGeom prst="wedgeRectCallout">
            <a:avLst>
              <a:gd name="adj1" fmla="val -61190"/>
              <a:gd name="adj2" fmla="val 922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TERMICO POR MENOS POTENCIA EN SG Y RIO NEGRO Y MAS DEMANDA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23925"/>
            <a:ext cx="4340225" cy="5883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23925"/>
            <a:ext cx="2209800" cy="5857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279112</TotalTime>
  <Words>404</Words>
  <Application>Microsoft Office PowerPoint</Application>
  <PresentationFormat>Presentación en pantalla (4:3)</PresentationFormat>
  <Paragraphs>79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Presentación en blanco</vt:lpstr>
      <vt:lpstr>Diseño personalizado</vt:lpstr>
      <vt:lpstr>Tema de Office</vt:lpstr>
      <vt:lpstr>Resultados de la semana en curso  y  programación de la semana 18  de 2016      V1    </vt:lpstr>
      <vt:lpstr>Resultados de la semana en curso: Comentarios generales</vt:lpstr>
      <vt:lpstr>Resumen semana actual N° 17 y perspectivas semana 18</vt:lpstr>
      <vt:lpstr>Perspectivas para la semana 18 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PRONOSTICOS SEMANA 17/16 (jueves)</vt:lpstr>
      <vt:lpstr>Previsiones de generación eólica fecha 28/4/16</vt:lpstr>
      <vt:lpstr>Semana próxima</vt:lpstr>
      <vt:lpstr>Presentación de PowerPoint</vt:lpstr>
      <vt:lpstr>Presentación de PowerPoint</vt:lpstr>
      <vt:lpstr>Presentación de PowerPoint</vt:lpstr>
      <vt:lpstr>Acumulados precipitaciones fuentes CPTEC E INMET, 5 Y 7 dias respectivamente</vt:lpstr>
      <vt:lpstr>Programación semanal 2016-18 </vt:lpstr>
      <vt:lpstr>COSTO GENERACIÓN TÉRMICA</vt:lpstr>
      <vt:lpstr>MODELOS</vt:lpstr>
      <vt:lpstr>SimSEE, caso libre</vt:lpstr>
      <vt:lpstr>Presentación de PowerPoint</vt:lpstr>
      <vt:lpstr>Programa de generación de la semana 18/16: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3935</cp:revision>
  <dcterms:created xsi:type="dcterms:W3CDTF">2010-01-29T12:03:38Z</dcterms:created>
  <dcterms:modified xsi:type="dcterms:W3CDTF">2016-04-29T15:59:44Z</dcterms:modified>
</cp:coreProperties>
</file>