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 id="2147483720" r:id="rId3"/>
  </p:sldMasterIdLst>
  <p:notesMasterIdLst>
    <p:notesMasterId r:id="rId44"/>
  </p:notesMasterIdLst>
  <p:handoutMasterIdLst>
    <p:handoutMasterId r:id="rId45"/>
  </p:handoutMasterIdLst>
  <p:sldIdLst>
    <p:sldId id="1026" r:id="rId4"/>
    <p:sldId id="1027" r:id="rId5"/>
    <p:sldId id="1285" r:id="rId6"/>
    <p:sldId id="1300" r:id="rId7"/>
    <p:sldId id="1355" r:id="rId8"/>
    <p:sldId id="1030" r:id="rId9"/>
    <p:sldId id="1001" r:id="rId10"/>
    <p:sldId id="1279" r:id="rId11"/>
    <p:sldId id="1278" r:id="rId12"/>
    <p:sldId id="1280" r:id="rId13"/>
    <p:sldId id="1281" r:id="rId14"/>
    <p:sldId id="1282" r:id="rId15"/>
    <p:sldId id="1349" r:id="rId16"/>
    <p:sldId id="1350" r:id="rId17"/>
    <p:sldId id="1005" r:id="rId18"/>
    <p:sldId id="1345" r:id="rId19"/>
    <p:sldId id="1346" r:id="rId20"/>
    <p:sldId id="1366" r:id="rId21"/>
    <p:sldId id="1367" r:id="rId22"/>
    <p:sldId id="1368" r:id="rId23"/>
    <p:sldId id="1369" r:id="rId24"/>
    <p:sldId id="1370" r:id="rId25"/>
    <p:sldId id="1371" r:id="rId26"/>
    <p:sldId id="1394" r:id="rId27"/>
    <p:sldId id="1399" r:id="rId28"/>
    <p:sldId id="1347" r:id="rId29"/>
    <p:sldId id="1401" r:id="rId30"/>
    <p:sldId id="1247" r:id="rId31"/>
    <p:sldId id="1009" r:id="rId32"/>
    <p:sldId id="1037" r:id="rId33"/>
    <p:sldId id="1313" r:id="rId34"/>
    <p:sldId id="1333" r:id="rId35"/>
    <p:sldId id="1334" r:id="rId36"/>
    <p:sldId id="1340" r:id="rId37"/>
    <p:sldId id="1341" r:id="rId38"/>
    <p:sldId id="1175" r:id="rId39"/>
    <p:sldId id="1133" r:id="rId40"/>
    <p:sldId id="1353" r:id="rId41"/>
    <p:sldId id="1354" r:id="rId42"/>
    <p:sldId id="1348" r:id="rId43"/>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3333CC"/>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7238" autoAdjust="0"/>
    <p:restoredTop sz="91119" autoAdjust="0"/>
  </p:normalViewPr>
  <p:slideViewPr>
    <p:cSldViewPr>
      <p:cViewPr>
        <p:scale>
          <a:sx n="113" d="100"/>
          <a:sy n="113" d="100"/>
        </p:scale>
        <p:origin x="-1572" y="4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31/03/2016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pPr>
                <a:defRPr/>
              </a:pPr>
              <a:t>28</a:t>
            </a:fld>
            <a:endParaRPr lang="es-ES"/>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29</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34</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36</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31/03/2016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31/03/2016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31/03/2016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31/03/2016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31/03/2016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31/03/2016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31/03/2016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31/03/2016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31/03/2016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31/03/2016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31/03/2016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9548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86720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9355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0722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0551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72057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0930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229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9017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0598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A9B335A-3722-4E19-9229-475C981C6E3D}" type="datetimeFigureOut">
              <a:rPr lang="es-ES" smtClean="0">
                <a:solidFill>
                  <a:prstClr val="black">
                    <a:tint val="75000"/>
                  </a:prstClr>
                </a:solidFill>
              </a:rPr>
              <a:pPr/>
              <a:t>31/03/2016</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431968FC-E115-4A17-9E50-0AC47AE1C513}"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5069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31/03/2016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9B335A-3722-4E19-9229-475C981C6E3D}" type="datetimeFigureOut">
              <a:rPr lang="es-ES" smtClean="0">
                <a:solidFill>
                  <a:prstClr val="black">
                    <a:tint val="75000"/>
                  </a:prstClr>
                </a:solidFill>
                <a:latin typeface="Calibri"/>
                <a:cs typeface="+mn-cs"/>
              </a:rPr>
              <a:pPr fontAlgn="auto">
                <a:spcBef>
                  <a:spcPts val="0"/>
                </a:spcBef>
                <a:spcAft>
                  <a:spcPts val="0"/>
                </a:spcAft>
              </a:pPr>
              <a:t>31/03/2016</a:t>
            </a:fld>
            <a:endParaRPr lang="es-ES">
              <a:solidFill>
                <a:prstClr val="black">
                  <a:tint val="75000"/>
                </a:prstClr>
              </a:solidFill>
              <a:latin typeface="Calibri"/>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
              <a:solidFill>
                <a:prstClr val="black">
                  <a:tint val="75000"/>
                </a:prstClr>
              </a:solidFill>
              <a:latin typeface="Calibri"/>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31968FC-E115-4A17-9E50-0AC47AE1C513}" type="slidenum">
              <a:rPr lang="es-ES" smtClean="0">
                <a:solidFill>
                  <a:prstClr val="black">
                    <a:tint val="75000"/>
                  </a:prstClr>
                </a:solidFill>
                <a:latin typeface="Calibri"/>
                <a:cs typeface="+mn-cs"/>
              </a:rPr>
              <a:pPr fontAlgn="auto">
                <a:spcBef>
                  <a:spcPts val="0"/>
                </a:spcBef>
                <a:spcAft>
                  <a:spcPts val="0"/>
                </a:spcAft>
              </a:pPr>
              <a:t>‹Nº›</a:t>
            </a:fld>
            <a:endParaRPr lang="es-ES">
              <a:solidFill>
                <a:prstClr val="black">
                  <a:tint val="75000"/>
                </a:prstClr>
              </a:solidFill>
              <a:latin typeface="Calibri"/>
              <a:cs typeface="+mn-cs"/>
            </a:endParaRPr>
          </a:p>
        </p:txBody>
      </p:sp>
    </p:spTree>
    <p:extLst>
      <p:ext uri="{BB962C8B-B14F-4D97-AF65-F5344CB8AC3E}">
        <p14:creationId xmlns:p14="http://schemas.microsoft.com/office/powerpoint/2010/main" val="8439982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31/03/2016</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a:t>
            </a:r>
            <a:r>
              <a:rPr lang="es-UY" sz="3600" dirty="0" smtClean="0"/>
              <a:t>14  </a:t>
            </a:r>
            <a:r>
              <a:rPr lang="es-UY" sz="3600" dirty="0" smtClean="0"/>
              <a:t>de 2016      </a:t>
            </a:r>
            <a:r>
              <a:rPr lang="es-UY" sz="3600" dirty="0" smtClean="0"/>
              <a:t>V1</a:t>
            </a: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199"/>
            <a:ext cx="8154988" cy="396969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32239"/>
            <a:ext cx="3925887" cy="3286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06309"/>
            <a:ext cx="3975100" cy="3303588"/>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133" y="152400"/>
            <a:ext cx="6477000" cy="649793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304800"/>
            <a:ext cx="7772400" cy="609600"/>
          </a:xfrm>
        </p:spPr>
        <p:txBody>
          <a:bodyPr/>
          <a:lstStyle/>
          <a:p>
            <a:r>
              <a:rPr lang="es-UY" dirty="0" smtClean="0"/>
              <a:t>Previsiones de generación eólica</a:t>
            </a:r>
            <a:br>
              <a:rPr lang="es-UY" dirty="0" smtClean="0"/>
            </a:br>
            <a:r>
              <a:rPr lang="es-UY" dirty="0" smtClean="0"/>
              <a:t>fecha </a:t>
            </a:r>
            <a:r>
              <a:rPr lang="es-UY" dirty="0" smtClean="0"/>
              <a:t>/3/16</a:t>
            </a:r>
            <a:endParaRPr lang="es-UY"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64613" cy="205743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05200"/>
            <a:ext cx="8964613" cy="20520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381000"/>
          </a:xfrm>
        </p:spPr>
        <p:txBody>
          <a:bodyPr/>
          <a:lstStyle/>
          <a:p>
            <a:r>
              <a:rPr lang="es-UY" sz="2400" dirty="0" smtClean="0"/>
              <a:t>PRONOSTICOS SEMANA </a:t>
            </a:r>
            <a:r>
              <a:rPr lang="es-UY" sz="2400" dirty="0" smtClean="0"/>
              <a:t>31/3/16 </a:t>
            </a:r>
            <a:r>
              <a:rPr lang="es-UY" sz="2400" dirty="0" smtClean="0"/>
              <a:t>(jueves)</a:t>
            </a:r>
            <a:endParaRPr lang="es-UY"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872605" cy="2057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3048000"/>
            <a:ext cx="8872605" cy="203430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40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15</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31/03/2016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15</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74056"/>
            <a:ext cx="6045200" cy="420772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14904"/>
            <a:ext cx="5729773" cy="218069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304800" y="381000"/>
            <a:ext cx="8610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a:defRPr/>
            </a:pPr>
            <a:r>
              <a:rPr kumimoji="0" lang="es-UY" sz="1800" b="1" i="0" u="none" strike="noStrike" kern="0" cap="none" spc="0" normalizeH="0" baseline="0" noProof="0" dirty="0" smtClean="0">
                <a:ln>
                  <a:noFill/>
                </a:ln>
                <a:solidFill>
                  <a:srgbClr val="FF9900"/>
                </a:solidFill>
                <a:effectLst/>
                <a:uLnTx/>
                <a:uFillTx/>
                <a:latin typeface="Tahoma"/>
              </a:rPr>
              <a:t>Precipitaciones previstas para los próximos días, Fuente CPTEC </a:t>
            </a:r>
            <a:r>
              <a:rPr lang="pt-BR" sz="1800" dirty="0"/>
              <a:t>BRAMS (3 Dias) - (5 x 5 km)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1800" b="1" i="0" u="none" strike="noStrike" kern="0" cap="none" spc="0" normalizeH="0" baseline="0" noProof="0" dirty="0" smtClean="0">
                <a:ln>
                  <a:noFill/>
                </a:ln>
                <a:solidFill>
                  <a:srgbClr val="FF9900"/>
                </a:solidFill>
                <a:effectLst/>
                <a:uLnTx/>
                <a:uFillTx/>
                <a:latin typeface="Tahoma"/>
              </a:rPr>
              <a:t> (actualizado viernes)</a:t>
            </a:r>
          </a:p>
          <a:p>
            <a:pPr marL="0" marR="0" lvl="0" indent="0" algn="ctr" defTabSz="914400" rtl="0" eaLnBrk="0" fontAlgn="base" latinLnBrk="0" hangingPunct="0">
              <a:lnSpc>
                <a:spcPct val="100000"/>
              </a:lnSpc>
              <a:spcBef>
                <a:spcPct val="0"/>
              </a:spcBef>
              <a:spcAft>
                <a:spcPct val="0"/>
              </a:spcAft>
              <a:buClrTx/>
              <a:buSzTx/>
              <a:buFontTx/>
              <a:buNone/>
              <a:tabLst/>
              <a:defRPr/>
            </a:pPr>
            <a:r>
              <a:rPr lang="es-UY" sz="1800" kern="0" dirty="0" smtClean="0">
                <a:latin typeface="Tahoma"/>
              </a:rPr>
              <a:t>Viernes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 </a:t>
            </a:r>
            <a:endParaRPr kumimoji="0" lang="es-UY" sz="3200" b="1" i="0" u="none" strike="noStrike" kern="0" cap="none" spc="0" normalizeH="0" baseline="0" noProof="0" dirty="0" smtClean="0">
              <a:ln>
                <a:noFill/>
              </a:ln>
              <a:solidFill>
                <a:srgbClr val="FF9900"/>
              </a:solidFill>
              <a:effectLst/>
              <a:uLnTx/>
              <a:uFillTx/>
              <a:latin typeface="Tahoma"/>
              <a:ea typeface="+mj-ea"/>
              <a:cs typeface="+mj-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4087813" cy="51006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54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a:defRPr/>
            </a:pPr>
            <a:r>
              <a:rPr lang="es-UY" sz="1800" kern="0" dirty="0">
                <a:ea typeface="+mn-ea"/>
                <a:cs typeface="Arial" charset="0"/>
              </a:rPr>
              <a:t>Precipitaciones previstas para los próximos días, Fuente </a:t>
            </a:r>
            <a:r>
              <a:rPr lang="es-UY" sz="1800" kern="0" dirty="0" smtClean="0">
                <a:ea typeface="+mn-ea"/>
                <a:cs typeface="Arial" charset="0"/>
              </a:rPr>
              <a:t>CPTEC </a:t>
            </a:r>
            <a:r>
              <a:rPr lang="pt-BR" sz="1800" dirty="0"/>
              <a:t>BRAMS (3 Dias) - (5 x 5 km) </a:t>
            </a:r>
          </a:p>
          <a:p>
            <a:pPr lvl="0">
              <a:defRPr/>
            </a:pPr>
            <a:r>
              <a:rPr lang="es-UY" sz="1800" kern="0" dirty="0" smtClean="0">
                <a:ea typeface="+mn-ea"/>
                <a:cs typeface="Arial" charset="0"/>
              </a:rPr>
              <a:t>(</a:t>
            </a:r>
            <a:r>
              <a:rPr lang="es-UY" sz="1800" kern="0" dirty="0">
                <a:ea typeface="+mn-ea"/>
                <a:cs typeface="Arial" charset="0"/>
              </a:rPr>
              <a:t>actualizado viernes)</a:t>
            </a:r>
          </a:p>
          <a:p>
            <a:pPr lvl="0">
              <a:defRPr/>
            </a:pPr>
            <a:r>
              <a:rPr lang="es-UY" sz="1800" kern="0" dirty="0" smtClean="0">
                <a:ea typeface="+mn-ea"/>
                <a:cs typeface="Arial" charset="0"/>
              </a:rPr>
              <a:t>Sábado</a:t>
            </a:r>
            <a:endParaRPr lang="es-UY" sz="1800" kern="0" dirty="0">
              <a:ea typeface="+mn-ea"/>
              <a:cs typeface="Arial" charset="0"/>
            </a:endParaRPr>
          </a:p>
          <a:p>
            <a:pPr lvl="0">
              <a:defRPr/>
            </a:pPr>
            <a:r>
              <a:rPr lang="es-UY" sz="2400" b="0" kern="0" dirty="0" smtClean="0">
                <a:solidFill>
                  <a:srgbClr val="FFFFFF"/>
                </a:solidFill>
                <a:ea typeface="+mn-ea"/>
                <a:cs typeface="Arial" charset="0"/>
              </a:rPr>
              <a:t>Viernes</a:t>
            </a:r>
            <a:endParaRPr lang="es-UY" sz="2400" b="0" kern="0" dirty="0">
              <a:solidFill>
                <a:srgbClr val="FFFFFF"/>
              </a:solidFill>
              <a:ea typeface="+mn-ea"/>
              <a:cs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6018" y="1253067"/>
            <a:ext cx="4087813" cy="51085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91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152400" y="228600"/>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a:defRPr/>
            </a:pPr>
            <a:r>
              <a:rPr lang="es-UY" sz="1800" kern="0" dirty="0">
                <a:ea typeface="+mn-ea"/>
                <a:cs typeface="Arial" charset="0"/>
              </a:rPr>
              <a:t>Precipitaciones previstas para los próximos días, Fuente </a:t>
            </a:r>
            <a:r>
              <a:rPr lang="es-UY" sz="1800" kern="0" dirty="0" smtClean="0">
                <a:ea typeface="+mn-ea"/>
                <a:cs typeface="Arial" charset="0"/>
              </a:rPr>
              <a:t>CPTEC  </a:t>
            </a:r>
            <a:r>
              <a:rPr lang="pt-BR" sz="1800" dirty="0"/>
              <a:t>BRAMS (3 Dias) - (5 x 5 km) </a:t>
            </a:r>
          </a:p>
          <a:p>
            <a:pPr lvl="0">
              <a:defRPr/>
            </a:pPr>
            <a:r>
              <a:rPr lang="es-UY" sz="1800" kern="0" dirty="0" smtClean="0">
                <a:ea typeface="+mn-ea"/>
                <a:cs typeface="Arial" charset="0"/>
              </a:rPr>
              <a:t>(</a:t>
            </a:r>
            <a:r>
              <a:rPr lang="es-UY" sz="1800" kern="0" dirty="0">
                <a:ea typeface="+mn-ea"/>
                <a:cs typeface="Arial" charset="0"/>
              </a:rPr>
              <a:t>actualizado viernes)</a:t>
            </a:r>
          </a:p>
          <a:p>
            <a:pPr lvl="0">
              <a:defRPr/>
            </a:pPr>
            <a:r>
              <a:rPr lang="es-UY" sz="1800" kern="0" dirty="0" smtClean="0">
                <a:ea typeface="+mn-ea"/>
                <a:cs typeface="Arial" charset="0"/>
              </a:rPr>
              <a:t>Domingo</a:t>
            </a:r>
            <a:endParaRPr lang="es-UY" sz="1800" kern="0" dirty="0">
              <a:ea typeface="+mn-ea"/>
              <a:cs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7" y="1371600"/>
            <a:ext cx="4073525" cy="51006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53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31/03/2016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Fuente </a:t>
            </a:r>
            <a:r>
              <a:rPr lang="es-UY" sz="1800" kern="0" dirty="0" smtClean="0">
                <a:ea typeface="+mn-ea"/>
                <a:cs typeface="Arial" charset="0"/>
              </a:rPr>
              <a:t>CPTEC </a:t>
            </a:r>
            <a:r>
              <a:rPr lang="es-UY" sz="1800" kern="0" dirty="0">
                <a:ea typeface="+mn-ea"/>
                <a:cs typeface="Arial" charset="0"/>
              </a:rPr>
              <a:t>(actualizado viernes)</a:t>
            </a:r>
          </a:p>
          <a:p>
            <a:pPr lvl="0">
              <a:defRPr/>
            </a:pPr>
            <a:r>
              <a:rPr lang="es-UY" sz="1800" kern="0" dirty="0" smtClean="0">
                <a:ea typeface="+mn-ea"/>
                <a:cs typeface="Arial" charset="0"/>
              </a:rPr>
              <a:t>viernes</a:t>
            </a:r>
            <a:endParaRPr lang="es-UY" sz="1800" kern="0" dirty="0">
              <a:ea typeface="+mn-ea"/>
              <a:cs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1047750"/>
            <a:ext cx="4098132" cy="51244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5664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CPTEC </a:t>
            </a:r>
            <a:r>
              <a:rPr lang="es-UY" sz="2400" kern="0" dirty="0">
                <a:ea typeface="+mn-ea"/>
                <a:cs typeface="Arial" charset="0"/>
              </a:rPr>
              <a:t>(actualizado </a:t>
            </a:r>
            <a:r>
              <a:rPr lang="es-UY" sz="2400" kern="0" dirty="0" smtClean="0">
                <a:ea typeface="+mn-ea"/>
                <a:cs typeface="Arial" charset="0"/>
              </a:rPr>
              <a:t>viernes)</a:t>
            </a:r>
          </a:p>
          <a:p>
            <a:pPr lvl="0">
              <a:defRPr/>
            </a:pPr>
            <a:r>
              <a:rPr lang="es-UY" sz="2400" kern="0" dirty="0" smtClean="0">
                <a:ea typeface="+mn-ea"/>
                <a:cs typeface="Arial" charset="0"/>
              </a:rPr>
              <a:t>sábado</a:t>
            </a:r>
            <a:endParaRPr lang="es-UY" sz="2400" kern="0" dirty="0">
              <a:ea typeface="+mn-ea"/>
              <a:cs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020" y="1219200"/>
            <a:ext cx="4219810" cy="5257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152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CPTEC </a:t>
            </a:r>
            <a:r>
              <a:rPr lang="es-UY" sz="2400" kern="0" dirty="0">
                <a:ea typeface="+mn-ea"/>
                <a:cs typeface="Arial" charset="0"/>
              </a:rPr>
              <a:t>(actualizado viernes)</a:t>
            </a:r>
          </a:p>
          <a:p>
            <a:pPr lvl="0">
              <a:defRPr/>
            </a:pPr>
            <a:r>
              <a:rPr lang="es-UY" sz="2400" kern="0" dirty="0" smtClean="0">
                <a:ea typeface="+mn-ea"/>
                <a:cs typeface="Arial" charset="0"/>
              </a:rPr>
              <a:t> Domingo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4034606" cy="5029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802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INMET </a:t>
            </a:r>
            <a:r>
              <a:rPr lang="es-UY" sz="2400" kern="0" dirty="0">
                <a:ea typeface="+mn-ea"/>
                <a:cs typeface="Arial" charset="0"/>
              </a:rPr>
              <a:t>(actualizado viernes)</a:t>
            </a:r>
          </a:p>
          <a:p>
            <a:pPr lvl="0">
              <a:defRPr/>
            </a:pPr>
            <a:r>
              <a:rPr lang="es-UY" sz="2400" kern="0" dirty="0" smtClean="0">
                <a:ea typeface="+mn-ea"/>
                <a:cs typeface="Arial" charset="0"/>
              </a:rPr>
              <a:t>lunes</a:t>
            </a:r>
            <a:endParaRPr lang="es-UY" sz="2400" kern="0" dirty="0">
              <a:ea typeface="+mn-ea"/>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031" y="1253067"/>
            <a:ext cx="4091788" cy="5105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59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593725"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2400" kern="0" dirty="0">
                <a:ea typeface="+mn-ea"/>
                <a:cs typeface="Arial" charset="0"/>
              </a:rPr>
              <a:t>Precipitaciones previstas para los próximos días, Fuente </a:t>
            </a:r>
            <a:r>
              <a:rPr lang="es-UY" sz="2400" kern="0" dirty="0" smtClean="0">
                <a:ea typeface="+mn-ea"/>
                <a:cs typeface="Arial" charset="0"/>
              </a:rPr>
              <a:t>INMET </a:t>
            </a:r>
            <a:r>
              <a:rPr lang="es-UY" sz="2400" kern="0" dirty="0">
                <a:ea typeface="+mn-ea"/>
                <a:cs typeface="Arial" charset="0"/>
              </a:rPr>
              <a:t>(actualizado viernes)</a:t>
            </a:r>
          </a:p>
          <a:p>
            <a:pPr lvl="0">
              <a:defRPr/>
            </a:pPr>
            <a:r>
              <a:rPr lang="es-UY" sz="2400" kern="0" dirty="0" smtClean="0">
                <a:ea typeface="+mn-ea"/>
                <a:cs typeface="Arial" charset="0"/>
              </a:rPr>
              <a:t>martes</a:t>
            </a:r>
            <a:endParaRPr lang="es-UY" sz="2400" kern="0" dirty="0">
              <a:ea typeface="+mn-ea"/>
              <a:cs typeface="Arial" charset="0"/>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55" y="1219200"/>
            <a:ext cx="4206605" cy="5257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00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685800"/>
          </a:xfrm>
        </p:spPr>
        <p:txBody>
          <a:bodyPr/>
          <a:lstStyle/>
          <a:p>
            <a:pPr lvl="0">
              <a:defRPr/>
            </a:pPr>
            <a:r>
              <a:rPr lang="es-UY" sz="1800" dirty="0">
                <a:cs typeface="Arial" charset="0"/>
              </a:rPr>
              <a:t>Precipitaciones previstas para los próximos días, Fuente </a:t>
            </a:r>
            <a:r>
              <a:rPr lang="es-UY" sz="1800" dirty="0" smtClean="0">
                <a:cs typeface="Arial" charset="0"/>
              </a:rPr>
              <a:t>INMET </a:t>
            </a:r>
            <a:r>
              <a:rPr lang="es-UY" sz="1800" dirty="0">
                <a:cs typeface="Arial" charset="0"/>
              </a:rPr>
              <a:t>(actualizado viernes)</a:t>
            </a:r>
            <a:br>
              <a:rPr lang="es-UY" sz="1800" dirty="0">
                <a:cs typeface="Arial" charset="0"/>
              </a:rPr>
            </a:br>
            <a:r>
              <a:rPr lang="es-UY" sz="1800" dirty="0" err="1" smtClean="0">
                <a:cs typeface="Arial" charset="0"/>
              </a:rPr>
              <a:t>miercoles</a:t>
            </a:r>
            <a:r>
              <a:rPr lang="es-UY" dirty="0">
                <a:cs typeface="Arial" charset="0"/>
              </a:rPr>
              <a:t/>
            </a:r>
            <a:br>
              <a:rPr lang="es-UY" dirty="0">
                <a:cs typeface="Arial" charset="0"/>
              </a:rPr>
            </a:br>
            <a:endParaRPr lang="es-UY"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062038"/>
            <a:ext cx="4035287" cy="503396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37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a:t>
            </a:r>
            <a:r>
              <a:rPr lang="es-UY" sz="2400" b="1" kern="0" dirty="0" smtClean="0">
                <a:solidFill>
                  <a:srgbClr val="FF9900"/>
                </a:solidFill>
                <a:latin typeface="Tahoma"/>
              </a:rPr>
              <a:t>(jueves</a:t>
            </a:r>
            <a:r>
              <a:rPr lang="es-UY" sz="2400" b="1" kern="0" dirty="0" smtClean="0">
                <a:solidFill>
                  <a:srgbClr val="FF9900"/>
                </a:solidFill>
                <a:latin typeface="Tahoma"/>
              </a:rPr>
              <a:t>)</a:t>
            </a:r>
            <a:endParaRPr lang="es-UY" sz="2400" b="1" kern="0" dirty="0">
              <a:solidFill>
                <a:srgbClr val="FF9900"/>
              </a:solidFill>
              <a:latin typeface="Tahoma"/>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399" y="1295400"/>
            <a:ext cx="4223059" cy="52578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79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UY" sz="2400" b="1" kern="0" dirty="0">
                <a:solidFill>
                  <a:srgbClr val="FF9900"/>
                </a:solidFill>
                <a:latin typeface="Tahoma"/>
              </a:rPr>
              <a:t>Acumulados precipitaciones fuentes CPTEC E INMET, 5 Y 7 </a:t>
            </a:r>
            <a:r>
              <a:rPr lang="es-UY" sz="2400" b="1" kern="0" dirty="0" err="1">
                <a:solidFill>
                  <a:srgbClr val="FF9900"/>
                </a:solidFill>
                <a:latin typeface="Tahoma"/>
              </a:rPr>
              <a:t>dias</a:t>
            </a:r>
            <a:r>
              <a:rPr lang="es-UY" sz="2400" b="1" kern="0" dirty="0">
                <a:solidFill>
                  <a:srgbClr val="FF9900"/>
                </a:solidFill>
                <a:latin typeface="Tahoma"/>
              </a:rPr>
              <a:t> respectivamente</a:t>
            </a:r>
            <a:endParaRPr lang="es-UY" sz="2400" b="1" kern="0" dirty="0">
              <a:solidFill>
                <a:srgbClr val="FF9900"/>
              </a:solidFill>
              <a:latin typeface="Tahoma"/>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3934592" cy="4724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63134"/>
            <a:ext cx="3943059" cy="471593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132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1295400" y="76200"/>
            <a:ext cx="6629400" cy="1143000"/>
          </a:xfrm>
        </p:spPr>
        <p:txBody>
          <a:bodyPr/>
          <a:lstStyle/>
          <a:p>
            <a:r>
              <a:rPr lang="es-UY" sz="2400" dirty="0" smtClean="0"/>
              <a:t>Previsión aportes Salto Grande (Fuente CTM, viernes)</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6324600" cy="352356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3879500"/>
            <a:ext cx="5863167" cy="285257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29</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31/03/2016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29</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2016-14</a:t>
            </a:r>
            <a:r>
              <a:rPr lang="es-UY" sz="3600" dirty="0" smtClean="0"/>
              <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381000"/>
          </a:xfrm>
        </p:spPr>
        <p:txBody>
          <a:bodyPr/>
          <a:lstStyle/>
          <a:p>
            <a:pPr algn="ctr"/>
            <a:r>
              <a:rPr lang="es-UY" sz="2800" dirty="0" smtClean="0"/>
              <a:t>Resumen semana actual N° </a:t>
            </a:r>
            <a:r>
              <a:rPr lang="es-UY" sz="2800" dirty="0" smtClean="0"/>
              <a:t>12 y 13/16</a:t>
            </a:r>
            <a:endParaRPr lang="es-ES" sz="2800" dirty="0" smtClean="0"/>
          </a:p>
        </p:txBody>
      </p:sp>
      <p:sp>
        <p:nvSpPr>
          <p:cNvPr id="32770" name="Rectangle 3"/>
          <p:cNvSpPr>
            <a:spLocks noGrp="1" noChangeArrowheads="1"/>
          </p:cNvSpPr>
          <p:nvPr>
            <p:ph type="body" sz="half" idx="2"/>
          </p:nvPr>
        </p:nvSpPr>
        <p:spPr>
          <a:xfrm>
            <a:off x="152400" y="609600"/>
            <a:ext cx="8763000" cy="6248400"/>
          </a:xfrm>
        </p:spPr>
        <p:txBody>
          <a:bodyPr/>
          <a:lstStyle/>
          <a:p>
            <a:pPr marL="342900" indent="-342900" algn="just">
              <a:spcBef>
                <a:spcPts val="600"/>
              </a:spcBef>
              <a:spcAft>
                <a:spcPts val="0"/>
              </a:spcAft>
              <a:buFont typeface="Arial" panose="020B0604020202020204" pitchFamily="34" charset="0"/>
              <a:buChar char="•"/>
            </a:pPr>
            <a:r>
              <a:rPr lang="es-ES" sz="1800" dirty="0">
                <a:latin typeface="Calibri"/>
                <a:ea typeface="Times New Roman"/>
                <a:cs typeface="Arial"/>
              </a:rPr>
              <a:t>Durante el período reciente (semana de turismo y actual) el despacho ha sido con generación hidráulica salvo en algún pico de potencia. </a:t>
            </a:r>
            <a:endParaRPr lang="es-ES" sz="1800" dirty="0" smtClean="0">
              <a:latin typeface="Calibri"/>
              <a:ea typeface="Times New Roman"/>
              <a:cs typeface="Arial"/>
            </a:endParaRPr>
          </a:p>
          <a:p>
            <a:pPr marL="342900" indent="-342900" algn="just">
              <a:spcBef>
                <a:spcPts val="600"/>
              </a:spcBef>
              <a:spcAft>
                <a:spcPts val="0"/>
              </a:spcAft>
              <a:buFont typeface="Arial" panose="020B0604020202020204" pitchFamily="34" charset="0"/>
              <a:buChar char="•"/>
            </a:pPr>
            <a:r>
              <a:rPr lang="es-ES" sz="1800" dirty="0" smtClean="0">
                <a:latin typeface="Calibri"/>
                <a:ea typeface="Times New Roman"/>
                <a:cs typeface="Arial"/>
              </a:rPr>
              <a:t>El </a:t>
            </a:r>
            <a:r>
              <a:rPr lang="es-ES" sz="1800" dirty="0">
                <a:latin typeface="Calibri"/>
                <a:ea typeface="Times New Roman"/>
                <a:cs typeface="Arial"/>
              </a:rPr>
              <a:t>sábado CTM informo un aumento de aportes muy importante debido a precipitaciones que se produjeron fundamentalmente en el viernes 25. Debido a esas precipitaciones  saco de servicio el río Negro llevando a Salto Grande hasta pleno. </a:t>
            </a:r>
            <a:endParaRPr lang="es-UY" sz="18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1800" dirty="0">
                <a:latin typeface="Calibri"/>
                <a:ea typeface="Times New Roman"/>
                <a:cs typeface="Arial"/>
              </a:rPr>
              <a:t>En función de lo anterior el sábado 26 a partir de la hora 14 se declaró riesgo de vertimiento en SG siendo el precio Spot 0 de corresponder.</a:t>
            </a:r>
            <a:endParaRPr lang="es-UY" sz="18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1800" dirty="0">
                <a:latin typeface="Calibri"/>
                <a:ea typeface="Times New Roman"/>
                <a:cs typeface="Arial"/>
              </a:rPr>
              <a:t>A partir del lunes a la tarde se comenzó a exportar a Argentina excedentes de Salto Grande.</a:t>
            </a:r>
            <a:endParaRPr lang="es-UY" sz="18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1800" dirty="0">
                <a:latin typeface="Calibri"/>
                <a:ea typeface="Times New Roman"/>
                <a:cs typeface="Arial"/>
              </a:rPr>
              <a:t>PTA para verificar la disponibilidad de sus máquinas solicito pruebas de sus unidades, en vista de la necesidad de térmico el miércoles se sustituyó generación de Motores por generación de PTA.</a:t>
            </a:r>
            <a:endParaRPr lang="es-UY" sz="18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1800" dirty="0">
                <a:latin typeface="Calibri"/>
                <a:ea typeface="Times New Roman"/>
                <a:cs typeface="Arial"/>
              </a:rPr>
              <a:t>El viernes 01/04 </a:t>
            </a:r>
            <a:r>
              <a:rPr lang="es-ES" sz="1800" dirty="0" smtClean="0">
                <a:latin typeface="Calibri"/>
                <a:ea typeface="Times New Roman"/>
                <a:cs typeface="Arial"/>
              </a:rPr>
              <a:t>salió </a:t>
            </a:r>
            <a:r>
              <a:rPr lang="es-ES" sz="1800" dirty="0">
                <a:latin typeface="Calibri"/>
                <a:ea typeface="Times New Roman"/>
                <a:cs typeface="Arial"/>
              </a:rPr>
              <a:t>la unidad 1 de CTM. </a:t>
            </a:r>
            <a:endParaRPr lang="es-UY" sz="18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1800" dirty="0" smtClean="0">
                <a:latin typeface="Calibri"/>
                <a:ea typeface="Times New Roman"/>
                <a:cs typeface="Arial"/>
              </a:rPr>
              <a:t>Las </a:t>
            </a:r>
            <a:r>
              <a:rPr lang="es-ES" sz="1800" dirty="0">
                <a:latin typeface="Calibri"/>
                <a:ea typeface="Times New Roman"/>
                <a:cs typeface="Arial"/>
              </a:rPr>
              <a:t>demandas </a:t>
            </a:r>
            <a:r>
              <a:rPr lang="es-ES" sz="1800" dirty="0" smtClean="0">
                <a:latin typeface="Calibri"/>
                <a:ea typeface="Times New Roman"/>
                <a:cs typeface="Arial"/>
              </a:rPr>
              <a:t>son las </a:t>
            </a:r>
            <a:r>
              <a:rPr lang="es-ES" sz="1800" dirty="0" err="1" smtClean="0">
                <a:latin typeface="Calibri"/>
                <a:ea typeface="Times New Roman"/>
                <a:cs typeface="Arial"/>
              </a:rPr>
              <a:t>minimas</a:t>
            </a:r>
            <a:r>
              <a:rPr lang="es-ES" sz="1800" dirty="0" smtClean="0">
                <a:latin typeface="Calibri"/>
                <a:ea typeface="Times New Roman"/>
                <a:cs typeface="Arial"/>
              </a:rPr>
              <a:t> del año</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endParaRPr lang="es-ES" sz="1800" dirty="0" smtClean="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latin typeface="Calibri"/>
              <a:ea typeface="Times New Roman"/>
              <a:cs typeface="Arial"/>
            </a:endParaRPr>
          </a:p>
          <a:p>
            <a:pPr marL="285750" indent="-285750" algn="just">
              <a:spcBef>
                <a:spcPts val="600"/>
              </a:spcBef>
              <a:spcAft>
                <a:spcPts val="0"/>
              </a:spcAft>
              <a:buFont typeface="Arial" panose="020B0604020202020204" pitchFamily="34" charset="0"/>
              <a:buChar char="•"/>
            </a:pPr>
            <a:r>
              <a:rPr lang="es-ES" sz="1800" dirty="0" smtClean="0">
                <a:latin typeface="Calibri"/>
                <a:ea typeface="Times New Roman"/>
                <a:cs typeface="Arial"/>
              </a:rPr>
              <a:t>Durante </a:t>
            </a:r>
            <a:r>
              <a:rPr lang="es-ES" sz="1800" dirty="0">
                <a:latin typeface="Calibri"/>
                <a:ea typeface="Times New Roman"/>
                <a:cs typeface="Arial"/>
              </a:rPr>
              <a:t>la semana el despacho ha sido con generación hidráulica sin la necesidad de despachar térmico por potencia. Se ha despachado si para realizar las pruebas de la </a:t>
            </a:r>
            <a:r>
              <a:rPr lang="es-ES" sz="1800" dirty="0" err="1">
                <a:latin typeface="Calibri"/>
                <a:ea typeface="Times New Roman"/>
                <a:cs typeface="Arial"/>
              </a:rPr>
              <a:t>conversora</a:t>
            </a:r>
            <a:r>
              <a:rPr lang="es-ES" sz="1800" dirty="0">
                <a:latin typeface="Calibri"/>
                <a:ea typeface="Times New Roman"/>
                <a:cs typeface="Arial"/>
              </a:rPr>
              <a:t> de Melo dirección UY- BR.</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Adicionalmente el jueves por operar el SIN con el anillo en 150 KV abierto en Montevideo se despacho motores de CB, los mismos se pasaron a exportación cuando Argentina solicito Térmico.</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El miércoles y el jueves (a la fecha) se exporto en modalidad devolución a Argentina energía hidráulica.</a:t>
            </a:r>
            <a:endParaRPr lang="es-UY" sz="1800" dirty="0">
              <a:latin typeface="Arial"/>
              <a:ea typeface="Times New Roman"/>
              <a:cs typeface="Times New Roman"/>
            </a:endParaRPr>
          </a:p>
          <a:p>
            <a:pPr marL="285750" indent="-285750" algn="just">
              <a:spcBef>
                <a:spcPts val="600"/>
              </a:spcBef>
              <a:spcAft>
                <a:spcPts val="0"/>
              </a:spcAft>
              <a:buFont typeface="Arial" panose="020B0604020202020204" pitchFamily="34" charset="0"/>
              <a:buChar char="•"/>
            </a:pPr>
            <a:r>
              <a:rPr lang="es-ES" sz="1800" dirty="0">
                <a:latin typeface="Calibri"/>
                <a:ea typeface="Times New Roman"/>
                <a:cs typeface="Arial"/>
              </a:rPr>
              <a:t>Las pruebas de la </a:t>
            </a:r>
            <a:r>
              <a:rPr lang="es-ES" sz="1800" dirty="0" err="1">
                <a:latin typeface="Calibri"/>
                <a:ea typeface="Times New Roman"/>
                <a:cs typeface="Arial"/>
              </a:rPr>
              <a:t>conversora</a:t>
            </a:r>
            <a:r>
              <a:rPr lang="es-ES" sz="1800" dirty="0">
                <a:latin typeface="Calibri"/>
                <a:ea typeface="Times New Roman"/>
                <a:cs typeface="Arial"/>
              </a:rPr>
              <a:t> dirección UY-BR prácticamente han finalizado quedando pendientes algunos pequeños detalles</a:t>
            </a:r>
            <a:r>
              <a:rPr lang="es-ES" sz="1800" dirty="0" smtClean="0">
                <a:latin typeface="Calibri"/>
                <a:ea typeface="Times New Roman"/>
                <a:cs typeface="Arial"/>
              </a:rPr>
              <a:t>.</a:t>
            </a:r>
          </a:p>
          <a:p>
            <a:pPr marL="285750" indent="-285750" algn="just">
              <a:spcBef>
                <a:spcPts val="600"/>
              </a:spcBef>
              <a:spcAft>
                <a:spcPts val="0"/>
              </a:spcAft>
              <a:buFont typeface="Arial" panose="020B0604020202020204" pitchFamily="34" charset="0"/>
              <a:buChar char="•"/>
            </a:pPr>
            <a:r>
              <a:rPr lang="es-ES" sz="1800" dirty="0" smtClean="0">
                <a:latin typeface="Calibri"/>
                <a:ea typeface="Times New Roman"/>
                <a:cs typeface="Arial"/>
              </a:rPr>
              <a:t>Para el día de hoy existe una alerta </a:t>
            </a:r>
            <a:r>
              <a:rPr lang="es-ES" sz="1800" dirty="0" err="1" smtClean="0">
                <a:latin typeface="Calibri"/>
                <a:ea typeface="Times New Roman"/>
                <a:cs typeface="Arial"/>
              </a:rPr>
              <a:t>meteorologica</a:t>
            </a:r>
            <a:r>
              <a:rPr lang="es-ES" sz="1800" dirty="0" smtClean="0">
                <a:latin typeface="Calibri"/>
                <a:ea typeface="Times New Roman"/>
                <a:cs typeface="Arial"/>
              </a:rPr>
              <a:t> por lluvias importantes</a:t>
            </a:r>
          </a:p>
          <a:p>
            <a:pPr algn="just">
              <a:spcBef>
                <a:spcPts val="600"/>
              </a:spcBef>
              <a:spcAft>
                <a:spcPts val="0"/>
              </a:spcAft>
            </a:pPr>
            <a:endParaRPr lang="es-UY" sz="1800" dirty="0">
              <a:latin typeface="Arial"/>
              <a:ea typeface="Times New Roman"/>
              <a:cs typeface="Times New Roman"/>
            </a:endParaRPr>
          </a:p>
          <a:p>
            <a:pPr marL="285750" indent="-285750">
              <a:buFont typeface="Arial" panose="020B0604020202020204" pitchFamily="34" charset="0"/>
              <a:buChar char="•"/>
            </a:pPr>
            <a:endParaRPr lang="es-ES" sz="1800" dirty="0" smtClean="0">
              <a:solidFill>
                <a:srgbClr val="FF0000"/>
              </a:solidFill>
            </a:endParaRPr>
          </a:p>
          <a:p>
            <a:pPr marL="285750" indent="-285750" algn="just">
              <a:spcBef>
                <a:spcPts val="600"/>
              </a:spcBef>
              <a:spcAft>
                <a:spcPts val="0"/>
              </a:spcAft>
              <a:buFont typeface="Arial" panose="020B0604020202020204" pitchFamily="34" charset="0"/>
              <a:buChar char="•"/>
            </a:pPr>
            <a:endParaRPr lang="es-ES" sz="1800" dirty="0" smtClean="0">
              <a:solidFill>
                <a:srgbClr val="FF0000"/>
              </a:solidFill>
              <a:latin typeface="Calibri"/>
              <a:ea typeface="Times New Roman"/>
              <a:cs typeface="Arial"/>
            </a:endParaRPr>
          </a:p>
          <a:p>
            <a:pPr algn="just">
              <a:spcBef>
                <a:spcPts val="600"/>
              </a:spcBef>
              <a:spcAft>
                <a:spcPts val="0"/>
              </a:spcAft>
            </a:pPr>
            <a:endParaRPr lang="es-ES" sz="1800" dirty="0">
              <a:solidFill>
                <a:srgbClr val="FF0000"/>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solidFill>
                <a:srgbClr val="FF0000"/>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solidFill>
                <a:srgbClr val="FF0000"/>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smtClean="0">
              <a:solidFill>
                <a:srgbClr val="FF0000"/>
              </a:solidFill>
              <a:latin typeface="Calibri"/>
              <a:ea typeface="Times New Roman"/>
              <a:cs typeface="Arial"/>
            </a:endParaRPr>
          </a:p>
          <a:p>
            <a:pPr marL="285750" indent="-285750" algn="just">
              <a:spcBef>
                <a:spcPts val="600"/>
              </a:spcBef>
              <a:spcAft>
                <a:spcPts val="0"/>
              </a:spcAft>
              <a:buFont typeface="Arial" panose="020B0604020202020204" pitchFamily="34" charset="0"/>
              <a:buChar char="•"/>
            </a:pPr>
            <a:endParaRPr lang="es-ES" sz="1800" dirty="0">
              <a:solidFill>
                <a:srgbClr val="FF0000"/>
              </a:solidFill>
              <a:latin typeface="Calibri"/>
              <a:ea typeface="Times New Roman"/>
              <a:cs typeface="Arial"/>
            </a:endParaRPr>
          </a:p>
          <a:p>
            <a:pPr algn="just">
              <a:spcBef>
                <a:spcPts val="600"/>
              </a:spcBef>
              <a:spcAft>
                <a:spcPts val="0"/>
              </a:spcAft>
            </a:pPr>
            <a:endParaRPr lang="es-ES" sz="1800" dirty="0">
              <a:solidFill>
                <a:srgbClr val="FF0000"/>
              </a:solidFill>
              <a:latin typeface="Calibri"/>
              <a:ea typeface="Times New Roman"/>
              <a:cs typeface="Arial"/>
            </a:endParaRPr>
          </a:p>
          <a:p>
            <a:pPr algn="just">
              <a:spcBef>
                <a:spcPts val="600"/>
              </a:spcBef>
              <a:spcAft>
                <a:spcPts val="0"/>
              </a:spcAft>
            </a:pPr>
            <a:endParaRPr lang="es-ES" sz="1800" b="1" dirty="0">
              <a:solidFill>
                <a:srgbClr val="FF0000"/>
              </a:solidFill>
              <a:latin typeface="Calibri"/>
              <a:ea typeface="Times New Roman"/>
              <a:cs typeface="Arial"/>
            </a:endParaRPr>
          </a:p>
          <a:p>
            <a:endParaRPr lang="es-ES" sz="1800" dirty="0">
              <a:solidFill>
                <a:srgbClr val="FF0000"/>
              </a:solidFill>
              <a:latin typeface="Calibri"/>
              <a:ea typeface="Times New Roman"/>
              <a:cs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53200" y="1219200"/>
            <a:ext cx="2649538" cy="2133600"/>
          </a:xfrm>
        </p:spPr>
        <p:txBody>
          <a:bodyPr/>
          <a:lstStyle/>
          <a:p>
            <a:r>
              <a:rPr lang="es-MX" sz="2800" dirty="0" smtClean="0"/>
              <a:t>COSTO GENERACIÓN TÉRMICA</a:t>
            </a:r>
            <a:endParaRPr lang="es-ES" sz="2800" dirty="0" smtClean="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6543368" cy="5029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18056"/>
            <a:ext cx="4690533" cy="313994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52400" y="142875"/>
            <a:ext cx="8884530" cy="695325"/>
          </a:xfrm>
        </p:spPr>
        <p:txBody>
          <a:bodyPr/>
          <a:lstStyle/>
          <a:p>
            <a:r>
              <a:rPr lang="es-UY" sz="2000" dirty="0" smtClean="0"/>
              <a:t>Caso libre sin considerar lluvias previstas y vertido en SG</a:t>
            </a:r>
            <a:endParaRPr lang="es-UY" sz="2000" dirty="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70359" cy="462667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2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33" y="304800"/>
            <a:ext cx="7721619" cy="635926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0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err="1" smtClean="0"/>
              <a:t>SimSEE</a:t>
            </a:r>
            <a:r>
              <a:rPr lang="es-UY" sz="2400" dirty="0" smtClean="0"/>
              <a:t>, caso libre</a:t>
            </a:r>
            <a:endParaRPr lang="es-UY" sz="2400"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2133"/>
            <a:ext cx="8357085" cy="53340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667" y="381000"/>
            <a:ext cx="6888433" cy="623553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36</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31/03/2016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36</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14/16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648325" cy="404512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4983" y="3581400"/>
            <a:ext cx="3105150" cy="307253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3000"/>
            <a:ext cx="7848600" cy="490228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719667"/>
            <a:ext cx="7391400" cy="561932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a:t>
            </a:r>
            <a:r>
              <a:rPr lang="es-UY" dirty="0" smtClean="0"/>
              <a:t>14</a:t>
            </a:r>
            <a:r>
              <a:rPr lang="es-UY" dirty="0" smtClean="0"/>
              <a:t/>
            </a:r>
            <a:br>
              <a:rPr lang="es-UY" dirty="0" smtClean="0"/>
            </a:br>
            <a:endParaRPr lang="es-UY" dirty="0" smtClean="0"/>
          </a:p>
        </p:txBody>
      </p:sp>
      <p:sp>
        <p:nvSpPr>
          <p:cNvPr id="31746" name="5 Marcador de contenido"/>
          <p:cNvSpPr>
            <a:spLocks noGrp="1"/>
          </p:cNvSpPr>
          <p:nvPr>
            <p:ph idx="1"/>
          </p:nvPr>
        </p:nvSpPr>
        <p:spPr>
          <a:xfrm>
            <a:off x="0" y="1219200"/>
            <a:ext cx="8991600" cy="4648200"/>
          </a:xfrm>
        </p:spPr>
        <p:txBody>
          <a:bodyPr/>
          <a:lstStyle/>
          <a:p>
            <a:pPr algn="just">
              <a:spcBef>
                <a:spcPts val="600"/>
              </a:spcBef>
              <a:spcAft>
                <a:spcPts val="0"/>
              </a:spcAft>
            </a:pPr>
            <a:r>
              <a:rPr lang="es-ES" sz="2000" dirty="0">
                <a:latin typeface="Calibri"/>
                <a:ea typeface="Times New Roman"/>
                <a:cs typeface="Arial"/>
              </a:rPr>
              <a:t>La programación de la semana está determinada por los aportes y vertidos de SG declarados por CTM y los pronósticos de precipitaciones.</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Existen muy importantes pronósticos de precipitaciones para la semana entrante tanto para las cuencas de Palmar y de Salto Grande. En esta última según el modelo GSF-1 se </a:t>
            </a:r>
            <a:r>
              <a:rPr lang="es-ES" sz="2000" dirty="0" smtClean="0">
                <a:latin typeface="Calibri"/>
                <a:ea typeface="Times New Roman"/>
                <a:cs typeface="Arial"/>
              </a:rPr>
              <a:t>previo ayer </a:t>
            </a:r>
            <a:r>
              <a:rPr lang="es-ES" sz="2000" dirty="0">
                <a:latin typeface="Calibri"/>
                <a:ea typeface="Times New Roman"/>
                <a:cs typeface="Arial"/>
              </a:rPr>
              <a:t>un pico del orden de 24000 </a:t>
            </a:r>
            <a:r>
              <a:rPr lang="es-ES" sz="2000" dirty="0" smtClean="0">
                <a:latin typeface="Calibri"/>
                <a:ea typeface="Times New Roman"/>
                <a:cs typeface="Arial"/>
              </a:rPr>
              <a:t>m3/s y hoy del orden de 18000 m3/s. </a:t>
            </a:r>
            <a:r>
              <a:rPr lang="es-ES" sz="2000" dirty="0">
                <a:latin typeface="Calibri"/>
                <a:ea typeface="Times New Roman"/>
                <a:cs typeface="Arial"/>
              </a:rPr>
              <a:t>De concretarse este pronóstico esto traería aparejado problemas de Potencia en esta central.</a:t>
            </a:r>
            <a:endParaRPr lang="es-UY" sz="2000" dirty="0">
              <a:latin typeface="Arial"/>
              <a:ea typeface="Times New Roman"/>
              <a:cs typeface="Times New Roman"/>
            </a:endParaRPr>
          </a:p>
          <a:p>
            <a:pPr algn="just">
              <a:spcBef>
                <a:spcPts val="600"/>
              </a:spcBef>
              <a:spcAft>
                <a:spcPts val="0"/>
              </a:spcAft>
            </a:pPr>
            <a:r>
              <a:rPr lang="es-ES" sz="2000" dirty="0">
                <a:latin typeface="Calibri"/>
                <a:ea typeface="Times New Roman"/>
                <a:cs typeface="Arial"/>
              </a:rPr>
              <a:t>Las temperaturas serán moderadas por lo que las demandas continuaran siendo bajas</a:t>
            </a:r>
            <a:r>
              <a:rPr lang="es-ES" sz="2000" dirty="0" smtClean="0">
                <a:latin typeface="Calibri"/>
                <a:ea typeface="Times New Roman"/>
                <a:cs typeface="Arial"/>
              </a:rPr>
              <a:t>.</a:t>
            </a:r>
            <a:endParaRPr lang="es-UY" sz="2000" dirty="0">
              <a:latin typeface="Arial"/>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6750" y="152400"/>
            <a:ext cx="7772400" cy="609600"/>
          </a:xfrm>
        </p:spPr>
        <p:txBody>
          <a:bodyPr/>
          <a:lstStyle/>
          <a:p>
            <a:r>
              <a:rPr lang="es-UY" dirty="0" smtClean="0"/>
              <a:t>Principales </a:t>
            </a:r>
            <a:r>
              <a:rPr lang="es-UY" dirty="0"/>
              <a:t>t</a:t>
            </a:r>
            <a:r>
              <a:rPr lang="es-UY" dirty="0" smtClean="0"/>
              <a:t>rabajos en la red</a:t>
            </a:r>
            <a:endParaRPr lang="es-UY" dirty="0"/>
          </a:p>
        </p:txBody>
      </p:sp>
      <p:pic>
        <p:nvPicPr>
          <p:cNvPr id="28674"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801100" cy="321223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858"/>
            <a:ext cx="8382000" cy="6364942"/>
          </a:xfrm>
        </p:spPr>
        <p:txBody>
          <a:bodyPr/>
          <a:lstStyle/>
          <a:p>
            <a:pPr lvl="0" algn="just">
              <a:spcBef>
                <a:spcPts val="600"/>
              </a:spcBef>
              <a:spcAft>
                <a:spcPts val="0"/>
              </a:spcAft>
            </a:pPr>
            <a:r>
              <a:rPr lang="es-ES" b="1" u="sng" dirty="0">
                <a:solidFill>
                  <a:srgbClr val="3333CC"/>
                </a:solidFill>
                <a:latin typeface="Calibri"/>
                <a:ea typeface="Times New Roman"/>
                <a:cs typeface="Arial"/>
              </a:rPr>
              <a:t>Modelos</a:t>
            </a:r>
            <a:endParaRPr lang="es-UY" sz="2000" dirty="0">
              <a:solidFill>
                <a:srgbClr val="3333CC"/>
              </a:solidFill>
              <a:latin typeface="Arial"/>
              <a:ea typeface="Times New Roman"/>
              <a:cs typeface="Times New Roman"/>
            </a:endParaRPr>
          </a:p>
          <a:p>
            <a:pPr lvl="0" algn="just">
              <a:spcBef>
                <a:spcPts val="600"/>
              </a:spcBef>
              <a:spcAft>
                <a:spcPts val="0"/>
              </a:spcAft>
            </a:pPr>
            <a:r>
              <a:rPr lang="es-ES" dirty="0">
                <a:solidFill>
                  <a:srgbClr val="3333CC"/>
                </a:solidFill>
                <a:latin typeface="Arial"/>
                <a:ea typeface="Times New Roman"/>
                <a:cs typeface="Times New Roman"/>
              </a:rPr>
              <a:t>Comentarios </a:t>
            </a:r>
            <a:endParaRPr lang="es-UY" dirty="0">
              <a:solidFill>
                <a:srgbClr val="3333CC"/>
              </a:solidFill>
              <a:latin typeface="Arial"/>
              <a:ea typeface="Times New Roman"/>
              <a:cs typeface="Times New Roman"/>
            </a:endParaRPr>
          </a:p>
          <a:p>
            <a:pPr lvl="0" algn="just">
              <a:spcBef>
                <a:spcPts val="600"/>
              </a:spcBef>
              <a:spcAft>
                <a:spcPts val="0"/>
              </a:spcAft>
              <a:buFont typeface="Symbol"/>
              <a:buChar char=""/>
            </a:pPr>
            <a:r>
              <a:rPr lang="es-ES" sz="2000" dirty="0">
                <a:solidFill>
                  <a:srgbClr val="3333CC"/>
                </a:solidFill>
                <a:latin typeface="Calibri"/>
                <a:ea typeface="Times New Roman"/>
                <a:cs typeface="Arial"/>
              </a:rPr>
              <a:t>MP/CPC</a:t>
            </a:r>
            <a:endParaRPr lang="es-UY" sz="2000" dirty="0">
              <a:solidFill>
                <a:srgbClr val="3333CC"/>
              </a:solidFill>
              <a:latin typeface="Arial"/>
              <a:ea typeface="Times New Roman"/>
              <a:cs typeface="Times New Roman"/>
            </a:endParaRPr>
          </a:p>
          <a:p>
            <a:pPr lvl="1">
              <a:spcBef>
                <a:spcPts val="600"/>
              </a:spcBef>
              <a:spcAft>
                <a:spcPts val="0"/>
              </a:spcAft>
              <a:buFont typeface="Courier New"/>
              <a:buChar char="o"/>
            </a:pPr>
            <a:r>
              <a:rPr lang="es-ES" sz="2000" dirty="0">
                <a:solidFill>
                  <a:srgbClr val="3333CC"/>
                </a:solidFill>
                <a:latin typeface="Calibri"/>
                <a:ea typeface="Times New Roman"/>
                <a:cs typeface="Times New Roman"/>
              </a:rPr>
              <a:t>Se corrió un caso libre con aportes sin lluvias y se observó que el modelo comienza despachando Salto Grande a pleno exportando excedentes y luego encuentra un equilibrio entre centrales dejando las cotas de Salto, Bonete y Palmar en 35.35m, 78.02m y 39.10m respectivamente:</a:t>
            </a:r>
            <a:endParaRPr lang="es-UY" sz="2000" dirty="0">
              <a:solidFill>
                <a:srgbClr val="3333CC"/>
              </a:solidFill>
              <a:latin typeface="Arial"/>
              <a:ea typeface="Times New Roman"/>
              <a:cs typeface="Times New Roman"/>
            </a:endParaRPr>
          </a:p>
          <a:p>
            <a:pPr lvl="0" algn="just">
              <a:spcBef>
                <a:spcPts val="600"/>
              </a:spcBef>
              <a:spcAft>
                <a:spcPts val="0"/>
              </a:spcAft>
              <a:buFont typeface="Symbol"/>
              <a:buChar char=""/>
            </a:pPr>
            <a:r>
              <a:rPr lang="es-ES" sz="2000" dirty="0" err="1">
                <a:solidFill>
                  <a:srgbClr val="3333CC"/>
                </a:solidFill>
                <a:latin typeface="Calibri"/>
                <a:ea typeface="Times New Roman"/>
                <a:cs typeface="Times New Roman"/>
              </a:rPr>
              <a:t>SimSee</a:t>
            </a:r>
            <a:endParaRPr lang="es-UY" sz="2000" dirty="0">
              <a:solidFill>
                <a:srgbClr val="3333CC"/>
              </a:solidFill>
              <a:latin typeface="Arial"/>
              <a:ea typeface="Times New Roman"/>
              <a:cs typeface="Times New Roman"/>
            </a:endParaRPr>
          </a:p>
          <a:p>
            <a:pPr lvl="1">
              <a:spcBef>
                <a:spcPts val="600"/>
              </a:spcBef>
              <a:spcAft>
                <a:spcPts val="0"/>
              </a:spcAft>
              <a:buFont typeface="Courier New"/>
              <a:buChar char="o"/>
            </a:pPr>
            <a:r>
              <a:rPr lang="es-ES" sz="2000" dirty="0">
                <a:solidFill>
                  <a:srgbClr val="3333CC"/>
                </a:solidFill>
                <a:latin typeface="Calibri"/>
                <a:ea typeface="Times New Roman"/>
                <a:cs typeface="Times New Roman"/>
              </a:rPr>
              <a:t>El casos corrido fue el mismos y el modelo también despacho Salto Grande a pleno durante el principio de la semana exportando los excedentes hallando luego un equilibrio ente Salto y Palmar dejando las cotas en </a:t>
            </a:r>
            <a:r>
              <a:rPr lang="es-ES" sz="2000" dirty="0">
                <a:solidFill>
                  <a:srgbClr val="3333CC"/>
                </a:solidFill>
                <a:latin typeface="Calibri"/>
                <a:ea typeface="Times New Roman"/>
                <a:cs typeface="Times New Roman"/>
              </a:rPr>
              <a:t>35.4 m </a:t>
            </a:r>
            <a:r>
              <a:rPr lang="es-ES" sz="2000" dirty="0">
                <a:solidFill>
                  <a:srgbClr val="3333CC"/>
                </a:solidFill>
                <a:latin typeface="Calibri"/>
                <a:ea typeface="Times New Roman"/>
                <a:cs typeface="Times New Roman"/>
              </a:rPr>
              <a:t>y </a:t>
            </a:r>
            <a:r>
              <a:rPr lang="es-ES" sz="2000" dirty="0">
                <a:solidFill>
                  <a:srgbClr val="3333CC"/>
                </a:solidFill>
                <a:latin typeface="Calibri"/>
                <a:ea typeface="Times New Roman"/>
                <a:cs typeface="Times New Roman"/>
              </a:rPr>
              <a:t>38.5 </a:t>
            </a:r>
            <a:r>
              <a:rPr lang="es-ES" sz="2000" dirty="0">
                <a:solidFill>
                  <a:srgbClr val="3333CC"/>
                </a:solidFill>
                <a:latin typeface="Calibri"/>
                <a:ea typeface="Times New Roman"/>
                <a:cs typeface="Times New Roman"/>
              </a:rPr>
              <a:t>m respectivamente no utilizando Terra durante la semana.</a:t>
            </a:r>
            <a:endParaRPr lang="es-UY" sz="2000" dirty="0">
              <a:solidFill>
                <a:srgbClr val="3333CC"/>
              </a:solidFill>
              <a:latin typeface="Calibri"/>
              <a:ea typeface="Times New Roman"/>
              <a:cs typeface="Times New Roman"/>
            </a:endParaRPr>
          </a:p>
          <a:p>
            <a:pPr lvl="0"/>
            <a:endParaRPr lang="es-ES" sz="2000" dirty="0">
              <a:solidFill>
                <a:srgbClr val="3333CC"/>
              </a:solidFill>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1371600"/>
            <a:ext cx="9144000" cy="4876800"/>
          </a:xfrm>
        </p:spPr>
        <p:txBody>
          <a:bodyPr/>
          <a:lstStyle/>
          <a:p>
            <a:pPr algn="just">
              <a:spcBef>
                <a:spcPts val="600"/>
              </a:spcBef>
              <a:spcAft>
                <a:spcPts val="0"/>
              </a:spcAft>
            </a:pPr>
            <a:r>
              <a:rPr lang="es-ES" dirty="0">
                <a:latin typeface="Calibri"/>
                <a:ea typeface="Times New Roman"/>
                <a:cs typeface="Arial"/>
              </a:rPr>
              <a:t>De acuerdo a lo anterior el despacho propuesto </a:t>
            </a:r>
            <a:r>
              <a:rPr lang="es-ES" dirty="0" smtClean="0">
                <a:latin typeface="Calibri"/>
                <a:ea typeface="Times New Roman"/>
                <a:cs typeface="Arial"/>
              </a:rPr>
              <a:t>es </a:t>
            </a:r>
            <a:r>
              <a:rPr lang="es-ES" dirty="0">
                <a:latin typeface="Calibri"/>
                <a:ea typeface="Times New Roman"/>
                <a:cs typeface="Arial"/>
              </a:rPr>
              <a:t>el </a:t>
            </a:r>
            <a:r>
              <a:rPr lang="es-ES" dirty="0" smtClean="0">
                <a:latin typeface="Calibri"/>
                <a:ea typeface="Times New Roman"/>
                <a:cs typeface="Arial"/>
              </a:rPr>
              <a:t>siguientes evaluar el lunes:</a:t>
            </a:r>
            <a:r>
              <a:rPr lang="es-ES" dirty="0">
                <a:latin typeface="Arial"/>
                <a:ea typeface="Times New Roman"/>
                <a:cs typeface="Times New Roman"/>
              </a:rPr>
              <a:t> </a:t>
            </a:r>
            <a:endParaRPr lang="es-UY" dirty="0">
              <a:latin typeface="Arial"/>
              <a:ea typeface="Times New Roman"/>
              <a:cs typeface="Times New Roman"/>
            </a:endParaRPr>
          </a:p>
          <a:p>
            <a:pPr lvl="1" algn="just">
              <a:spcBef>
                <a:spcPts val="600"/>
              </a:spcBef>
              <a:spcAft>
                <a:spcPts val="0"/>
              </a:spcAft>
              <a:buFont typeface="Calibri"/>
              <a:buChar char="•"/>
            </a:pPr>
            <a:r>
              <a:rPr lang="es-ES" dirty="0">
                <a:latin typeface="Calibri"/>
                <a:ea typeface="Times New Roman"/>
                <a:cs typeface="Arial"/>
              </a:rPr>
              <a:t>Auto despachados. </a:t>
            </a:r>
            <a:endParaRPr lang="es-UY" dirty="0">
              <a:latin typeface="Arial"/>
              <a:ea typeface="Times New Roman"/>
              <a:cs typeface="Calibri"/>
            </a:endParaRPr>
          </a:p>
          <a:p>
            <a:pPr lvl="1" algn="just">
              <a:spcBef>
                <a:spcPts val="600"/>
              </a:spcBef>
              <a:spcAft>
                <a:spcPts val="0"/>
              </a:spcAft>
              <a:buFont typeface="Calibri"/>
              <a:buChar char="•"/>
            </a:pPr>
            <a:r>
              <a:rPr lang="es-UY" dirty="0" smtClean="0">
                <a:latin typeface="Calibri"/>
                <a:ea typeface="Times New Roman"/>
                <a:cs typeface="Arial"/>
              </a:rPr>
              <a:t>Salto a pleno exportando excedentes</a:t>
            </a:r>
            <a:endParaRPr lang="es-UY" dirty="0">
              <a:latin typeface="Arial"/>
              <a:ea typeface="Times New Roman"/>
              <a:cs typeface="Calibri"/>
            </a:endParaRPr>
          </a:p>
          <a:p>
            <a:pPr lvl="1" algn="just">
              <a:spcBef>
                <a:spcPts val="600"/>
              </a:spcBef>
              <a:spcAft>
                <a:spcPts val="0"/>
              </a:spcAft>
              <a:buFont typeface="Calibri"/>
              <a:buChar char="•"/>
            </a:pPr>
            <a:r>
              <a:rPr lang="es-UY" dirty="0">
                <a:latin typeface="Calibri"/>
                <a:ea typeface="Times New Roman"/>
                <a:cs typeface="Arial"/>
              </a:rPr>
              <a:t>Palmar cierra demanda</a:t>
            </a:r>
            <a:endParaRPr lang="es-UY" dirty="0">
              <a:latin typeface="Calibri"/>
              <a:ea typeface="Times New Roman"/>
              <a:cs typeface="Arial"/>
            </a:endParaRPr>
          </a:p>
          <a:p>
            <a:pPr marL="457200" lvl="1" indent="0" algn="just">
              <a:spcBef>
                <a:spcPts val="600"/>
              </a:spcBef>
              <a:spcAft>
                <a:spcPts val="0"/>
              </a:spcAft>
              <a:buNone/>
            </a:pPr>
            <a:endParaRPr lang="es-UY" dirty="0">
              <a:effectLst/>
              <a:latin typeface="Arial"/>
              <a:ea typeface="Times New Roman"/>
              <a:cs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31/03/2016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736600"/>
            <a:ext cx="5461885" cy="39116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660000"/>
            <a:ext cx="3105150" cy="307253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smtClean="0"/>
              <a:t>Datos globales semanales  (jueves)</a:t>
            </a:r>
            <a:r>
              <a:rPr lang="es-ES" sz="2400" smtClean="0"/>
              <a:t> Comparación previsto-ejecutado suministro de la demanda </a:t>
            </a:r>
            <a:br>
              <a:rPr lang="es-ES" sz="2400" smtClean="0"/>
            </a:br>
            <a:endParaRPr lang="es-UY" sz="2400" smtClean="0"/>
          </a:p>
        </p:txBody>
      </p:sp>
      <p:sp>
        <p:nvSpPr>
          <p:cNvPr id="2" name="1 Llamada rectangular"/>
          <p:cNvSpPr/>
          <p:nvPr/>
        </p:nvSpPr>
        <p:spPr bwMode="auto">
          <a:xfrm>
            <a:off x="7399867" y="2971800"/>
            <a:ext cx="1600200" cy="685800"/>
          </a:xfrm>
          <a:prstGeom prst="wedgeRectCallout">
            <a:avLst>
              <a:gd name="adj1" fmla="val -55423"/>
              <a:gd name="adj2" fmla="val 132373"/>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Mas térmico por </a:t>
            </a:r>
            <a:r>
              <a:rPr lang="es-UY" b="1" dirty="0" smtClean="0">
                <a:solidFill>
                  <a:schemeClr val="tx1"/>
                </a:solidFill>
              </a:rPr>
              <a:t>potencia</a:t>
            </a:r>
            <a:endParaRPr kumimoji="0" lang="es-UY" sz="1200" b="1" i="0" u="none" strike="noStrike" cap="none" normalizeH="0" baseline="0" dirty="0" smtClean="0">
              <a:ln>
                <a:noFill/>
              </a:ln>
              <a:solidFill>
                <a:schemeClr val="tx1"/>
              </a:solidFill>
              <a:effectLst/>
              <a:latin typeface="Arial"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72065"/>
            <a:ext cx="2193610" cy="5815013"/>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Llamada rectangular"/>
          <p:cNvSpPr/>
          <p:nvPr/>
        </p:nvSpPr>
        <p:spPr bwMode="auto">
          <a:xfrm>
            <a:off x="7315200" y="4343400"/>
            <a:ext cx="1684867" cy="838200"/>
          </a:xfrm>
          <a:prstGeom prst="wedgeRectCallout">
            <a:avLst>
              <a:gd name="adj1" fmla="val -60185"/>
              <a:gd name="adj2" fmla="val 7959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b="1" dirty="0" smtClean="0">
                <a:solidFill>
                  <a:schemeClr val="tx1"/>
                </a:solidFill>
              </a:rPr>
              <a:t>Mas </a:t>
            </a:r>
            <a:r>
              <a:rPr lang="es-UY" b="1" dirty="0" smtClean="0">
                <a:solidFill>
                  <a:schemeClr val="tx1"/>
                </a:solidFill>
              </a:rPr>
              <a:t>Salto Grande y menos río Negro por aumento de aportes</a:t>
            </a:r>
            <a:endParaRPr kumimoji="0" lang="es-UY" sz="1200" b="1" i="0" u="none" strike="noStrike" cap="none" normalizeH="0" baseline="0" dirty="0" smtClean="0">
              <a:ln>
                <a:noFill/>
              </a:ln>
              <a:solidFill>
                <a:schemeClr val="tx1"/>
              </a:solidFill>
              <a:effectLst/>
              <a:latin typeface="Arial"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7" y="863598"/>
            <a:ext cx="4299558" cy="582348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276093</TotalTime>
  <Words>854</Words>
  <Application>Microsoft Office PowerPoint</Application>
  <PresentationFormat>Presentación en pantalla (4:3)</PresentationFormat>
  <Paragraphs>119</Paragraphs>
  <Slides>40</Slides>
  <Notes>8</Notes>
  <HiddenSlides>0</HiddenSlides>
  <MMClips>0</MMClips>
  <ScaleCrop>false</ScaleCrop>
  <HeadingPairs>
    <vt:vector size="4" baseType="variant">
      <vt:variant>
        <vt:lpstr>Tema</vt:lpstr>
      </vt:variant>
      <vt:variant>
        <vt:i4>3</vt:i4>
      </vt:variant>
      <vt:variant>
        <vt:lpstr>Títulos de diapositiva</vt:lpstr>
      </vt:variant>
      <vt:variant>
        <vt:i4>40</vt:i4>
      </vt:variant>
    </vt:vector>
  </HeadingPairs>
  <TitlesOfParts>
    <vt:vector size="43" baseType="lpstr">
      <vt:lpstr>Presentación en blanco</vt:lpstr>
      <vt:lpstr>Diseño personalizado</vt:lpstr>
      <vt:lpstr>Tema de Office</vt:lpstr>
      <vt:lpstr>Resultados de la semana en curso  y  programación de la semana 14  de 2016      V1   </vt:lpstr>
      <vt:lpstr>Resultados de la semana en curso: Comentarios generales</vt:lpstr>
      <vt:lpstr>Resumen semana actual N° 12 y 13/16</vt:lpstr>
      <vt:lpstr>Perspectivas para la semana 14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suministro de la demanda  </vt:lpstr>
      <vt:lpstr>Evolución de la demanda</vt:lpstr>
      <vt:lpstr>COMPARATIVO DE APORTES DE CENTRALES HIDRAULICAS SALTO GRANDE</vt:lpstr>
      <vt:lpstr>RIO NEGRO</vt:lpstr>
      <vt:lpstr>Previsiones de generación eólica fecha /3/16</vt:lpstr>
      <vt:lpstr>PRONOSTICOS SEMANA 31/3/16 (jueves)</vt:lpstr>
      <vt:lpstr>Semana próxima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Precipitaciones previstas para los próximos días, Fuente INMET (actualizado viernes) miercoles </vt:lpstr>
      <vt:lpstr>Previsión precipitaciones acumuladas INMET y CPTEC (jueves)</vt:lpstr>
      <vt:lpstr>Acumulados precipitaciones fuentes CPTEC E INMET, 5 Y 7 dias respectivamente</vt:lpstr>
      <vt:lpstr>Previsión aportes Salto Grande (Fuente CTM, viernes)</vt:lpstr>
      <vt:lpstr>Programación semanal 2016-14 </vt:lpstr>
      <vt:lpstr>COSTO GENERACIÓN TÉRMICA</vt:lpstr>
      <vt:lpstr>MODELOS</vt:lpstr>
      <vt:lpstr>Caso libre sin considerar lluvias previstas y vertido en SG</vt:lpstr>
      <vt:lpstr>Presentación de PowerPoint</vt:lpstr>
      <vt:lpstr>SimSEE, caso libre</vt:lpstr>
      <vt:lpstr>Presentación de PowerPoint</vt:lpstr>
      <vt:lpstr>Programa de generación de la semana 14/16: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3869</cp:revision>
  <dcterms:created xsi:type="dcterms:W3CDTF">2010-01-29T12:03:38Z</dcterms:created>
  <dcterms:modified xsi:type="dcterms:W3CDTF">2016-04-01T13:54:57Z</dcterms:modified>
</cp:coreProperties>
</file>