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42"/>
  </p:notesMasterIdLst>
  <p:handoutMasterIdLst>
    <p:handoutMasterId r:id="rId43"/>
  </p:handoutMasterIdLst>
  <p:sldIdLst>
    <p:sldId id="1026" r:id="rId4"/>
    <p:sldId id="1027" r:id="rId5"/>
    <p:sldId id="1285" r:id="rId6"/>
    <p:sldId id="1300" r:id="rId7"/>
    <p:sldId id="1355" r:id="rId8"/>
    <p:sldId id="1030" r:id="rId9"/>
    <p:sldId id="1001" r:id="rId10"/>
    <p:sldId id="1279" r:id="rId11"/>
    <p:sldId id="1278" r:id="rId12"/>
    <p:sldId id="1280" r:id="rId13"/>
    <p:sldId id="1281" r:id="rId14"/>
    <p:sldId id="1282" r:id="rId15"/>
    <p:sldId id="1405" r:id="rId16"/>
    <p:sldId id="1411" r:id="rId17"/>
    <p:sldId id="1349" r:id="rId18"/>
    <p:sldId id="1005" r:id="rId19"/>
    <p:sldId id="1345" r:id="rId20"/>
    <p:sldId id="1368" r:id="rId21"/>
    <p:sldId id="1369" r:id="rId22"/>
    <p:sldId id="1370" r:id="rId23"/>
    <p:sldId id="1371" r:id="rId24"/>
    <p:sldId id="1394" r:id="rId25"/>
    <p:sldId id="1399" r:id="rId26"/>
    <p:sldId id="1407" r:id="rId27"/>
    <p:sldId id="1347" r:id="rId28"/>
    <p:sldId id="1009" r:id="rId29"/>
    <p:sldId id="1037" r:id="rId30"/>
    <p:sldId id="1313" r:id="rId31"/>
    <p:sldId id="1408" r:id="rId32"/>
    <p:sldId id="1409" r:id="rId33"/>
    <p:sldId id="1410" r:id="rId34"/>
    <p:sldId id="1340" r:id="rId35"/>
    <p:sldId id="1341" r:id="rId36"/>
    <p:sldId id="1175" r:id="rId37"/>
    <p:sldId id="1133" r:id="rId38"/>
    <p:sldId id="1353" r:id="rId39"/>
    <p:sldId id="1354" r:id="rId40"/>
    <p:sldId id="1348" r:id="rId41"/>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1119" autoAdjust="0"/>
  </p:normalViewPr>
  <p:slideViewPr>
    <p:cSldViewPr>
      <p:cViewPr>
        <p:scale>
          <a:sx n="75" d="100"/>
          <a:sy n="75" d="100"/>
        </p:scale>
        <p:origin x="-1938" y="-19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06/06/2016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14</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26</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32</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34</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06/06/2016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06/06/2016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06/06/2016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06/06/2016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06/06/2016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06/06/2016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06/06/2016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06/06/2016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06/06/2016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06/06/2016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06/06/2016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06/06/2016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06/06/2016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06/06/2016</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06/06/2016</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23  de 2016      V2</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459788" cy="411806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43075"/>
            <a:ext cx="3925887" cy="32861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39901"/>
            <a:ext cx="3975100" cy="330358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6477000" cy="649793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jueves)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848600" cy="4484914"/>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endParaRPr lang="es-UY" sz="24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8" t="8247" r="48583" b="55327"/>
          <a:stretch/>
        </p:blipFill>
        <p:spPr bwMode="auto">
          <a:xfrm>
            <a:off x="116195" y="1295400"/>
            <a:ext cx="901287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608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04801" y="304800"/>
            <a:ext cx="8534400" cy="381000"/>
          </a:xfrm>
        </p:spPr>
        <p:txBody>
          <a:bodyPr/>
          <a:lstStyle/>
          <a:p>
            <a:r>
              <a:rPr lang="es-UY" sz="2400" dirty="0" smtClean="0"/>
              <a:t>Previsiones de generación eólica fecha 23/16 (jueves)</a:t>
            </a:r>
            <a:endParaRPr lang="es-UY"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 t="7941" r="48856" b="52341"/>
          <a:stretch/>
        </p:blipFill>
        <p:spPr bwMode="auto">
          <a:xfrm>
            <a:off x="152400" y="1600200"/>
            <a:ext cx="8627320" cy="381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16</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06/06/2016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16</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miércoles)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12838"/>
            <a:ext cx="56657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237" y="2994025"/>
            <a:ext cx="56657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viernes)</a:t>
            </a:r>
          </a:p>
          <a:p>
            <a:pPr lvl="0">
              <a:defRPr/>
            </a:pPr>
            <a:r>
              <a:rPr lang="es-UY" sz="1800" kern="0" dirty="0" smtClean="0">
                <a:ea typeface="+mn-ea"/>
                <a:cs typeface="Arial" charset="0"/>
              </a:rPr>
              <a:t>viernes</a:t>
            </a:r>
            <a:endParaRPr lang="es-UY" sz="1800" kern="0" dirty="0">
              <a:ea typeface="+mn-ea"/>
              <a:cs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1425575"/>
            <a:ext cx="4024313"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6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0" y="2286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Fuente </a:t>
            </a:r>
            <a:r>
              <a:rPr lang="es-UY" sz="2000" kern="0" dirty="0" smtClean="0">
                <a:ea typeface="+mn-ea"/>
                <a:cs typeface="Arial" charset="0"/>
              </a:rPr>
              <a:t>INMET (actualizado viernes)</a:t>
            </a:r>
          </a:p>
          <a:p>
            <a:pPr lvl="0">
              <a:defRPr/>
            </a:pPr>
            <a:r>
              <a:rPr lang="es-UY" sz="2000" kern="0" dirty="0" smtClean="0">
                <a:ea typeface="+mn-ea"/>
                <a:cs typeface="Arial" charset="0"/>
              </a:rPr>
              <a:t>sábado</a:t>
            </a:r>
            <a:endParaRPr lang="es-UY" sz="2000" kern="0" dirty="0">
              <a:ea typeface="+mn-ea"/>
              <a:cs typeface="Arial"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431925"/>
            <a:ext cx="4011613"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52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06/06/2016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89243" y="138113"/>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Fuente </a:t>
            </a:r>
            <a:r>
              <a:rPr lang="es-UY" sz="2000" kern="0" dirty="0" smtClean="0">
                <a:ea typeface="+mn-ea"/>
                <a:cs typeface="Arial" charset="0"/>
              </a:rPr>
              <a:t>INMET </a:t>
            </a:r>
            <a:r>
              <a:rPr lang="es-UY" sz="2000" kern="0" dirty="0">
                <a:ea typeface="+mn-ea"/>
                <a:cs typeface="Arial" charset="0"/>
              </a:rPr>
              <a:t>(actualizado viernes)</a:t>
            </a:r>
          </a:p>
          <a:p>
            <a:pPr lvl="0">
              <a:defRPr/>
            </a:pPr>
            <a:r>
              <a:rPr lang="es-UY" sz="2000" kern="0" dirty="0" smtClean="0">
                <a:ea typeface="+mn-ea"/>
                <a:cs typeface="Arial" charset="0"/>
              </a:rPr>
              <a:t> Domingo</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425575"/>
            <a:ext cx="4011613"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802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8965"/>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Fuente </a:t>
            </a:r>
            <a:r>
              <a:rPr lang="es-UY" sz="2000" kern="0" dirty="0" smtClean="0">
                <a:ea typeface="+mn-ea"/>
                <a:cs typeface="Arial" charset="0"/>
              </a:rPr>
              <a:t>INMET </a:t>
            </a:r>
            <a:r>
              <a:rPr lang="es-UY" sz="2000" kern="0" dirty="0">
                <a:ea typeface="+mn-ea"/>
                <a:cs typeface="Arial" charset="0"/>
              </a:rPr>
              <a:t>(actualizado viernes)</a:t>
            </a:r>
          </a:p>
          <a:p>
            <a:pPr lvl="0">
              <a:defRPr/>
            </a:pPr>
            <a:r>
              <a:rPr lang="es-UY" sz="2000" kern="0" dirty="0" smtClean="0">
                <a:ea typeface="+mn-ea"/>
                <a:cs typeface="Arial" charset="0"/>
              </a:rPr>
              <a:t>lunes</a:t>
            </a:r>
            <a:endParaRPr lang="es-UY" sz="2000" kern="0" dirty="0">
              <a:ea typeface="+mn-ea"/>
              <a:cs typeface="Arial"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419225"/>
            <a:ext cx="402431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5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Fuente </a:t>
            </a:r>
            <a:r>
              <a:rPr lang="es-UY" sz="2000" kern="0" dirty="0" smtClean="0">
                <a:ea typeface="+mn-ea"/>
                <a:cs typeface="Arial" charset="0"/>
              </a:rPr>
              <a:t>INMET </a:t>
            </a:r>
            <a:r>
              <a:rPr lang="es-UY" sz="2000" kern="0" dirty="0">
                <a:ea typeface="+mn-ea"/>
                <a:cs typeface="Arial" charset="0"/>
              </a:rPr>
              <a:t>(actualizado viernes)</a:t>
            </a:r>
          </a:p>
          <a:p>
            <a:pPr lvl="0">
              <a:defRPr/>
            </a:pPr>
            <a:r>
              <a:rPr lang="es-UY" sz="2000" kern="0" dirty="0" smtClean="0">
                <a:ea typeface="+mn-ea"/>
                <a:cs typeface="Arial" charset="0"/>
              </a:rPr>
              <a:t>martes</a:t>
            </a:r>
            <a:endParaRPr lang="es-UY" sz="2000" kern="0" dirty="0">
              <a:ea typeface="+mn-ea"/>
              <a:cs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1425575"/>
            <a:ext cx="4011613"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0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762000"/>
          </a:xfrm>
        </p:spPr>
        <p:txBody>
          <a:bodyPr/>
          <a:lstStyle/>
          <a:p>
            <a:pPr lvl="0">
              <a:defRPr/>
            </a:pPr>
            <a:r>
              <a:rPr lang="es-UY" sz="1800" dirty="0">
                <a:cs typeface="Arial" charset="0"/>
              </a:rPr>
              <a:t>Precipitaciones previstas para los próximos días, Fuente </a:t>
            </a:r>
            <a:r>
              <a:rPr lang="es-UY" sz="1800" dirty="0" smtClean="0">
                <a:cs typeface="Arial" charset="0"/>
              </a:rPr>
              <a:t>INMET (actualizado </a:t>
            </a:r>
            <a:r>
              <a:rPr lang="es-UY" sz="1800" dirty="0">
                <a:cs typeface="Arial" charset="0"/>
              </a:rPr>
              <a:t>viernes)</a:t>
            </a:r>
            <a:br>
              <a:rPr lang="es-UY" sz="1800" dirty="0">
                <a:cs typeface="Arial" charset="0"/>
              </a:rPr>
            </a:br>
            <a:r>
              <a:rPr lang="es-UY" sz="1800" dirty="0" smtClean="0">
                <a:cs typeface="Arial" charset="0"/>
              </a:rPr>
              <a:t>miércoles</a:t>
            </a:r>
            <a:r>
              <a:rPr lang="es-UY" dirty="0">
                <a:cs typeface="Arial" charset="0"/>
              </a:rPr>
              <a:t/>
            </a:r>
            <a:br>
              <a:rPr lang="es-UY" dirty="0">
                <a:cs typeface="Arial" charset="0"/>
              </a:rPr>
            </a:br>
            <a:endParaRPr lang="es-UY"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288" y="1425575"/>
            <a:ext cx="40354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7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85800"/>
          </a:xfrm>
        </p:spPr>
        <p:txBody>
          <a:bodyPr/>
          <a:lstStyle/>
          <a:p>
            <a:r>
              <a:rPr lang="es-UY" sz="2000" dirty="0">
                <a:cs typeface="Arial" charset="0"/>
              </a:rPr>
              <a:t>Precipitaciones previstas para los próximos días, Fuente INMET (actualizado viernes)</a:t>
            </a:r>
            <a:br>
              <a:rPr lang="es-UY" sz="2000" dirty="0">
                <a:cs typeface="Arial" charset="0"/>
              </a:rPr>
            </a:br>
            <a:r>
              <a:rPr lang="es-UY" sz="2000" dirty="0" smtClean="0">
                <a:cs typeface="Arial" charset="0"/>
              </a:rPr>
              <a:t>JUEVES</a:t>
            </a:r>
            <a:endParaRPr lang="es-UY"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288" y="1425575"/>
            <a:ext cx="40354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80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(jueves)</a:t>
            </a:r>
            <a:endParaRPr lang="es-UY" sz="2400" b="1" kern="0" dirty="0">
              <a:solidFill>
                <a:srgbClr val="FF9900"/>
              </a:solidFill>
              <a:latin typeface="Tahom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264" y="1917626"/>
            <a:ext cx="2447952" cy="2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784" y="1874043"/>
            <a:ext cx="257175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26</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06/06/2016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26</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2016-23</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12" y="228600"/>
            <a:ext cx="6346793" cy="4876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7" y="3763618"/>
            <a:ext cx="4633913" cy="309438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5898" y="152400"/>
            <a:ext cx="7772400" cy="1143000"/>
          </a:xfrm>
        </p:spPr>
        <p:txBody>
          <a:bodyPr/>
          <a:lstStyle/>
          <a:p>
            <a:endParaRPr lang="es-UY"/>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7" y="1371600"/>
            <a:ext cx="7197661" cy="5230813"/>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2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22</a:t>
            </a:r>
            <a:endParaRPr lang="es-ES" sz="2800" dirty="0" smtClean="0"/>
          </a:p>
        </p:txBody>
      </p:sp>
      <p:sp>
        <p:nvSpPr>
          <p:cNvPr id="32770" name="Rectangle 3"/>
          <p:cNvSpPr>
            <a:spLocks noGrp="1" noChangeArrowheads="1"/>
          </p:cNvSpPr>
          <p:nvPr>
            <p:ph type="body" sz="half" idx="2"/>
          </p:nvPr>
        </p:nvSpPr>
        <p:spPr>
          <a:xfrm>
            <a:off x="152400" y="838200"/>
            <a:ext cx="8763000" cy="6019800"/>
          </a:xfrm>
        </p:spPr>
        <p:txBody>
          <a:bodyPr/>
          <a:lstStyle/>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buFont typeface="Arial" panose="020B0604020202020204" pitchFamily="34" charset="0"/>
              <a:buChar char="•"/>
            </a:pPr>
            <a:r>
              <a:rPr lang="es-ES" sz="1800" dirty="0"/>
              <a:t>Durante la semana se han producido nuevas precipitaciones en todas las cuencas. Los aportes de SG han aumentado nuevamente por lo que se continuó declarando riesgo de vertimiento para toda la semana.</a:t>
            </a:r>
            <a:endParaRPr lang="es-UY" sz="1800" dirty="0"/>
          </a:p>
          <a:p>
            <a:pPr marL="285750" indent="-285750">
              <a:buFont typeface="Arial" panose="020B0604020202020204" pitchFamily="34" charset="0"/>
              <a:buChar char="•"/>
            </a:pPr>
            <a:r>
              <a:rPr lang="es-ES" sz="1800" dirty="0"/>
              <a:t>El despacho ha sido en su totalidad con fuentes renovables.</a:t>
            </a:r>
            <a:endParaRPr lang="es-UY" sz="1800" dirty="0"/>
          </a:p>
          <a:p>
            <a:pPr marL="285750" indent="-285750">
              <a:buFont typeface="Arial" panose="020B0604020202020204" pitchFamily="34" charset="0"/>
              <a:buChar char="•"/>
            </a:pPr>
            <a:r>
              <a:rPr lang="es-ES" sz="1800" dirty="0" smtClean="0"/>
              <a:t>La </a:t>
            </a:r>
            <a:r>
              <a:rPr lang="es-ES" sz="1800" dirty="0"/>
              <a:t>demanda semanal se estima será del orden de 230 </a:t>
            </a:r>
            <a:r>
              <a:rPr lang="es-ES" sz="1800" dirty="0" err="1"/>
              <a:t>GWh</a:t>
            </a:r>
            <a:r>
              <a:rPr lang="es-ES" sz="1800" dirty="0"/>
              <a:t>.</a:t>
            </a:r>
            <a:endParaRPr lang="es-UY" sz="1800" dirty="0"/>
          </a:p>
          <a:p>
            <a:pPr marL="285750" indent="-285750">
              <a:buFont typeface="Arial" panose="020B0604020202020204" pitchFamily="34" charset="0"/>
              <a:buChar char="•"/>
            </a:pPr>
            <a:r>
              <a:rPr lang="es-ES" sz="1800" dirty="0" smtClean="0"/>
              <a:t>Intercambios</a:t>
            </a:r>
          </a:p>
          <a:p>
            <a:pPr marL="742950" lvl="1" indent="-285750">
              <a:buFont typeface="Arial" panose="020B0604020202020204" pitchFamily="34" charset="0"/>
              <a:buChar char="•"/>
            </a:pPr>
            <a:r>
              <a:rPr lang="es-ES" sz="1600" dirty="0" smtClean="0"/>
              <a:t>El </a:t>
            </a:r>
            <a:r>
              <a:rPr lang="es-ES" sz="1600" dirty="0"/>
              <a:t>día miércoles Argentina solicitó generación </a:t>
            </a:r>
            <a:r>
              <a:rPr lang="es-ES" sz="1600" dirty="0" smtClean="0"/>
              <a:t>térmica. </a:t>
            </a:r>
          </a:p>
          <a:p>
            <a:pPr marL="285750" indent="-285750">
              <a:buFont typeface="Arial" panose="020B0604020202020204" pitchFamily="34" charset="0"/>
              <a:buChar char="•"/>
            </a:pPr>
            <a:r>
              <a:rPr lang="es-ES" sz="1600" dirty="0" smtClean="0"/>
              <a:t>El </a:t>
            </a:r>
            <a:r>
              <a:rPr lang="es-ES" sz="1600" dirty="0"/>
              <a:t>jueves se realizó prueba de la </a:t>
            </a:r>
            <a:r>
              <a:rPr lang="es-ES" sz="1600" dirty="0" err="1"/>
              <a:t>conversora</a:t>
            </a:r>
            <a:r>
              <a:rPr lang="es-ES" sz="1600" dirty="0"/>
              <a:t> de Melo, habiendo finalizado todos los </a:t>
            </a:r>
            <a:r>
              <a:rPr lang="es-ES" sz="1600" dirty="0" smtClean="0"/>
              <a:t>ensayos</a:t>
            </a:r>
            <a:r>
              <a:rPr lang="es-ES" sz="1800" dirty="0" smtClean="0">
                <a:solidFill>
                  <a:srgbClr val="FF0000"/>
                </a:solidFill>
                <a:latin typeface="Calibri"/>
                <a:cs typeface="Arial"/>
              </a:rPr>
              <a:t>.</a:t>
            </a:r>
            <a:endParaRPr lang="es-ES" sz="1800" dirty="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533400"/>
          </a:xfrm>
        </p:spPr>
        <p:txBody>
          <a:bodyPr/>
          <a:lstStyle/>
          <a:p>
            <a:endParaRPr lang="es-UY"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271443" cy="45720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391400" cy="600978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9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a:t>
            </a:r>
            <a:endParaRPr lang="es-UY"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 y="1023937"/>
            <a:ext cx="8067675" cy="516331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986829" cy="63246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34</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06/06/2016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34</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23/16:</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790" y="381000"/>
            <a:ext cx="7772400" cy="762000"/>
          </a:xfrm>
        </p:spPr>
        <p:txBody>
          <a:bodyPr/>
          <a:lstStyle/>
          <a:p>
            <a:r>
              <a:rPr lang="es-UY" dirty="0" smtClean="0"/>
              <a:t>Principales trabajos en la red</a:t>
            </a:r>
            <a:endParaRPr lang="es-UY"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20125" cy="436321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23</a:t>
            </a:r>
            <a:br>
              <a:rPr lang="es-UY" dirty="0" smtClean="0"/>
            </a:br>
            <a:endParaRPr lang="es-UY" dirty="0" smtClean="0"/>
          </a:p>
        </p:txBody>
      </p:sp>
      <p:sp>
        <p:nvSpPr>
          <p:cNvPr id="31746" name="5 Marcador de contenido"/>
          <p:cNvSpPr>
            <a:spLocks noGrp="1"/>
          </p:cNvSpPr>
          <p:nvPr>
            <p:ph idx="1"/>
          </p:nvPr>
        </p:nvSpPr>
        <p:spPr>
          <a:xfrm>
            <a:off x="0" y="914400"/>
            <a:ext cx="8991600" cy="4648200"/>
          </a:xfrm>
        </p:spPr>
        <p:txBody>
          <a:bodyPr/>
          <a:lstStyle/>
          <a:p>
            <a:pPr lvl="0"/>
            <a:endParaRPr lang="es-ES" sz="1800" dirty="0" smtClean="0">
              <a:solidFill>
                <a:srgbClr val="FF0000"/>
              </a:solidFill>
            </a:endParaRPr>
          </a:p>
          <a:p>
            <a:pPr lvl="0"/>
            <a:endParaRPr lang="es-ES" sz="1800" dirty="0">
              <a:solidFill>
                <a:srgbClr val="FF0000"/>
              </a:solidFill>
            </a:endParaRPr>
          </a:p>
          <a:p>
            <a:pPr lvl="0"/>
            <a:r>
              <a:rPr lang="es-ES" sz="1800" dirty="0"/>
              <a:t>No existen pronósticos de importancia para ninguna de las cuencas.</a:t>
            </a:r>
            <a:endParaRPr lang="es-UY" sz="1800" dirty="0"/>
          </a:p>
          <a:p>
            <a:pPr lvl="0"/>
            <a:r>
              <a:rPr lang="es-ES" sz="1800" dirty="0"/>
              <a:t>Se estima cerrar totalmente los vertederos en las centrales del Río Negro en el transcurso de la semana.</a:t>
            </a:r>
            <a:endParaRPr lang="es-UY" sz="1800" dirty="0"/>
          </a:p>
          <a:p>
            <a:pPr lvl="0"/>
            <a:r>
              <a:rPr lang="es-ES" sz="1800" dirty="0"/>
              <a:t>Las temperaturas previstas son bajas por lo que se espera que la demanda continúe siendo alta en los próximos días.</a:t>
            </a:r>
            <a:endParaRPr lang="es-UY" sz="1800" dirty="0"/>
          </a:p>
          <a:p>
            <a:pPr lvl="0"/>
            <a:r>
              <a:rPr lang="es-ES" sz="1800" dirty="0"/>
              <a:t>En un semanal con Bonete a pleno y Palmar manteniendo cota se observa que la cota vista de Salto Grande continua siendo alta durante el fin de semana</a:t>
            </a:r>
            <a:r>
              <a:rPr lang="es-ES" sz="1800" dirty="0" smtClean="0"/>
              <a:t>.</a:t>
            </a:r>
          </a:p>
          <a:p>
            <a:pPr lvl="0"/>
            <a:r>
              <a:rPr lang="es-ES" sz="1800" dirty="0" smtClean="0"/>
              <a:t>Se </a:t>
            </a:r>
            <a:r>
              <a:rPr lang="es-ES" sz="1800" dirty="0" err="1" smtClean="0"/>
              <a:t>preve</a:t>
            </a:r>
            <a:r>
              <a:rPr lang="es-ES" sz="1800" dirty="0" smtClean="0"/>
              <a:t> continuar con exportación a Argentina.</a:t>
            </a:r>
          </a:p>
          <a:p>
            <a:pPr lvl="0"/>
            <a:r>
              <a:rPr lang="es-ES" sz="1800" dirty="0" smtClean="0"/>
              <a:t>Hasta el lunes los precios de los embalses es nulo.</a:t>
            </a:r>
            <a:endParaRPr lang="es-UY" sz="1800" dirty="0"/>
          </a:p>
          <a:p>
            <a:pPr lvl="0"/>
            <a:endParaRPr lang="es-ES" sz="1800" dirty="0" smtClean="0">
              <a:solidFill>
                <a:srgbClr val="FF0000"/>
              </a:solidFill>
            </a:endParaRPr>
          </a:p>
          <a:p>
            <a:pPr lvl="0" algn="just">
              <a:spcBef>
                <a:spcPts val="600"/>
              </a:spcBef>
              <a:spcAft>
                <a:spcPts val="0"/>
              </a:spcAft>
              <a:buFont typeface="Calibri"/>
              <a:buChar char="-"/>
            </a:pPr>
            <a:endParaRPr lang="es-ES" sz="1800" b="1" dirty="0">
              <a:solidFill>
                <a:srgbClr val="FF0000"/>
              </a:solidFill>
              <a:latin typeface="Calibri"/>
              <a:ea typeface="Times New Roman"/>
              <a:cs typeface="Arial"/>
            </a:endParaRPr>
          </a:p>
          <a:p>
            <a:pPr lvl="0" algn="just">
              <a:spcBef>
                <a:spcPts val="600"/>
              </a:spcBef>
              <a:spcAft>
                <a:spcPts val="0"/>
              </a:spcAft>
              <a:buFont typeface="Calibri"/>
              <a:buChar char="-"/>
            </a:pPr>
            <a:endParaRPr lang="es-UY" sz="1800" b="1" dirty="0">
              <a:latin typeface="Arial"/>
              <a:ea typeface="Times New Roman"/>
              <a:cs typeface="Arial"/>
            </a:endParaRPr>
          </a:p>
          <a:p>
            <a:pPr marL="457200" lvl="1" indent="0">
              <a:buNone/>
            </a:pPr>
            <a:endParaRPr lang="es-UY" sz="1600" dirty="0">
              <a:solidFill>
                <a:srgbClr val="3333CC"/>
              </a:solidFill>
            </a:endParaRPr>
          </a:p>
          <a:p>
            <a:pPr marL="285750" lvl="0" indent="-285750">
              <a:buFont typeface="Arial" panose="020B0604020202020204" pitchFamily="34" charset="0"/>
              <a:buChar char="•"/>
            </a:pPr>
            <a:endParaRPr lang="es-ES" sz="1800" b="1" dirty="0">
              <a:solidFill>
                <a:srgbClr val="FF0000"/>
              </a:solidFill>
            </a:endParaRPr>
          </a:p>
          <a:p>
            <a:endParaRPr lang="es-ES" sz="2000" dirty="0" smtClean="0">
              <a:solidFill>
                <a:srgbClr val="FF0000"/>
              </a:solidFill>
            </a:endParaRPr>
          </a:p>
          <a:p>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r>
              <a:rPr lang="es-ES" dirty="0"/>
              <a:t>Modelos</a:t>
            </a:r>
            <a:endParaRPr lang="es-UY" dirty="0"/>
          </a:p>
          <a:p>
            <a:pPr marL="0" indent="0">
              <a:buNone/>
            </a:pPr>
            <a:endParaRPr lang="es-ES" b="1" dirty="0">
              <a:solidFill>
                <a:srgbClr val="FF0000"/>
              </a:solidFill>
            </a:endParaRPr>
          </a:p>
          <a:p>
            <a:r>
              <a:rPr lang="es-ES" sz="2000" dirty="0"/>
              <a:t>Ambos modelos realizan un despacho </a:t>
            </a:r>
            <a:r>
              <a:rPr lang="es-ES" sz="2000" dirty="0" smtClean="0"/>
              <a:t>sin térmico a excepción de suministro para pico de potencia.</a:t>
            </a:r>
            <a:endParaRPr lang="es-UY" sz="2000" dirty="0"/>
          </a:p>
          <a:p>
            <a:r>
              <a:rPr lang="es-ES" sz="2000" dirty="0"/>
              <a:t>El CPC genera a pleno con Bonete y encuentra un equilibrio entre Palmar y Salto dejando las cotas de estos lagos en 39.74m y 35.24m respectivamente.</a:t>
            </a:r>
            <a:endParaRPr lang="es-UY" sz="2000" dirty="0"/>
          </a:p>
          <a:p>
            <a:r>
              <a:rPr lang="es-ES" sz="2000" dirty="0"/>
              <a:t>El SIMSEE despacha a pleno al Río Negro y modula  Salto exportando en varios periodos de la semana, dejando las cotas de Palmar y salto en 38.60m y 34.53m respectivamente.</a:t>
            </a:r>
            <a:endParaRPr lang="es-UY" sz="2000" dirty="0"/>
          </a:p>
          <a:p>
            <a:endParaRPr lang="es-UY" b="1"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r>
              <a:rPr lang="es-ES" dirty="0" smtClean="0"/>
              <a:t>Para abastecer la demanda el </a:t>
            </a:r>
            <a:r>
              <a:rPr lang="es-ES" dirty="0"/>
              <a:t>despacho propuesto es el siguiente:</a:t>
            </a:r>
            <a:endParaRPr lang="es-UY" dirty="0"/>
          </a:p>
          <a:p>
            <a:pPr lvl="1"/>
            <a:r>
              <a:rPr lang="es-ES" sz="2000" dirty="0" smtClean="0"/>
              <a:t>Auto </a:t>
            </a:r>
            <a:r>
              <a:rPr lang="es-ES" sz="2000" dirty="0"/>
              <a:t>despachados. </a:t>
            </a:r>
            <a:endParaRPr lang="es-UY" sz="2000" dirty="0"/>
          </a:p>
          <a:p>
            <a:pPr lvl="1"/>
            <a:r>
              <a:rPr lang="es-ES" sz="2000" dirty="0"/>
              <a:t>Terra a pleno</a:t>
            </a:r>
            <a:endParaRPr lang="es-UY" sz="2000" dirty="0"/>
          </a:p>
          <a:p>
            <a:pPr lvl="1"/>
            <a:r>
              <a:rPr lang="es-ES" sz="2000" dirty="0"/>
              <a:t>Palmar y Salto cerrando la demanda para cotas de 39.85m y 34.85m respectivamente.</a:t>
            </a:r>
            <a:endParaRPr lang="es-UY" sz="2000" dirty="0"/>
          </a:p>
          <a:p>
            <a:pPr lvl="1"/>
            <a:r>
              <a:rPr lang="es-ES" sz="2000" dirty="0"/>
              <a:t>Térmico de ser necesario por falta de potencia en los picos</a:t>
            </a:r>
            <a:r>
              <a:rPr lang="es-ES" sz="2000" dirty="0" smtClean="0"/>
              <a:t>.</a:t>
            </a:r>
          </a:p>
          <a:p>
            <a:pPr marL="0" lvl="0" indent="0">
              <a:buNone/>
            </a:pPr>
            <a:r>
              <a:rPr lang="es-ES" sz="2400" dirty="0" smtClean="0"/>
              <a:t> </a:t>
            </a:r>
            <a:endParaRPr lang="es-UY" sz="2400" dirty="0"/>
          </a:p>
          <a:p>
            <a:pPr marL="0" indent="0" algn="just">
              <a:spcBef>
                <a:spcPts val="600"/>
              </a:spcBef>
              <a:spcAft>
                <a:spcPts val="0"/>
              </a:spcAft>
              <a:buNone/>
            </a:pPr>
            <a:endParaRPr lang="es-ES" b="1" dirty="0">
              <a:solidFill>
                <a:srgbClr val="FF0000"/>
              </a:solidFill>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06/06/2016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912020"/>
            <a:ext cx="5748944" cy="41171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3810000"/>
            <a:ext cx="2952750" cy="292173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00" y="800099"/>
            <a:ext cx="4324995" cy="585793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800098"/>
            <a:ext cx="2209801" cy="585793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Llamada rectangular"/>
          <p:cNvSpPr/>
          <p:nvPr/>
        </p:nvSpPr>
        <p:spPr bwMode="auto">
          <a:xfrm>
            <a:off x="7162800" y="47244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MENOS ENERGIA RIO NEGRO POR MENOR EXPORTACIÓN</a:t>
            </a:r>
            <a:endParaRPr kumimoji="0" lang="es-UY" sz="1200" b="1" i="0" u="none" strike="noStrike" cap="none" normalizeH="0" baseline="0" dirty="0" smtClean="0">
              <a:ln>
                <a:noFill/>
              </a:ln>
              <a:solidFill>
                <a:schemeClr val="tx1"/>
              </a:solidFill>
              <a:effectLst/>
              <a:latin typeface="Arial" charset="0"/>
            </a:endParaRPr>
          </a:p>
        </p:txBody>
      </p:sp>
      <p:sp>
        <p:nvSpPr>
          <p:cNvPr id="10" name="9 Llamada rectangular"/>
          <p:cNvSpPr/>
          <p:nvPr/>
        </p:nvSpPr>
        <p:spPr bwMode="auto">
          <a:xfrm>
            <a:off x="7315200" y="1524000"/>
            <a:ext cx="1684867" cy="6096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smtClean="0">
                <a:ln>
                  <a:noFill/>
                </a:ln>
                <a:solidFill>
                  <a:schemeClr val="tx1"/>
                </a:solidFill>
                <a:effectLst/>
                <a:latin typeface="Arial" charset="0"/>
              </a:rPr>
              <a:t>MAS CTR</a:t>
            </a:r>
            <a:r>
              <a:rPr kumimoji="0" lang="es-UY" sz="1200" b="1" i="0" u="none" strike="noStrike" cap="none" normalizeH="0" dirty="0" smtClean="0">
                <a:ln>
                  <a:noFill/>
                </a:ln>
                <a:solidFill>
                  <a:schemeClr val="tx1"/>
                </a:solidFill>
                <a:effectLst/>
                <a:latin typeface="Arial" charset="0"/>
              </a:rPr>
              <a:t> POR EXPORTACIÓN</a:t>
            </a:r>
            <a:endParaRPr kumimoji="0" lang="es-UY" sz="1200" b="1" i="0" u="none" strike="noStrike" cap="none" normalizeH="0" baseline="0" dirty="0" smtClean="0">
              <a:ln>
                <a:noFill/>
              </a:ln>
              <a:solidFill>
                <a:schemeClr val="tx1"/>
              </a:solidFill>
              <a:effectLst/>
              <a:latin typeface="Arial" charset="0"/>
            </a:endParaRPr>
          </a:p>
        </p:txBody>
      </p:sp>
      <p:sp>
        <p:nvSpPr>
          <p:cNvPr id="11" name="10 Llamada rectangular"/>
          <p:cNvSpPr/>
          <p:nvPr/>
        </p:nvSpPr>
        <p:spPr bwMode="auto">
          <a:xfrm>
            <a:off x="7454370" y="2819400"/>
            <a:ext cx="1684867" cy="6096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smtClean="0">
                <a:ln>
                  <a:noFill/>
                </a:ln>
                <a:solidFill>
                  <a:schemeClr val="tx1"/>
                </a:solidFill>
                <a:effectLst/>
                <a:latin typeface="Arial" charset="0"/>
              </a:rPr>
              <a:t>MENOS TERMICO POR POTENCIA POR MAS EÓLICO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299206</TotalTime>
  <Words>575</Words>
  <Application>Microsoft Office PowerPoint</Application>
  <PresentationFormat>Presentación en pantalla (4:3)</PresentationFormat>
  <Paragraphs>100</Paragraphs>
  <Slides>38</Slides>
  <Notes>9</Notes>
  <HiddenSlides>0</HiddenSlides>
  <MMClips>0</MMClips>
  <ScaleCrop>false</ScaleCrop>
  <HeadingPairs>
    <vt:vector size="4" baseType="variant">
      <vt:variant>
        <vt:lpstr>Tema</vt:lpstr>
      </vt:variant>
      <vt:variant>
        <vt:i4>3</vt:i4>
      </vt:variant>
      <vt:variant>
        <vt:lpstr>Títulos de diapositiva</vt:lpstr>
      </vt:variant>
      <vt:variant>
        <vt:i4>38</vt:i4>
      </vt:variant>
    </vt:vector>
  </HeadingPairs>
  <TitlesOfParts>
    <vt:vector size="41" baseType="lpstr">
      <vt:lpstr>Presentación en blanco</vt:lpstr>
      <vt:lpstr>Diseño personalizado</vt:lpstr>
      <vt:lpstr>Tema de Office</vt:lpstr>
      <vt:lpstr>Resultados de la semana en curso  y  programación de la semana 23  de 2016      V2    </vt:lpstr>
      <vt:lpstr>Resultados de la semana en curso: Comentarios generales</vt:lpstr>
      <vt:lpstr>Resumen semana actual N° 22</vt:lpstr>
      <vt:lpstr>Perspectivas para la semana 23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jueves)</vt:lpstr>
      <vt:lpstr>Presentación de PowerPoint</vt:lpstr>
      <vt:lpstr>Previsiones de generación eólica fecha 23/16 (jueves)</vt:lpstr>
      <vt:lpstr>Semana próxima</vt:lpstr>
      <vt:lpstr>Presentación de PowerPoint</vt:lpstr>
      <vt:lpstr>Presentación de PowerPoint</vt:lpstr>
      <vt:lpstr>Presentación de PowerPoint</vt:lpstr>
      <vt:lpstr>Presentación de PowerPoint</vt:lpstr>
      <vt:lpstr>Presentación de PowerPoint</vt:lpstr>
      <vt:lpstr>Presentación de PowerPoint</vt:lpstr>
      <vt:lpstr>Precipitaciones previstas para los próximos días, Fuente INMET (actualizado viernes) miércoles </vt:lpstr>
      <vt:lpstr>Precipitaciones previstas para los próximos días, Fuente INMET (actualizado viernes) JUEVES</vt:lpstr>
      <vt:lpstr>Previsión precipitaciones acumuladas INMET y CPTEC (jueves)</vt:lpstr>
      <vt:lpstr>Programación semanal 2016-23 </vt:lpstr>
      <vt:lpstr>COSTO GENERACIÓN TÉRMICA</vt:lpstr>
      <vt:lpstr>MODELOS</vt:lpstr>
      <vt:lpstr>Presentación de PowerPoint</vt:lpstr>
      <vt:lpstr>Presentación de PowerPoint</vt:lpstr>
      <vt:lpstr>Presentación de PowerPoint</vt:lpstr>
      <vt:lpstr>SimSEE, caso libre</vt:lpstr>
      <vt:lpstr>Presentación de PowerPoint</vt:lpstr>
      <vt:lpstr>Programa de generación de la semana 23/16: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Lorena Di Chiara</cp:lastModifiedBy>
  <cp:revision>3959</cp:revision>
  <dcterms:created xsi:type="dcterms:W3CDTF">2010-01-29T12:03:38Z</dcterms:created>
  <dcterms:modified xsi:type="dcterms:W3CDTF">2016-06-06T13:06:32Z</dcterms:modified>
</cp:coreProperties>
</file>