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1"/>
  </p:notesMasterIdLst>
  <p:handoutMasterIdLst>
    <p:handoutMasterId r:id="rId42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15" r:id="rId21"/>
    <p:sldId id="1416" r:id="rId22"/>
    <p:sldId id="1417" r:id="rId23"/>
    <p:sldId id="1418" r:id="rId24"/>
    <p:sldId id="1419" r:id="rId25"/>
    <p:sldId id="1420" r:id="rId26"/>
    <p:sldId id="1421" r:id="rId27"/>
    <p:sldId id="1009" r:id="rId28"/>
    <p:sldId id="1037" r:id="rId29"/>
    <p:sldId id="1313" r:id="rId30"/>
    <p:sldId id="1408" r:id="rId31"/>
    <p:sldId id="1409" r:id="rId32"/>
    <p:sldId id="1410" r:id="rId33"/>
    <p:sldId id="1340" r:id="rId34"/>
    <p:sldId id="1341" r:id="rId35"/>
    <p:sldId id="1175" r:id="rId36"/>
    <p:sldId id="1133" r:id="rId37"/>
    <p:sldId id="1353" r:id="rId38"/>
    <p:sldId id="1354" r:id="rId39"/>
    <p:sldId id="1348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1119" autoAdjust="0"/>
  </p:normalViewPr>
  <p:slideViewPr>
    <p:cSldViewPr>
      <p:cViewPr>
        <p:scale>
          <a:sx n="150" d="100"/>
          <a:sy n="150" d="100"/>
        </p:scale>
        <p:origin x="-738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17/06/2016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26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17/06/2016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25  </a:t>
            </a:r>
            <a:r>
              <a:rPr lang="es-UY" sz="3600" dirty="0" smtClean="0"/>
              <a:t>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1447800"/>
            <a:ext cx="8609622" cy="4191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4001"/>
            <a:ext cx="3925887" cy="32861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6413"/>
            <a:ext cx="3975100" cy="33035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112"/>
            <a:ext cx="6549517" cy="657069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1" y="1752600"/>
            <a:ext cx="8238781" cy="3200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17/06/2016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</a:t>
            </a:r>
            <a:r>
              <a:rPr lang="es-UY" sz="2400" dirty="0" smtClean="0"/>
              <a:t>16/16 </a:t>
            </a:r>
            <a:r>
              <a:rPr lang="es-UY" sz="2400" dirty="0" smtClean="0"/>
              <a:t>(jueves)</a:t>
            </a:r>
            <a:endParaRPr lang="es-UY" sz="2400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3" y="1447800"/>
            <a:ext cx="8839200" cy="26670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09/16 </a:t>
            </a:r>
            <a:r>
              <a:rPr lang="es-UY" sz="2400" dirty="0"/>
              <a:t>(jueves)</a:t>
            </a:r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2819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763000" cy="177165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6669087" cy="46497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" y="810418"/>
            <a:ext cx="6553200" cy="2493963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viernes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752975" cy="47513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sábado</a:t>
            </a:r>
            <a:endParaRPr lang="es-UY" sz="2000" kern="0" dirty="0">
              <a:ea typeface="+mn-ea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295400"/>
            <a:ext cx="4759325" cy="474345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17/06/2016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89243" y="1381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</a:t>
            </a:r>
            <a:r>
              <a:rPr lang="es-UY" sz="20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 Domingo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295400"/>
            <a:ext cx="4767263" cy="47656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896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</a:t>
            </a:r>
            <a:r>
              <a:rPr lang="es-UY" sz="20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lunes</a:t>
            </a:r>
            <a:endParaRPr lang="es-UY" sz="2000" kern="0" dirty="0">
              <a:ea typeface="+mn-ea"/>
              <a:cs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752975" cy="475138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000" kern="0" dirty="0" smtClean="0">
                <a:ea typeface="+mn-ea"/>
                <a:cs typeface="Arial" charset="0"/>
              </a:rPr>
              <a:t>INMET </a:t>
            </a:r>
            <a:r>
              <a:rPr lang="es-UY" sz="20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000" kern="0" dirty="0" smtClean="0">
                <a:ea typeface="+mn-ea"/>
                <a:cs typeface="Arial" charset="0"/>
              </a:rPr>
              <a:t>martes</a:t>
            </a:r>
            <a:endParaRPr lang="es-UY" sz="2000" kern="0" dirty="0">
              <a:ea typeface="+mn-ea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042988"/>
            <a:ext cx="4773613" cy="477202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55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lvl="0">
              <a:defRPr/>
            </a:pPr>
            <a:r>
              <a:rPr lang="es-UY" sz="1800" dirty="0">
                <a:cs typeface="Arial" charset="0"/>
              </a:rPr>
              <a:t>Precipitaciones previstas para los próximos días, Fuente </a:t>
            </a:r>
            <a:r>
              <a:rPr lang="es-UY" sz="1800" dirty="0" smtClean="0">
                <a:cs typeface="Arial" charset="0"/>
              </a:rPr>
              <a:t>INMET (actualizado </a:t>
            </a:r>
            <a:r>
              <a:rPr lang="es-UY" sz="1800" dirty="0">
                <a:cs typeface="Arial" charset="0"/>
              </a:rPr>
              <a:t>viernes)</a:t>
            </a:r>
            <a:br>
              <a:rPr lang="es-UY" sz="1800" dirty="0">
                <a:cs typeface="Arial" charset="0"/>
              </a:rPr>
            </a:br>
            <a:r>
              <a:rPr lang="es-UY" sz="1800" dirty="0" smtClean="0">
                <a:cs typeface="Arial" charset="0"/>
              </a:rPr>
              <a:t>miércoles</a:t>
            </a:r>
            <a:r>
              <a:rPr lang="es-UY" dirty="0">
                <a:cs typeface="Arial" charset="0"/>
              </a:rPr>
              <a:t/>
            </a:r>
            <a:br>
              <a:rPr lang="es-UY" dirty="0">
                <a:cs typeface="Arial" charset="0"/>
              </a:rPr>
            </a:br>
            <a:endParaRPr lang="es-UY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1049338"/>
            <a:ext cx="4759325" cy="475773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s-UY" sz="2000" dirty="0">
                <a:cs typeface="Arial" charset="0"/>
              </a:rPr>
              <a:t>Precipitaciones previstas para los próximos días, Fuente INMET (actualizado viernes)</a:t>
            </a:r>
            <a:br>
              <a:rPr lang="es-UY" sz="2000" dirty="0">
                <a:cs typeface="Arial" charset="0"/>
              </a:rPr>
            </a:br>
            <a:r>
              <a:rPr lang="es-UY" sz="2000" dirty="0" smtClean="0">
                <a:cs typeface="Arial" charset="0"/>
              </a:rPr>
              <a:t>JUEVES</a:t>
            </a:r>
            <a:endParaRPr lang="es-UY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046163"/>
            <a:ext cx="4767263" cy="4765675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(jueves)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560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9"/>
            <a:ext cx="4267200" cy="513677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199"/>
            <a:ext cx="4271682" cy="514961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17/06/2016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2016-25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6275387" cy="435816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30" y="3733800"/>
            <a:ext cx="4329113" cy="291231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898" y="152400"/>
            <a:ext cx="7772400" cy="11430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53375" cy="483790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24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Durante </a:t>
            </a:r>
            <a:r>
              <a:rPr lang="es-ES" sz="2000" dirty="0"/>
              <a:t>la semana </a:t>
            </a:r>
            <a:r>
              <a:rPr lang="es-ES" sz="2000" dirty="0" smtClean="0"/>
              <a:t>no se han producido precipitaciones en ninguna de las cuencas.</a:t>
            </a:r>
            <a:endParaRPr lang="es-UY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El </a:t>
            </a:r>
            <a:r>
              <a:rPr lang="es-ES" sz="2000" dirty="0"/>
              <a:t>despacho para cubrir la demanda </a:t>
            </a:r>
            <a:r>
              <a:rPr lang="es-ES" sz="2000" dirty="0"/>
              <a:t>fue: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2000" dirty="0">
                <a:ea typeface="+mn-ea"/>
                <a:cs typeface="+mn-cs"/>
              </a:rPr>
              <a:t>Hasta el jueves con rio Negro y motores de CB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sz="2000" dirty="0">
                <a:ea typeface="+mn-ea"/>
                <a:cs typeface="+mn-cs"/>
              </a:rPr>
              <a:t>Desde el jueves a las 13 horas, adicionalmente a lo anterior con PTA de 1 a 8 a pleno.</a:t>
            </a:r>
            <a:endParaRPr lang="es-UY" sz="2000" dirty="0"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Se exporto a Argentina </a:t>
            </a:r>
            <a:r>
              <a:rPr lang="es-ES" sz="2000" dirty="0"/>
              <a:t>térmico durante la </a:t>
            </a:r>
            <a:r>
              <a:rPr lang="es-ES" sz="2000" dirty="0"/>
              <a:t>semana </a:t>
            </a:r>
            <a:r>
              <a:rPr lang="es-ES" sz="2000" dirty="0"/>
              <a:t>hasta el jueves.</a:t>
            </a:r>
            <a:endParaRPr lang="es-UY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/>
              <a:t>Se continuo vertiendo en Terra para </a:t>
            </a:r>
            <a:r>
              <a:rPr lang="es-UY" sz="2000" dirty="0" err="1"/>
              <a:t>Baygorria</a:t>
            </a:r>
            <a:r>
              <a:rPr lang="es-UY" sz="2000" dirty="0"/>
              <a:t> a </a:t>
            </a:r>
            <a:r>
              <a:rPr lang="es-UY" sz="2000" dirty="0" smtClean="0"/>
              <a:t>pleno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 smtClean="0"/>
              <a:t>Salto Grande previo el viernes mas aporte del que realmente se produjo </a:t>
            </a:r>
            <a:endParaRPr lang="es-UY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Puntualmente por demandas altas en Montevideo se debe entrar generación forzada de CTR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 ha producido el miércoles el pico de demanda con una potencia de 1940 MW aunque se espera que este siga aumentando de acuerdo a las previsiones de temperaturas que se están presentando.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 demanda semanal será del orden de los 244 </a:t>
            </a:r>
            <a:r>
              <a:rPr lang="es-ES" sz="2000" dirty="0" err="1"/>
              <a:t>MWh</a:t>
            </a:r>
            <a:r>
              <a:rPr lang="es-E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s-UY" dirty="0" smtClean="0"/>
              <a:t>Corto plazo, </a:t>
            </a:r>
            <a:r>
              <a:rPr lang="es-UY" dirty="0" smtClean="0"/>
              <a:t>CPC. Caso libre</a:t>
            </a:r>
            <a:endParaRPr lang="es-U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10600" cy="475946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79533" cy="63246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458200" cy="541324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98"/>
            <a:ext cx="7391400" cy="656227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17/06/2016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25/16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4049"/>
            <a:ext cx="3357282" cy="237429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799"/>
            <a:ext cx="5715000" cy="409287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1192037"/>
            <a:ext cx="8110538" cy="506588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602484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6790" y="381000"/>
            <a:ext cx="7772400" cy="7620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4" y="1295400"/>
            <a:ext cx="8519784" cy="3777942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25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648200"/>
          </a:xfrm>
        </p:spPr>
        <p:txBody>
          <a:bodyPr/>
          <a:lstStyle/>
          <a:p>
            <a:pPr lvl="0"/>
            <a:endParaRPr lang="es-ES" sz="1800" dirty="0" smtClean="0"/>
          </a:p>
          <a:p>
            <a:pPr lvl="0"/>
            <a:r>
              <a:rPr lang="es-ES" sz="2000" dirty="0" smtClean="0"/>
              <a:t>Prácticamente no existen pronósticos de precipitaciones para los próximos días para ninguna de las cuencas.</a:t>
            </a:r>
          </a:p>
          <a:p>
            <a:pPr lvl="0"/>
            <a:r>
              <a:rPr lang="es-ES" sz="2000" dirty="0" smtClean="0"/>
              <a:t>Las previsiones de generación eólica indican una semana con energía acumulada de 36 </a:t>
            </a:r>
            <a:r>
              <a:rPr lang="es-ES" sz="2000" dirty="0" err="1" smtClean="0"/>
              <a:t>GWh</a:t>
            </a:r>
            <a:r>
              <a:rPr lang="es-ES" sz="2000" dirty="0" smtClean="0"/>
              <a:t> (la presente semana es de 41 </a:t>
            </a:r>
            <a:r>
              <a:rPr lang="es-ES" sz="2000" dirty="0" err="1" smtClean="0"/>
              <a:t>GWh</a:t>
            </a:r>
            <a:r>
              <a:rPr lang="es-ES" sz="2000" dirty="0" smtClean="0"/>
              <a:t>)</a:t>
            </a:r>
          </a:p>
          <a:p>
            <a:pPr lvl="0"/>
            <a:r>
              <a:rPr lang="es-ES" sz="2000" dirty="0" smtClean="0"/>
              <a:t>Las </a:t>
            </a:r>
            <a:r>
              <a:rPr lang="es-ES" sz="2000" dirty="0"/>
              <a:t>temperaturas previstas son </a:t>
            </a:r>
            <a:r>
              <a:rPr lang="es-ES" sz="2000" dirty="0" smtClean="0"/>
              <a:t>bajas, las máximas estarán según los pronósticos toda la semana por debajo de la media histórica mientras que las mínimas se encontraran </a:t>
            </a:r>
            <a:r>
              <a:rPr lang="es-ES" sz="2000" dirty="0" smtClean="0"/>
              <a:t>cercanas a la media</a:t>
            </a:r>
            <a:r>
              <a:rPr lang="es-ES" sz="2000" dirty="0" smtClean="0"/>
              <a:t> </a:t>
            </a:r>
          </a:p>
          <a:p>
            <a:pPr lvl="0"/>
            <a:r>
              <a:rPr lang="es-ES" sz="2000" dirty="0"/>
              <a:t>P</a:t>
            </a:r>
            <a:r>
              <a:rPr lang="es-ES" sz="2000" dirty="0" smtClean="0"/>
              <a:t>or </a:t>
            </a:r>
            <a:r>
              <a:rPr lang="es-ES" sz="2000" dirty="0"/>
              <a:t>lo </a:t>
            </a:r>
            <a:r>
              <a:rPr lang="es-ES" sz="2000" dirty="0" smtClean="0"/>
              <a:t>anterior </a:t>
            </a:r>
            <a:r>
              <a:rPr lang="es-ES" sz="2000" dirty="0"/>
              <a:t>se espera que la demanda continúe siendo alta </a:t>
            </a:r>
            <a:r>
              <a:rPr lang="es-ES" sz="2000" dirty="0" smtClean="0"/>
              <a:t>en la semana y eventualmente se continúen produciendo picos de potencia. </a:t>
            </a:r>
            <a:endParaRPr lang="es-ES" sz="2000" dirty="0" smtClean="0"/>
          </a:p>
          <a:p>
            <a:pPr lvl="0"/>
            <a:r>
              <a:rPr lang="es-ES" sz="2000" dirty="0" smtClean="0"/>
              <a:t>CAMMESA cuenta con feriados tanto este viernes y el lunes, luego de lo cual se retomara el contacto para evaluar posibles necesidades de térmico adicional.</a:t>
            </a:r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r>
              <a:rPr lang="es-ES" dirty="0"/>
              <a:t>Modelos</a:t>
            </a:r>
            <a:endParaRPr lang="es-UY" dirty="0"/>
          </a:p>
          <a:p>
            <a:pPr marL="0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CPC genera a pleno  con Bonete y Palmar vertiendo en Bonete para </a:t>
            </a:r>
            <a:r>
              <a:rPr lang="es-ES" sz="2000" b="1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 a pleno, Motores de Central Batlle a pleno, PTA con una potencia media de 168 MW  y cierra la demanda con Salto Grande dejando la cota de este lago en 31.65m.</a:t>
            </a:r>
            <a:endParaRPr lang="es-UY" sz="20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SIMSEE genera a pleno con Bonete y Palmar vertiendo en Bonete para </a:t>
            </a:r>
            <a:r>
              <a:rPr lang="es-ES" sz="2000" b="1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 casi a pleno, Motores de Central Batlle a pleno, PTA con una potencia media de 231 MW, PTA 7 y 8 con una potencia media de 31.5 MW, CTR con una potencia media de 12.8 MW y cierra la demanda con Salto Grande dejando la cota de este lago en 32.65m.</a:t>
            </a:r>
            <a:endParaRPr lang="es-UY" sz="2000" b="1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r>
              <a:rPr lang="es-ES" dirty="0" smtClean="0"/>
              <a:t>Para abastecer la demanda el </a:t>
            </a:r>
            <a:r>
              <a:rPr lang="es-ES" dirty="0"/>
              <a:t>despacho propuesto es el siguiente:</a:t>
            </a:r>
            <a:endParaRPr lang="es-UY" dirty="0"/>
          </a:p>
          <a:p>
            <a:pPr lvl="1"/>
            <a:r>
              <a:rPr lang="es-ES" sz="2000" dirty="0" smtClean="0"/>
              <a:t>Auto </a:t>
            </a:r>
            <a:r>
              <a:rPr lang="es-ES" sz="2000" dirty="0"/>
              <a:t>despachados. </a:t>
            </a:r>
            <a:endParaRPr lang="es-UY" sz="2000" dirty="0"/>
          </a:p>
          <a:p>
            <a:pPr lvl="1"/>
            <a:r>
              <a:rPr lang="es-ES" sz="2000" dirty="0"/>
              <a:t>Terra a </a:t>
            </a:r>
            <a:r>
              <a:rPr lang="es-ES" sz="2000" dirty="0" smtClean="0"/>
              <a:t>pleno y vertiendo para </a:t>
            </a:r>
            <a:r>
              <a:rPr lang="es-ES" sz="2000" dirty="0" err="1" smtClean="0"/>
              <a:t>Baygorria</a:t>
            </a:r>
            <a:r>
              <a:rPr lang="es-ES" sz="2000" dirty="0" smtClean="0"/>
              <a:t> a pleno</a:t>
            </a:r>
            <a:endParaRPr lang="es-UY" sz="2000" dirty="0"/>
          </a:p>
          <a:p>
            <a:pPr lvl="1"/>
            <a:r>
              <a:rPr lang="es-ES" sz="2000" dirty="0"/>
              <a:t>Palmar </a:t>
            </a:r>
            <a:r>
              <a:rPr lang="es-ES" sz="2000" dirty="0" smtClean="0"/>
              <a:t>a pleno</a:t>
            </a:r>
          </a:p>
          <a:p>
            <a:pPr lvl="1"/>
            <a:r>
              <a:rPr lang="es-ES" sz="2000" dirty="0" smtClean="0"/>
              <a:t>Motores de CB a </a:t>
            </a:r>
            <a:r>
              <a:rPr lang="es-ES" sz="2000" dirty="0" smtClean="0"/>
              <a:t>pleno</a:t>
            </a:r>
          </a:p>
          <a:p>
            <a:pPr lvl="1"/>
            <a:r>
              <a:rPr lang="es-ES" sz="2000" dirty="0" smtClean="0"/>
              <a:t>PTA, unidades de 1 a 8</a:t>
            </a:r>
            <a:endParaRPr lang="es-ES" sz="2000" dirty="0" smtClean="0"/>
          </a:p>
          <a:p>
            <a:pPr lvl="1"/>
            <a:r>
              <a:rPr lang="es-ES" sz="2000" dirty="0" smtClean="0"/>
              <a:t>Salto </a:t>
            </a:r>
            <a:r>
              <a:rPr lang="es-ES" sz="2000" dirty="0"/>
              <a:t>cerrando </a:t>
            </a:r>
            <a:r>
              <a:rPr lang="es-ES" sz="2000" dirty="0" smtClean="0"/>
              <a:t>la demanda</a:t>
            </a:r>
            <a:endParaRPr lang="es-UY" sz="2000" dirty="0"/>
          </a:p>
          <a:p>
            <a:pPr lvl="1"/>
            <a:r>
              <a:rPr lang="es-ES" sz="2000" dirty="0" smtClean="0"/>
              <a:t>CTR por potencia en los picos</a:t>
            </a:r>
            <a:r>
              <a:rPr lang="es-ES" sz="2000" dirty="0" smtClean="0"/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ES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17/06/2016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852021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59099"/>
            <a:ext cx="2901512" cy="28710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sp>
        <p:nvSpPr>
          <p:cNvPr id="11" name="10 Llamada rectangular"/>
          <p:cNvSpPr/>
          <p:nvPr/>
        </p:nvSpPr>
        <p:spPr bwMode="auto">
          <a:xfrm>
            <a:off x="7239000" y="1752600"/>
            <a:ext cx="1684867" cy="914400"/>
          </a:xfrm>
          <a:prstGeom prst="wedgeRectCallout">
            <a:avLst>
              <a:gd name="adj1" fmla="val -58589"/>
              <a:gd name="adj2" fmla="val 119301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TERMICO POR FALTA DE POTENCIA Y MENOS EÓLICO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9015"/>
            <a:ext cx="4341361" cy="5880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16" y="789015"/>
            <a:ext cx="2218163" cy="5880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299522</TotalTime>
  <Words>712</Words>
  <Application>Microsoft Office PowerPoint</Application>
  <PresentationFormat>Presentación en pantalla (4:3)</PresentationFormat>
  <Paragraphs>95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Presentación en blanco</vt:lpstr>
      <vt:lpstr>Diseño personalizado</vt:lpstr>
      <vt:lpstr>Resultados de la semana en curso  y  programación de la semana 25  de 2016      V1    </vt:lpstr>
      <vt:lpstr>Resultados de la semana en curso: Comentarios generales</vt:lpstr>
      <vt:lpstr>Resumen semana actual N° 24</vt:lpstr>
      <vt:lpstr>Perspectivas para la semana 25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jueves)</vt:lpstr>
      <vt:lpstr>Semana próxima</vt:lpstr>
      <vt:lpstr>Previsiones de generación eólica fecha 16/16 (jueves)</vt:lpstr>
      <vt:lpstr>Previsiones de generación eólica fecha 09/16 (jueves)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Precipitaciones previstas para los próximos días, Fuente INMET (actualizado viernes) miércoles </vt:lpstr>
      <vt:lpstr>Precipitaciones previstas para los próximos días, Fuente INMET (actualizado viernes) JUEVES</vt:lpstr>
      <vt:lpstr>Previsión precipitaciones acumuladas INMET y CPTEC (jueves)</vt:lpstr>
      <vt:lpstr>Programación semanal 2016-25 </vt:lpstr>
      <vt:lpstr>COSTO GENERACIÓN TÉRMICA</vt:lpstr>
      <vt:lpstr>MODELOS</vt:lpstr>
      <vt:lpstr>Mediano plazo, OPERGEN</vt:lpstr>
      <vt:lpstr>Corto plazo, CPC. Caso libre</vt:lpstr>
      <vt:lpstr>Presentación de PowerPoint</vt:lpstr>
      <vt:lpstr>SimSEE, caso libre</vt:lpstr>
      <vt:lpstr>Presentación de PowerPoint</vt:lpstr>
      <vt:lpstr>Programa de generación de la semana 25/16: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3981</cp:revision>
  <dcterms:created xsi:type="dcterms:W3CDTF">2010-01-29T12:03:38Z</dcterms:created>
  <dcterms:modified xsi:type="dcterms:W3CDTF">2016-06-17T13:09:29Z</dcterms:modified>
</cp:coreProperties>
</file>