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341" r:id="rId29"/>
    <p:sldId id="1175" r:id="rId30"/>
    <p:sldId id="1133" r:id="rId31"/>
    <p:sldId id="1353" r:id="rId32"/>
    <p:sldId id="1354" r:id="rId33"/>
    <p:sldId id="1348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>
        <p:scale>
          <a:sx n="113" d="100"/>
          <a:sy n="113" d="100"/>
        </p:scale>
        <p:origin x="-183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24/06/2016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24/06/2016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26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83673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74813"/>
            <a:ext cx="8624887" cy="32972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399"/>
            <a:ext cx="6096000" cy="590291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miércoles)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0" y="1371601"/>
            <a:ext cx="7471775" cy="4114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22/16 (miércoles)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94193" cy="38481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17/16 (viernes)</a:t>
            </a:r>
            <a:endParaRPr lang="es-UY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4464"/>
            <a:ext cx="8929688" cy="385828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88988"/>
            <a:ext cx="8883650" cy="518636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92200"/>
            <a:ext cx="6069544" cy="231536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1219200"/>
            <a:ext cx="475172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743650" cy="473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4" y="1219199"/>
            <a:ext cx="4745724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4669"/>
            <a:ext cx="4732169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27" y="1219199"/>
            <a:ext cx="4746251" cy="47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199"/>
            <a:ext cx="4726696" cy="47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30140"/>
            <a:ext cx="4740212" cy="47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471988" cy="447198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14" y="1371601"/>
            <a:ext cx="3685897" cy="447198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2016-26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6275387" cy="435816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0" y="3733800"/>
            <a:ext cx="4329113" cy="291231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898" y="152400"/>
            <a:ext cx="7772400" cy="11430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119695"/>
            <a:ext cx="7708310" cy="4671506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s-UY" dirty="0" smtClean="0"/>
              <a:t>Corto plazo, CPC. Caso libre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1066800"/>
            <a:ext cx="8822872" cy="4876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887"/>
            <a:ext cx="7315200" cy="602454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53388" cy="515416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29166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26/16: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05" y="2667000"/>
            <a:ext cx="3224748" cy="31908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433069" cy="389096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Durante la semana no se han producido precipitaciones.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El despacho para cubrir la demanda fue con recursos renovales, Motores de Central Batlle y PTA, siendo además necesario térmico adicional para algún pico de potencia.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En ocasiones se despachó </a:t>
            </a:r>
            <a:r>
              <a:rPr lang="es-ES" sz="2400" dirty="0" smtClean="0"/>
              <a:t>CTR </a:t>
            </a:r>
            <a:r>
              <a:rPr lang="es-ES" sz="2400" dirty="0" smtClean="0"/>
              <a:t>por seguridad de la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6" y="990600"/>
            <a:ext cx="7573975" cy="516878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48537" cy="558674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419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26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lvl="0"/>
            <a:endParaRPr lang="es-ES" sz="2400" dirty="0" smtClean="0"/>
          </a:p>
          <a:p>
            <a:pPr lvl="0"/>
            <a:r>
              <a:rPr lang="es-ES" sz="2400" dirty="0" smtClean="0"/>
              <a:t>Existen </a:t>
            </a:r>
            <a:r>
              <a:rPr lang="es-ES" sz="2400" dirty="0"/>
              <a:t>pronósticos de importancia fundamentalmente para el próximo fin de semana. De ocurrir los mismos implicaría reprogramar la semana sacando térmico de la base.</a:t>
            </a:r>
            <a:endParaRPr lang="es-UY" sz="2400" dirty="0"/>
          </a:p>
          <a:p>
            <a:pPr lvl="0"/>
            <a:endParaRPr lang="es-ES" sz="2400" dirty="0" smtClean="0"/>
          </a:p>
          <a:p>
            <a:pPr lvl="0"/>
            <a:r>
              <a:rPr lang="es-ES" sz="2400" dirty="0" smtClean="0"/>
              <a:t>Las </a:t>
            </a:r>
            <a:r>
              <a:rPr lang="es-ES" sz="2400" dirty="0"/>
              <a:t>temperaturas previstas son bajas por lo que se espera que la demanda continúe siendo alta en los próximos días.</a:t>
            </a:r>
            <a:endParaRPr lang="es-UY" sz="2400" dirty="0"/>
          </a:p>
          <a:p>
            <a:pPr lvl="0"/>
            <a:endParaRPr lang="es-E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sz="1600" b="1" u="sng" dirty="0"/>
              <a:t>Modelos</a:t>
            </a:r>
            <a:endParaRPr lang="es-UY" sz="1600" dirty="0"/>
          </a:p>
          <a:p>
            <a:endParaRPr lang="es-ES" sz="1600" dirty="0" smtClean="0"/>
          </a:p>
          <a:p>
            <a:r>
              <a:rPr lang="es-ES" sz="1600" dirty="0" smtClean="0"/>
              <a:t>Todas </a:t>
            </a:r>
            <a:r>
              <a:rPr lang="es-ES" sz="1600" dirty="0"/>
              <a:t>las corridas se realizaron con aportes sin lluvias.</a:t>
            </a:r>
            <a:endParaRPr lang="es-UY" sz="1600" dirty="0"/>
          </a:p>
          <a:p>
            <a:endParaRPr lang="es-ES" sz="1600" b="1" dirty="0" smtClean="0"/>
          </a:p>
          <a:p>
            <a:r>
              <a:rPr lang="es-ES" sz="1600" b="1" dirty="0" smtClean="0"/>
              <a:t>CPC</a:t>
            </a:r>
            <a:r>
              <a:rPr lang="es-ES" sz="1600" b="1" dirty="0"/>
              <a:t>:.</a:t>
            </a:r>
            <a:r>
              <a:rPr lang="es-ES" sz="1600" dirty="0"/>
              <a:t> </a:t>
            </a:r>
            <a:endParaRPr lang="es-UY" sz="1600" dirty="0"/>
          </a:p>
          <a:p>
            <a:r>
              <a:rPr lang="es-ES" sz="1600" dirty="0"/>
              <a:t>El caso 10 libre genera con  todas las centrales del Río Negro a pleno vertiendo técnicamente en Bonete y </a:t>
            </a:r>
            <a:r>
              <a:rPr lang="es-ES" sz="1600" dirty="0" err="1"/>
              <a:t>Baygorria</a:t>
            </a:r>
            <a:r>
              <a:rPr lang="es-ES" sz="1600" dirty="0"/>
              <a:t>, Motores de Central Batlle hasta pleno, PTA con una potencia media de 94 MW  y cierra la demanda con Salto Grande dejando la cota de este lago en 32.76m. </a:t>
            </a:r>
            <a:endParaRPr lang="es-UY" sz="1600" dirty="0"/>
          </a:p>
          <a:p>
            <a:r>
              <a:rPr lang="es-ES" sz="1600" dirty="0"/>
              <a:t>El caso 11 donde se le impidió en Bonete verter más de lo necesario para generar a pleno con </a:t>
            </a:r>
            <a:r>
              <a:rPr lang="es-ES" sz="1600" dirty="0" err="1"/>
              <a:t>Baygorria</a:t>
            </a:r>
            <a:r>
              <a:rPr lang="es-ES" sz="1600" dirty="0"/>
              <a:t>,  genera  a pleno con todas las centrales del Río Negro, Motores de Central Batlle a pleno, PTA con una potencia media de 98 MW  y cierra la demanda con Salto Grande dejando la cota de este lago en 32.76m</a:t>
            </a:r>
            <a:endParaRPr lang="es-UY" sz="1600" dirty="0"/>
          </a:p>
          <a:p>
            <a:r>
              <a:rPr lang="es-ES" sz="1600" b="1" dirty="0"/>
              <a:t>SIMSEE:.</a:t>
            </a:r>
            <a:endParaRPr lang="es-UY" sz="1600" dirty="0"/>
          </a:p>
          <a:p>
            <a:r>
              <a:rPr lang="es-ES" sz="1600" dirty="0"/>
              <a:t>El caso 1 libre genera con  todas las centrales del Río Negro a pleno vertiendo técnicamente en Bonete, Motores de Central Batlle hasta pleno, PTA con una potencia media de 169 MW, PTA 7 y 8 con una potencia media de 5 MW y cierra la demanda con Salto Grande dejando la cota de este lago en 33.54m. </a:t>
            </a:r>
            <a:endParaRPr lang="es-UY" sz="1600" dirty="0"/>
          </a:p>
          <a:p>
            <a:r>
              <a:rPr lang="es-ES" sz="1600" dirty="0"/>
              <a:t>El caso 5 donde se le impuso cota mínima de Palmar y Bonete de 38.0m y 79.47m respectivamente, no genera a  pleno con las centrales del Río Negro, genera con Motores de Central Batlle hasta pleno, PTA con una potencia media de 199 MW, PTA 7 y 8 con una potencia media de 20 MW, CTR con una potencia media de 16 MW y cierra la demanda con Salto Grande dejando la cota de este lago en 33.83m.</a:t>
            </a:r>
            <a:endParaRPr lang="es-UY" sz="1600" dirty="0"/>
          </a:p>
          <a:p>
            <a:endParaRPr lang="es-UY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r>
              <a:rPr lang="es-ES" sz="2000" dirty="0"/>
              <a:t>De acuerdo a la relevancia de los pronósticos de precipitaciones, hasta el día lunes donde se evaluara nuevamente considerando si se produjeron o no las precipitaciones previstas para el fin de semana, el despacho propuesto es el siguiente</a:t>
            </a:r>
            <a:r>
              <a:rPr lang="es-ES" sz="2000" dirty="0" smtClean="0"/>
              <a:t>:</a:t>
            </a:r>
          </a:p>
          <a:p>
            <a:pPr marL="0" indent="0">
              <a:buNone/>
            </a:pPr>
            <a:endParaRPr lang="es-UY" sz="2000" dirty="0"/>
          </a:p>
          <a:p>
            <a:pPr lvl="0"/>
            <a:r>
              <a:rPr lang="es-ES" sz="2000" dirty="0"/>
              <a:t>Auto despachados. </a:t>
            </a:r>
            <a:endParaRPr lang="es-UY" sz="2000" dirty="0"/>
          </a:p>
          <a:p>
            <a:pPr lvl="0"/>
            <a:r>
              <a:rPr lang="es-ES" sz="2000" dirty="0"/>
              <a:t>Terra a pleno con vertido para </a:t>
            </a:r>
            <a:r>
              <a:rPr lang="es-ES" sz="2000" dirty="0" err="1"/>
              <a:t>Baygorria</a:t>
            </a:r>
            <a:r>
              <a:rPr lang="es-ES" sz="2000" dirty="0"/>
              <a:t> a pleno</a:t>
            </a:r>
            <a:endParaRPr lang="es-UY" sz="2000" dirty="0"/>
          </a:p>
          <a:p>
            <a:pPr lvl="0"/>
            <a:r>
              <a:rPr lang="es-ES" sz="2000" dirty="0"/>
              <a:t>Palmar a pleno</a:t>
            </a:r>
            <a:endParaRPr lang="es-UY" sz="2000" dirty="0"/>
          </a:p>
          <a:p>
            <a:pPr lvl="0"/>
            <a:r>
              <a:rPr lang="es-ES" sz="2000" dirty="0"/>
              <a:t>Motores, PTA,  PTA 7 y 8 hasta pleno</a:t>
            </a:r>
            <a:endParaRPr lang="es-UY" sz="2000" dirty="0"/>
          </a:p>
          <a:p>
            <a:pPr lvl="0"/>
            <a:r>
              <a:rPr lang="es-ES" sz="2000" dirty="0"/>
              <a:t>Salto cerrando la demanda.</a:t>
            </a:r>
            <a:endParaRPr lang="es-UY" sz="2000" dirty="0"/>
          </a:p>
          <a:p>
            <a:pPr lvl="0"/>
            <a:r>
              <a:rPr lang="es-ES" sz="2000" dirty="0"/>
              <a:t>CTR de ser necesario por falta de potencia en los picos.</a:t>
            </a:r>
            <a:endParaRPr lang="es-UY" sz="2000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24/06/2016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639219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952750" cy="29217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79355"/>
            <a:ext cx="3925308" cy="531664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79355"/>
            <a:ext cx="1981200" cy="525938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299606</TotalTime>
  <Words>643</Words>
  <Application>Microsoft Office PowerPoint</Application>
  <PresentationFormat>Presentación en pantalla (4:3)</PresentationFormat>
  <Paragraphs>84</Paragraphs>
  <Slides>32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Presentación en blanco</vt:lpstr>
      <vt:lpstr>Diseño personalizado</vt:lpstr>
      <vt:lpstr>Resultados de la semana en curso  y  programación de la semana 26  de 2016      V1    </vt:lpstr>
      <vt:lpstr>Resultados de la semana en curso: Comentarios generales</vt:lpstr>
      <vt:lpstr>Resumen semana actual N° 25</vt:lpstr>
      <vt:lpstr>Perspectivas para la semana 26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miércoles)</vt:lpstr>
      <vt:lpstr>Semana próxima</vt:lpstr>
      <vt:lpstr>Previsiones de generación eólica fecha 22/16 (miércoles)</vt:lpstr>
      <vt:lpstr>Previsiones de generación eólica fecha 17/16 (viernes)</vt:lpstr>
      <vt:lpstr>Presentación de PowerPoint</vt:lpstr>
      <vt:lpstr>Presentación de PowerPoint</vt:lpstr>
      <vt:lpstr>Previsión precipitaciones acumuladas INMET y CPTEC (miércoles)</vt:lpstr>
      <vt:lpstr>Programación semanal 2016-26 </vt:lpstr>
      <vt:lpstr>COSTO GENERACIÓN TÉRMICA</vt:lpstr>
      <vt:lpstr>MODELOS</vt:lpstr>
      <vt:lpstr>Mediano plazo, OPERGEN</vt:lpstr>
      <vt:lpstr>Corto plazo, CPC. Caso libre</vt:lpstr>
      <vt:lpstr>Presentación de PowerPoint</vt:lpstr>
      <vt:lpstr>SimSEE, caso libre</vt:lpstr>
      <vt:lpstr>Presentación de PowerPoint</vt:lpstr>
      <vt:lpstr>Programa de generación de la semana 26/16: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3997</cp:revision>
  <dcterms:created xsi:type="dcterms:W3CDTF">2010-01-29T12:03:38Z</dcterms:created>
  <dcterms:modified xsi:type="dcterms:W3CDTF">2016-06-24T14:14:59Z</dcterms:modified>
</cp:coreProperties>
</file>