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theme/themeOverride5.xml" ContentType="application/vnd.openxmlformats-officedocument.themeOverr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8.xml" ContentType="application/vnd.openxmlformats-officedocument.themeOverride+xml"/>
  <Override PartName="/ppt/notesSlides/notesSlide9.xml" ContentType="application/vnd.openxmlformats-officedocument.presentationml.notesSl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686" r:id="rId2"/>
  </p:sldMasterIdLst>
  <p:notesMasterIdLst>
    <p:notesMasterId r:id="rId38"/>
  </p:notesMasterIdLst>
  <p:handoutMasterIdLst>
    <p:handoutMasterId r:id="rId39"/>
  </p:handoutMasterIdLst>
  <p:sldIdLst>
    <p:sldId id="1026" r:id="rId3"/>
    <p:sldId id="1027" r:id="rId4"/>
    <p:sldId id="1285" r:id="rId5"/>
    <p:sldId id="1300" r:id="rId6"/>
    <p:sldId id="1355" r:id="rId7"/>
    <p:sldId id="1030" r:id="rId8"/>
    <p:sldId id="1001" r:id="rId9"/>
    <p:sldId id="1279" r:id="rId10"/>
    <p:sldId id="1278" r:id="rId11"/>
    <p:sldId id="1280" r:id="rId12"/>
    <p:sldId id="1281" r:id="rId13"/>
    <p:sldId id="1282" r:id="rId14"/>
    <p:sldId id="1405" r:id="rId15"/>
    <p:sldId id="1005" r:id="rId16"/>
    <p:sldId id="1349" r:id="rId17"/>
    <p:sldId id="1412" r:id="rId18"/>
    <p:sldId id="1345" r:id="rId19"/>
    <p:sldId id="1414" r:id="rId20"/>
    <p:sldId id="1421" r:id="rId21"/>
    <p:sldId id="1009" r:id="rId22"/>
    <p:sldId id="1037" r:id="rId23"/>
    <p:sldId id="1313" r:id="rId24"/>
    <p:sldId id="1408" r:id="rId25"/>
    <p:sldId id="1424" r:id="rId26"/>
    <p:sldId id="1409" r:id="rId27"/>
    <p:sldId id="1410" r:id="rId28"/>
    <p:sldId id="1340" r:id="rId29"/>
    <p:sldId id="1341" r:id="rId30"/>
    <p:sldId id="1422" r:id="rId31"/>
    <p:sldId id="1423" r:id="rId32"/>
    <p:sldId id="1175" r:id="rId33"/>
    <p:sldId id="1133" r:id="rId34"/>
    <p:sldId id="1353" r:id="rId35"/>
    <p:sldId id="1354" r:id="rId36"/>
    <p:sldId id="1348" r:id="rId37"/>
  </p:sldIdLst>
  <p:sldSz cx="9144000" cy="6858000" type="screen4x3"/>
  <p:notesSz cx="6858000" cy="9144000"/>
  <p:defaultTextStyle>
    <a:defPPr>
      <a:defRPr lang="es-ES"/>
    </a:defPPr>
    <a:lvl1pPr algn="l" rtl="0" fontAlgn="base">
      <a:spcBef>
        <a:spcPct val="0"/>
      </a:spcBef>
      <a:spcAft>
        <a:spcPct val="0"/>
      </a:spcAft>
      <a:defRPr sz="1200" kern="1200">
        <a:solidFill>
          <a:schemeClr val="bg1"/>
        </a:solidFill>
        <a:latin typeface="Arial" charset="0"/>
        <a:ea typeface="+mn-ea"/>
        <a:cs typeface="Arial" charset="0"/>
      </a:defRPr>
    </a:lvl1pPr>
    <a:lvl2pPr marL="457200" algn="l" rtl="0" fontAlgn="base">
      <a:spcBef>
        <a:spcPct val="0"/>
      </a:spcBef>
      <a:spcAft>
        <a:spcPct val="0"/>
      </a:spcAft>
      <a:defRPr sz="1200" kern="1200">
        <a:solidFill>
          <a:schemeClr val="bg1"/>
        </a:solidFill>
        <a:latin typeface="Arial" charset="0"/>
        <a:ea typeface="+mn-ea"/>
        <a:cs typeface="Arial" charset="0"/>
      </a:defRPr>
    </a:lvl2pPr>
    <a:lvl3pPr marL="914400" algn="l" rtl="0" fontAlgn="base">
      <a:spcBef>
        <a:spcPct val="0"/>
      </a:spcBef>
      <a:spcAft>
        <a:spcPct val="0"/>
      </a:spcAft>
      <a:defRPr sz="1200" kern="1200">
        <a:solidFill>
          <a:schemeClr val="bg1"/>
        </a:solidFill>
        <a:latin typeface="Arial" charset="0"/>
        <a:ea typeface="+mn-ea"/>
        <a:cs typeface="Arial" charset="0"/>
      </a:defRPr>
    </a:lvl3pPr>
    <a:lvl4pPr marL="1371600" algn="l" rtl="0" fontAlgn="base">
      <a:spcBef>
        <a:spcPct val="0"/>
      </a:spcBef>
      <a:spcAft>
        <a:spcPct val="0"/>
      </a:spcAft>
      <a:defRPr sz="1200" kern="1200">
        <a:solidFill>
          <a:schemeClr val="bg1"/>
        </a:solidFill>
        <a:latin typeface="Arial" charset="0"/>
        <a:ea typeface="+mn-ea"/>
        <a:cs typeface="Arial" charset="0"/>
      </a:defRPr>
    </a:lvl4pPr>
    <a:lvl5pPr marL="1828800" algn="l" rtl="0" fontAlgn="base">
      <a:spcBef>
        <a:spcPct val="0"/>
      </a:spcBef>
      <a:spcAft>
        <a:spcPct val="0"/>
      </a:spcAft>
      <a:defRPr sz="1200" kern="1200">
        <a:solidFill>
          <a:schemeClr val="bg1"/>
        </a:solidFill>
        <a:latin typeface="Arial" charset="0"/>
        <a:ea typeface="+mn-ea"/>
        <a:cs typeface="Arial" charset="0"/>
      </a:defRPr>
    </a:lvl5pPr>
    <a:lvl6pPr marL="2286000" algn="l" defTabSz="914400" rtl="0" eaLnBrk="1" latinLnBrk="0" hangingPunct="1">
      <a:defRPr sz="1200" kern="1200">
        <a:solidFill>
          <a:schemeClr val="bg1"/>
        </a:solidFill>
        <a:latin typeface="Arial" charset="0"/>
        <a:ea typeface="+mn-ea"/>
        <a:cs typeface="Arial" charset="0"/>
      </a:defRPr>
    </a:lvl6pPr>
    <a:lvl7pPr marL="2743200" algn="l" defTabSz="914400" rtl="0" eaLnBrk="1" latinLnBrk="0" hangingPunct="1">
      <a:defRPr sz="1200" kern="1200">
        <a:solidFill>
          <a:schemeClr val="bg1"/>
        </a:solidFill>
        <a:latin typeface="Arial" charset="0"/>
        <a:ea typeface="+mn-ea"/>
        <a:cs typeface="Arial" charset="0"/>
      </a:defRPr>
    </a:lvl7pPr>
    <a:lvl8pPr marL="3200400" algn="l" defTabSz="914400" rtl="0" eaLnBrk="1" latinLnBrk="0" hangingPunct="1">
      <a:defRPr sz="1200" kern="1200">
        <a:solidFill>
          <a:schemeClr val="bg1"/>
        </a:solidFill>
        <a:latin typeface="Arial" charset="0"/>
        <a:ea typeface="+mn-ea"/>
        <a:cs typeface="Arial" charset="0"/>
      </a:defRPr>
    </a:lvl8pPr>
    <a:lvl9pPr marL="3657600" algn="l" defTabSz="914400" rtl="0" eaLnBrk="1" latinLnBrk="0" hangingPunct="1">
      <a:defRPr sz="1200" kern="1200">
        <a:solidFill>
          <a:schemeClr val="bg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0033CC"/>
    <a:srgbClr val="FF0000"/>
    <a:srgbClr val="000000"/>
    <a:srgbClr val="006600"/>
    <a:srgbClr val="CC99FF"/>
    <a:srgbClr val="99FF99"/>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90" autoAdjust="0"/>
    <p:restoredTop sz="91119" autoAdjust="0"/>
  </p:normalViewPr>
  <p:slideViewPr>
    <p:cSldViewPr>
      <p:cViewPr>
        <p:scale>
          <a:sx n="113" d="100"/>
          <a:sy n="113" d="100"/>
        </p:scale>
        <p:origin x="-1830" y="-72"/>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33" d="100"/>
        <a:sy n="33" d="100"/>
      </p:scale>
      <p:origin x="0" y="0"/>
    </p:cViewPr>
  </p:sorterViewPr>
  <p:notesViewPr>
    <p:cSldViewPr>
      <p:cViewPr varScale="1">
        <p:scale>
          <a:sx n="56" d="100"/>
          <a:sy n="56" d="100"/>
        </p:scale>
        <p:origin x="-186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s-UY"/>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3C2004C9-7D14-4BCD-80EE-B75246804BA4}" type="datetimeFigureOut">
              <a:rPr lang="es-UY"/>
              <a:pPr>
                <a:defRPr/>
              </a:pPr>
              <a:t>08/07/2016</a:t>
            </a:fld>
            <a:endParaRPr lang="es-UY"/>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s-UY"/>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D0FD3A1B-7DB2-4925-AB35-9A831CF8B64B}" type="slidenum">
              <a:rPr lang="es-UY"/>
              <a:pPr>
                <a:defRPr/>
              </a:pPr>
              <a:t>‹Nº›</a:t>
            </a:fld>
            <a:endParaRPr lang="es-UY"/>
          </a:p>
        </p:txBody>
      </p:sp>
    </p:spTree>
    <p:extLst>
      <p:ext uri="{BB962C8B-B14F-4D97-AF65-F5344CB8AC3E}">
        <p14:creationId xmlns:p14="http://schemas.microsoft.com/office/powerpoint/2010/main" val="11775259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09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solidFill>
                  <a:schemeClr val="tx1"/>
                </a:solidFill>
                <a:cs typeface="+mn-cs"/>
              </a:defRPr>
            </a:lvl1pPr>
          </a:lstStyle>
          <a:p>
            <a:pPr>
              <a:defRPr/>
            </a:pPr>
            <a:endParaRPr lang="es-ES"/>
          </a:p>
        </p:txBody>
      </p:sp>
      <p:sp>
        <p:nvSpPr>
          <p:cNvPr id="2109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tx1"/>
                </a:solidFill>
                <a:cs typeface="+mn-cs"/>
              </a:defRPr>
            </a:lvl1pPr>
          </a:lstStyle>
          <a:p>
            <a:pPr>
              <a:defRPr/>
            </a:pPr>
            <a:endParaRPr lang="es-E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109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2109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a:solidFill>
                  <a:schemeClr val="accent2"/>
                </a:solidFill>
                <a:cs typeface="+mn-cs"/>
              </a:defRPr>
            </a:lvl1pPr>
          </a:lstStyle>
          <a:p>
            <a:pPr>
              <a:defRPr/>
            </a:pPr>
            <a:endParaRPr lang="es-ES"/>
          </a:p>
        </p:txBody>
      </p:sp>
      <p:sp>
        <p:nvSpPr>
          <p:cNvPr id="2109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accent2"/>
                </a:solidFill>
                <a:cs typeface="+mn-cs"/>
              </a:defRPr>
            </a:lvl1pPr>
          </a:lstStyle>
          <a:p>
            <a:pPr>
              <a:defRPr/>
            </a:pPr>
            <a:fld id="{9272D503-31FA-4B26-96F9-F141E17E024F}" type="slidenum">
              <a:rPr lang="es-ES"/>
              <a:pPr>
                <a:defRPr/>
              </a:pPr>
              <a:t>‹Nº›</a:t>
            </a:fld>
            <a:endParaRPr lang="es-ES"/>
          </a:p>
        </p:txBody>
      </p:sp>
    </p:spTree>
    <p:extLst>
      <p:ext uri="{BB962C8B-B14F-4D97-AF65-F5344CB8AC3E}">
        <p14:creationId xmlns:p14="http://schemas.microsoft.com/office/powerpoint/2010/main" val="894867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8FB4700-D627-46D8-92AA-611EADFA2D50}" type="slidenum">
              <a:rPr lang="es-ES">
                <a:solidFill>
                  <a:schemeClr val="accent2"/>
                </a:solidFill>
              </a:rPr>
              <a:pPr algn="r"/>
              <a:t>1</a:t>
            </a:fld>
            <a:endParaRPr lang="es-ES">
              <a:solidFill>
                <a:schemeClr val="accent2"/>
              </a:solidFill>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endParaRPr lang="es-UY" smtClean="0"/>
          </a:p>
        </p:txBody>
      </p:sp>
    </p:spTree>
    <p:extLst>
      <p:ext uri="{BB962C8B-B14F-4D97-AF65-F5344CB8AC3E}">
        <p14:creationId xmlns:p14="http://schemas.microsoft.com/office/powerpoint/2010/main" val="4075546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1 Marcador de imagen de diapositiva"/>
          <p:cNvSpPr>
            <a:spLocks noGrp="1" noRot="1" noChangeAspect="1"/>
          </p:cNvSpPr>
          <p:nvPr>
            <p:ph type="sldImg"/>
          </p:nvPr>
        </p:nvSpPr>
        <p:spPr>
          <a:ln/>
        </p:spPr>
      </p:sp>
      <p:sp>
        <p:nvSpPr>
          <p:cNvPr id="34818" name="2 Marcador de notas"/>
          <p:cNvSpPr>
            <a:spLocks noGrp="1"/>
          </p:cNvSpPr>
          <p:nvPr>
            <p:ph type="body" idx="1"/>
          </p:nvPr>
        </p:nvSpPr>
        <p:spPr>
          <a:noFill/>
          <a:ln/>
        </p:spPr>
        <p:txBody>
          <a:bodyPr/>
          <a:lstStyle/>
          <a:p>
            <a:endParaRPr lang="es-UY" smtClean="0"/>
          </a:p>
        </p:txBody>
      </p:sp>
      <p:sp>
        <p:nvSpPr>
          <p:cNvPr id="34819" name="3 Marcador de número de diapositiva"/>
          <p:cNvSpPr>
            <a:spLocks noGrp="1"/>
          </p:cNvSpPr>
          <p:nvPr>
            <p:ph type="sldNum" sz="quarter" idx="5"/>
          </p:nvPr>
        </p:nvSpPr>
        <p:spPr>
          <a:noFill/>
        </p:spPr>
        <p:txBody>
          <a:bodyPr/>
          <a:lstStyle/>
          <a:p>
            <a:fld id="{08D4D1C2-CC23-4421-A15E-5A7587411091}" type="slidenum">
              <a:rPr lang="es-ES" smtClean="0">
                <a:cs typeface="Arial" charset="0"/>
              </a:rPr>
              <a:pPr/>
              <a:t>6</a:t>
            </a:fld>
            <a:endParaRPr lang="es-ES" smtClean="0">
              <a:cs typeface="Arial" charset="0"/>
            </a:endParaRPr>
          </a:p>
        </p:txBody>
      </p:sp>
    </p:spTree>
    <p:extLst>
      <p:ext uri="{BB962C8B-B14F-4D97-AF65-F5344CB8AC3E}">
        <p14:creationId xmlns:p14="http://schemas.microsoft.com/office/powerpoint/2010/main" val="475172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1 Marcador de imagen de diapositiva"/>
          <p:cNvSpPr>
            <a:spLocks noGrp="1" noRot="1" noChangeAspect="1"/>
          </p:cNvSpPr>
          <p:nvPr>
            <p:ph type="sldImg"/>
          </p:nvPr>
        </p:nvSpPr>
        <p:spPr>
          <a:ln/>
        </p:spPr>
      </p:sp>
      <p:sp>
        <p:nvSpPr>
          <p:cNvPr id="37890" name="2 Marcador de notas"/>
          <p:cNvSpPr>
            <a:spLocks noGrp="1"/>
          </p:cNvSpPr>
          <p:nvPr>
            <p:ph type="body" idx="1"/>
          </p:nvPr>
        </p:nvSpPr>
        <p:spPr>
          <a:noFill/>
          <a:ln/>
        </p:spPr>
        <p:txBody>
          <a:bodyPr/>
          <a:lstStyle/>
          <a:p>
            <a:endParaRPr lang="es-UY" smtClean="0"/>
          </a:p>
        </p:txBody>
      </p:sp>
      <p:sp>
        <p:nvSpPr>
          <p:cNvPr id="4" name="3 Marcador de número de diapositiva"/>
          <p:cNvSpPr>
            <a:spLocks noGrp="1"/>
          </p:cNvSpPr>
          <p:nvPr>
            <p:ph type="sldNum" sz="quarter" idx="5"/>
          </p:nvPr>
        </p:nvSpPr>
        <p:spPr/>
        <p:txBody>
          <a:bodyPr/>
          <a:lstStyle/>
          <a:p>
            <a:pPr>
              <a:defRPr/>
            </a:pPr>
            <a:fld id="{AA35D0B8-87A2-4973-BA64-65B21077C753}" type="slidenum">
              <a:rPr lang="es-ES" smtClean="0">
                <a:solidFill>
                  <a:prstClr val="white"/>
                </a:solidFill>
              </a:rPr>
              <a:pPr>
                <a:defRPr/>
              </a:pPr>
              <a:t>8</a:t>
            </a:fld>
            <a:endParaRPr lang="es-ES">
              <a:solidFill>
                <a:prstClr val="white"/>
              </a:solidFill>
            </a:endParaRPr>
          </a:p>
        </p:txBody>
      </p:sp>
    </p:spTree>
    <p:extLst>
      <p:ext uri="{BB962C8B-B14F-4D97-AF65-F5344CB8AC3E}">
        <p14:creationId xmlns:p14="http://schemas.microsoft.com/office/powerpoint/2010/main" val="587060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UY" dirty="0"/>
          </a:p>
        </p:txBody>
      </p:sp>
      <p:sp>
        <p:nvSpPr>
          <p:cNvPr id="4" name="3 Marcador de número de diapositiva"/>
          <p:cNvSpPr>
            <a:spLocks noGrp="1"/>
          </p:cNvSpPr>
          <p:nvPr>
            <p:ph type="sldNum" sz="quarter" idx="10"/>
          </p:nvPr>
        </p:nvSpPr>
        <p:spPr/>
        <p:txBody>
          <a:bodyPr/>
          <a:lstStyle/>
          <a:p>
            <a:pPr>
              <a:defRPr/>
            </a:pPr>
            <a:fld id="{9272D503-31FA-4B26-96F9-F141E17E024F}" type="slidenum">
              <a:rPr lang="es-ES" smtClean="0"/>
              <a:pPr>
                <a:defRPr/>
              </a:pPr>
              <a:t>11</a:t>
            </a:fld>
            <a:endParaRPr lang="es-ES"/>
          </a:p>
        </p:txBody>
      </p:sp>
    </p:spTree>
    <p:extLst>
      <p:ext uri="{BB962C8B-B14F-4D97-AF65-F5344CB8AC3E}">
        <p14:creationId xmlns:p14="http://schemas.microsoft.com/office/powerpoint/2010/main" val="102550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Marcador de imagen de diapositiva"/>
          <p:cNvSpPr>
            <a:spLocks noGrp="1" noRot="1" noChangeAspect="1"/>
          </p:cNvSpPr>
          <p:nvPr>
            <p:ph type="sldImg"/>
          </p:nvPr>
        </p:nvSpPr>
        <p:spPr>
          <a:ln/>
        </p:spPr>
      </p:sp>
      <p:sp>
        <p:nvSpPr>
          <p:cNvPr id="49154" name="2 Marcador de notas"/>
          <p:cNvSpPr>
            <a:spLocks noGrp="1"/>
          </p:cNvSpPr>
          <p:nvPr>
            <p:ph type="body" idx="1"/>
          </p:nvPr>
        </p:nvSpPr>
        <p:spPr>
          <a:noFill/>
          <a:ln/>
        </p:spPr>
        <p:txBody>
          <a:bodyPr/>
          <a:lstStyle/>
          <a:p>
            <a:endParaRPr lang="es-UY" smtClean="0"/>
          </a:p>
        </p:txBody>
      </p:sp>
      <p:sp>
        <p:nvSpPr>
          <p:cNvPr id="4" name="3 Marcador de número de diapositiva"/>
          <p:cNvSpPr>
            <a:spLocks noGrp="1"/>
          </p:cNvSpPr>
          <p:nvPr>
            <p:ph type="sldNum" sz="quarter" idx="5"/>
          </p:nvPr>
        </p:nvSpPr>
        <p:spPr/>
        <p:txBody>
          <a:bodyPr/>
          <a:lstStyle/>
          <a:p>
            <a:pPr>
              <a:defRPr/>
            </a:pPr>
            <a:fld id="{88E0002E-579A-408D-99CD-5D528022B203}" type="slidenum">
              <a:rPr lang="es-ES" smtClean="0">
                <a:solidFill>
                  <a:prstClr val="white"/>
                </a:solidFill>
              </a:rPr>
              <a:pPr>
                <a:defRPr/>
              </a:pPr>
              <a:t>13</a:t>
            </a:fld>
            <a:endParaRPr lang="es-ES">
              <a:solidFill>
                <a:prstClr val="white"/>
              </a:solidFill>
            </a:endParaRPr>
          </a:p>
        </p:txBody>
      </p:sp>
    </p:spTree>
    <p:extLst>
      <p:ext uri="{BB962C8B-B14F-4D97-AF65-F5344CB8AC3E}">
        <p14:creationId xmlns:p14="http://schemas.microsoft.com/office/powerpoint/2010/main" val="1047190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C9E98D1-A96B-45CB-A0AE-C692755B147B}" type="slidenum">
              <a:rPr lang="es-ES">
                <a:solidFill>
                  <a:schemeClr val="accent2"/>
                </a:solidFill>
              </a:rPr>
              <a:pPr algn="r"/>
              <a:t>20</a:t>
            </a:fld>
            <a:endParaRPr lang="es-ES">
              <a:solidFill>
                <a:schemeClr val="accent2"/>
              </a:solidFill>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endParaRPr lang="es-UY" smtClean="0"/>
          </a:p>
        </p:txBody>
      </p:sp>
    </p:spTree>
    <p:extLst>
      <p:ext uri="{BB962C8B-B14F-4D97-AF65-F5344CB8AC3E}">
        <p14:creationId xmlns:p14="http://schemas.microsoft.com/office/powerpoint/2010/main" val="205708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UY" dirty="0"/>
          </a:p>
        </p:txBody>
      </p:sp>
      <p:sp>
        <p:nvSpPr>
          <p:cNvPr id="4" name="3 Marcador de número de diapositiva"/>
          <p:cNvSpPr>
            <a:spLocks noGrp="1"/>
          </p:cNvSpPr>
          <p:nvPr>
            <p:ph type="sldNum" sz="quarter" idx="10"/>
          </p:nvPr>
        </p:nvSpPr>
        <p:spPr/>
        <p:txBody>
          <a:bodyPr/>
          <a:lstStyle/>
          <a:p>
            <a:pPr>
              <a:defRPr/>
            </a:pPr>
            <a:fld id="{9272D503-31FA-4B26-96F9-F141E17E024F}" type="slidenum">
              <a:rPr lang="es-ES" smtClean="0"/>
              <a:pPr>
                <a:defRPr/>
              </a:pPr>
              <a:t>26</a:t>
            </a:fld>
            <a:endParaRPr lang="es-ES"/>
          </a:p>
        </p:txBody>
      </p:sp>
    </p:spTree>
    <p:extLst>
      <p:ext uri="{BB962C8B-B14F-4D97-AF65-F5344CB8AC3E}">
        <p14:creationId xmlns:p14="http://schemas.microsoft.com/office/powerpoint/2010/main" val="4005692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UY" dirty="0"/>
          </a:p>
        </p:txBody>
      </p:sp>
      <p:sp>
        <p:nvSpPr>
          <p:cNvPr id="4" name="3 Marcador de número de diapositiva"/>
          <p:cNvSpPr>
            <a:spLocks noGrp="1"/>
          </p:cNvSpPr>
          <p:nvPr>
            <p:ph type="sldNum" sz="quarter" idx="10"/>
          </p:nvPr>
        </p:nvSpPr>
        <p:spPr/>
        <p:txBody>
          <a:bodyPr/>
          <a:lstStyle/>
          <a:p>
            <a:pPr>
              <a:defRPr/>
            </a:pPr>
            <a:fld id="{9272D503-31FA-4B26-96F9-F141E17E024F}" type="slidenum">
              <a:rPr lang="es-ES" smtClean="0"/>
              <a:pPr>
                <a:defRPr/>
              </a:pPr>
              <a:t>27</a:t>
            </a:fld>
            <a:endParaRPr lang="es-ES"/>
          </a:p>
        </p:txBody>
      </p:sp>
    </p:spTree>
    <p:extLst>
      <p:ext uri="{BB962C8B-B14F-4D97-AF65-F5344CB8AC3E}">
        <p14:creationId xmlns:p14="http://schemas.microsoft.com/office/powerpoint/2010/main" val="494502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UY" dirty="0"/>
          </a:p>
        </p:txBody>
      </p:sp>
      <p:sp>
        <p:nvSpPr>
          <p:cNvPr id="4" name="3 Marcador de número de diapositiva"/>
          <p:cNvSpPr>
            <a:spLocks noGrp="1"/>
          </p:cNvSpPr>
          <p:nvPr>
            <p:ph type="sldNum" sz="quarter" idx="10"/>
          </p:nvPr>
        </p:nvSpPr>
        <p:spPr/>
        <p:txBody>
          <a:bodyPr/>
          <a:lstStyle/>
          <a:p>
            <a:pPr>
              <a:defRPr/>
            </a:pPr>
            <a:fld id="{9272D503-31FA-4B26-96F9-F141E17E024F}" type="slidenum">
              <a:rPr lang="es-ES" smtClean="0"/>
              <a:pPr>
                <a:defRPr/>
              </a:pPr>
              <a:t>31</a:t>
            </a:fld>
            <a:endParaRPr lang="es-ES"/>
          </a:p>
        </p:txBody>
      </p:sp>
    </p:spTree>
    <p:extLst>
      <p:ext uri="{BB962C8B-B14F-4D97-AF65-F5344CB8AC3E}">
        <p14:creationId xmlns:p14="http://schemas.microsoft.com/office/powerpoint/2010/main" val="1574735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UY"/>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E6549B4A-18AE-4774-AAD7-85CB6D600CA6}"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D23064D5-4406-4579-B006-7C98156DEA36}"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885EEE14-E266-4CE8-99FF-286638C511AF}"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UY"/>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2187D61A-A334-4A43-83CC-8369BAFF1AEF}" type="datetimeFigureOut">
              <a:rPr lang="es-ES"/>
              <a:pPr>
                <a:defRPr/>
              </a:pPr>
              <a:t>08/07/2016</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F15D18A-A9D0-423F-9DFB-C608E6E7A482}"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163262D5-2756-4287-883D-75F2592A888A}" type="datetimeFigureOut">
              <a:rPr lang="es-ES"/>
              <a:pPr>
                <a:defRPr/>
              </a:pPr>
              <a:t>08/07/2016</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CCF96857-8923-4988-9281-FD445385C887}"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fld id="{48253C44-82C5-4D96-A700-BECEE5FD4211}" type="datetimeFigureOut">
              <a:rPr lang="es-ES"/>
              <a:pPr>
                <a:defRPr/>
              </a:pPr>
              <a:t>08/07/2016</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FB9C168B-E8AB-48C6-8BAD-22749BDAF0D5}"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Rectangle 4"/>
          <p:cNvSpPr>
            <a:spLocks noGrp="1" noChangeArrowheads="1"/>
          </p:cNvSpPr>
          <p:nvPr>
            <p:ph type="dt" sz="half" idx="10"/>
          </p:nvPr>
        </p:nvSpPr>
        <p:spPr>
          <a:ln/>
        </p:spPr>
        <p:txBody>
          <a:bodyPr/>
          <a:lstStyle>
            <a:lvl1pPr>
              <a:defRPr/>
            </a:lvl1pPr>
          </a:lstStyle>
          <a:p>
            <a:pPr>
              <a:defRPr/>
            </a:pPr>
            <a:fld id="{61019869-8E4F-4A64-823C-7DC27066302C}" type="datetimeFigureOut">
              <a:rPr lang="es-ES"/>
              <a:pPr>
                <a:defRPr/>
              </a:pPr>
              <a:t>08/07/2016</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5CE822CB-FD26-4BDB-9326-EDD9B1BB2D7F}"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Rectangle 4"/>
          <p:cNvSpPr>
            <a:spLocks noGrp="1" noChangeArrowheads="1"/>
          </p:cNvSpPr>
          <p:nvPr>
            <p:ph type="dt" sz="half" idx="10"/>
          </p:nvPr>
        </p:nvSpPr>
        <p:spPr>
          <a:ln/>
        </p:spPr>
        <p:txBody>
          <a:bodyPr/>
          <a:lstStyle>
            <a:lvl1pPr>
              <a:defRPr/>
            </a:lvl1pPr>
          </a:lstStyle>
          <a:p>
            <a:pPr>
              <a:defRPr/>
            </a:pPr>
            <a:fld id="{1DC2D9F1-4211-4984-BE4E-3BC34B481665}" type="datetimeFigureOut">
              <a:rPr lang="es-ES"/>
              <a:pPr>
                <a:defRPr/>
              </a:pPr>
              <a:t>08/07/2016</a:t>
            </a:fld>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26D8F200-B7EE-4EDF-B4B8-C36915742A7D}"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Rectangle 4"/>
          <p:cNvSpPr>
            <a:spLocks noGrp="1" noChangeArrowheads="1"/>
          </p:cNvSpPr>
          <p:nvPr>
            <p:ph type="dt" sz="half" idx="10"/>
          </p:nvPr>
        </p:nvSpPr>
        <p:spPr>
          <a:ln/>
        </p:spPr>
        <p:txBody>
          <a:bodyPr/>
          <a:lstStyle>
            <a:lvl1pPr>
              <a:defRPr/>
            </a:lvl1pPr>
          </a:lstStyle>
          <a:p>
            <a:pPr>
              <a:defRPr/>
            </a:pPr>
            <a:fld id="{40A4EF87-7A4F-435B-ABAF-FBFAD32DC47C}" type="datetimeFigureOut">
              <a:rPr lang="es-ES"/>
              <a:pPr>
                <a:defRPr/>
              </a:pPr>
              <a:t>08/07/2016</a:t>
            </a:fld>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27D5AE0D-30EF-47C8-BDB7-5797BEE31CF5}"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13B2726-D855-4371-A511-9C11945E0661}" type="datetimeFigureOut">
              <a:rPr lang="es-ES"/>
              <a:pPr>
                <a:defRPr/>
              </a:pPr>
              <a:t>08/07/2016</a:t>
            </a:fld>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743B2280-1C8A-464B-9EE9-7BF9968269D4}"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UY"/>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8C0ED6C7-F122-4E38-A7A1-C95F2B057D64}" type="datetimeFigureOut">
              <a:rPr lang="es-ES"/>
              <a:pPr>
                <a:defRPr/>
              </a:pPr>
              <a:t>08/07/2016</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4B0E8AF1-7BE1-4281-A09C-CB3EAB136AE9}"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58BF9844-3923-4487-8BAC-1EADE7C919F1}"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UY"/>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UY"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890D9901-F414-47FC-A51C-7BF9E3C3A828}" type="datetimeFigureOut">
              <a:rPr lang="es-ES"/>
              <a:pPr>
                <a:defRPr/>
              </a:pPr>
              <a:t>08/07/2016</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08114961-7B60-4833-A79C-BB211A7E2072}"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6231184D-EB63-49ED-86C0-6A4AD8AB81EA}" type="datetimeFigureOut">
              <a:rPr lang="es-ES"/>
              <a:pPr>
                <a:defRPr/>
              </a:pPr>
              <a:t>08/07/2016</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3AF8B677-8D66-4529-8BB5-31246491DE6C}"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05AA28C7-2CB5-4C98-A188-92C3E5C1B4E0}" type="datetimeFigureOut">
              <a:rPr lang="es-ES"/>
              <a:pPr>
                <a:defRPr/>
              </a:pPr>
              <a:t>08/07/2016</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14562EF-7ABE-4681-941B-3835901FE9FA}"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CFC9F892-0C99-494E-9153-EF5DED801FDD}"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CC6D8DDB-4182-4A8E-A2AE-8BC2DBE44DBB}"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Rectangle 4"/>
          <p:cNvSpPr>
            <a:spLocks noGrp="1" noChangeArrowheads="1"/>
          </p:cNvSpPr>
          <p:nvPr>
            <p:ph type="dt" sz="half" idx="10"/>
          </p:nvPr>
        </p:nvSpPr>
        <p:spPr/>
        <p:txBody>
          <a:bodyPr/>
          <a:lstStyle>
            <a:lvl1pPr>
              <a:defRPr/>
            </a:lvl1pPr>
          </a:lstStyle>
          <a:p>
            <a:pPr>
              <a:defRPr/>
            </a:pPr>
            <a:endParaRPr lang="es-ES"/>
          </a:p>
        </p:txBody>
      </p:sp>
      <p:sp>
        <p:nvSpPr>
          <p:cNvPr id="8" name="Rectangle 5"/>
          <p:cNvSpPr>
            <a:spLocks noGrp="1" noChangeArrowheads="1"/>
          </p:cNvSpPr>
          <p:nvPr>
            <p:ph type="ftr" sz="quarter" idx="11"/>
          </p:nvPr>
        </p:nvSpPr>
        <p:spPr/>
        <p:txBody>
          <a:bodyPr/>
          <a:lstStyle>
            <a:lvl1pPr>
              <a:defRPr/>
            </a:lvl1pPr>
          </a:lstStyle>
          <a:p>
            <a:pPr>
              <a:defRPr/>
            </a:pPr>
            <a:endParaRPr lang="es-ES"/>
          </a:p>
        </p:txBody>
      </p:sp>
      <p:sp>
        <p:nvSpPr>
          <p:cNvPr id="9" name="Rectangle 6"/>
          <p:cNvSpPr>
            <a:spLocks noGrp="1" noChangeArrowheads="1"/>
          </p:cNvSpPr>
          <p:nvPr>
            <p:ph type="sldNum" sz="quarter" idx="12"/>
          </p:nvPr>
        </p:nvSpPr>
        <p:spPr/>
        <p:txBody>
          <a:bodyPr/>
          <a:lstStyle>
            <a:lvl1pPr>
              <a:defRPr/>
            </a:lvl1pPr>
          </a:lstStyle>
          <a:p>
            <a:pPr>
              <a:defRPr/>
            </a:pPr>
            <a:fld id="{80F8CD15-550C-48B3-94C0-CFCC92E4B4DC}"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Rectangle 4"/>
          <p:cNvSpPr>
            <a:spLocks noGrp="1" noChangeArrowheads="1"/>
          </p:cNvSpPr>
          <p:nvPr>
            <p:ph type="dt" sz="half" idx="10"/>
          </p:nvPr>
        </p:nvSpPr>
        <p:spPr/>
        <p:txBody>
          <a:bodyPr/>
          <a:lstStyle>
            <a:lvl1pPr>
              <a:defRPr/>
            </a:lvl1pPr>
          </a:lstStyle>
          <a:p>
            <a:pPr>
              <a:defRPr/>
            </a:pPr>
            <a:endParaRPr lang="es-ES"/>
          </a:p>
        </p:txBody>
      </p:sp>
      <p:sp>
        <p:nvSpPr>
          <p:cNvPr id="4" name="Rectangle 5"/>
          <p:cNvSpPr>
            <a:spLocks noGrp="1" noChangeArrowheads="1"/>
          </p:cNvSpPr>
          <p:nvPr>
            <p:ph type="ftr" sz="quarter" idx="11"/>
          </p:nvPr>
        </p:nvSpPr>
        <p:spPr/>
        <p:txBody>
          <a:bodyPr/>
          <a:lstStyle>
            <a:lvl1pPr>
              <a:defRPr/>
            </a:lvl1pPr>
          </a:lstStyle>
          <a:p>
            <a:pPr>
              <a:defRPr/>
            </a:pPr>
            <a:endParaRPr lang="es-ES"/>
          </a:p>
        </p:txBody>
      </p:sp>
      <p:sp>
        <p:nvSpPr>
          <p:cNvPr id="5" name="Rectangle 6"/>
          <p:cNvSpPr>
            <a:spLocks noGrp="1" noChangeArrowheads="1"/>
          </p:cNvSpPr>
          <p:nvPr>
            <p:ph type="sldNum" sz="quarter" idx="12"/>
          </p:nvPr>
        </p:nvSpPr>
        <p:spPr/>
        <p:txBody>
          <a:bodyPr/>
          <a:lstStyle>
            <a:lvl1pPr>
              <a:defRPr/>
            </a:lvl1pPr>
          </a:lstStyle>
          <a:p>
            <a:pPr>
              <a:defRPr/>
            </a:pPr>
            <a:fld id="{6B8823FF-E932-4FFB-926B-5993D43907B6}"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s-ES"/>
          </a:p>
        </p:txBody>
      </p:sp>
      <p:sp>
        <p:nvSpPr>
          <p:cNvPr id="3" name="Rectangle 5"/>
          <p:cNvSpPr>
            <a:spLocks noGrp="1" noChangeArrowheads="1"/>
          </p:cNvSpPr>
          <p:nvPr>
            <p:ph type="ftr" sz="quarter" idx="11"/>
          </p:nvPr>
        </p:nvSpPr>
        <p:spPr/>
        <p:txBody>
          <a:bodyPr/>
          <a:lstStyle>
            <a:lvl1pPr>
              <a:defRPr/>
            </a:lvl1pPr>
          </a:lstStyle>
          <a:p>
            <a:pPr>
              <a:defRPr/>
            </a:pPr>
            <a:endParaRPr lang="es-ES"/>
          </a:p>
        </p:txBody>
      </p:sp>
      <p:sp>
        <p:nvSpPr>
          <p:cNvPr id="4" name="Rectangle 6"/>
          <p:cNvSpPr>
            <a:spLocks noGrp="1" noChangeArrowheads="1"/>
          </p:cNvSpPr>
          <p:nvPr>
            <p:ph type="sldNum" sz="quarter" idx="12"/>
          </p:nvPr>
        </p:nvSpPr>
        <p:spPr/>
        <p:txBody>
          <a:bodyPr/>
          <a:lstStyle>
            <a:lvl1pPr>
              <a:defRPr/>
            </a:lvl1pPr>
          </a:lstStyle>
          <a:p>
            <a:pPr>
              <a:defRPr/>
            </a:pPr>
            <a:fld id="{7000308B-22FF-4987-985E-7B6657E61B4F}"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UY"/>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F96557B0-DC58-4BF9-91AF-95E539E36FF6}"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UY"/>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UY"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6FA01125-9754-4E37-AF06-5715D560734F}"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descr="FondoPresentacionesCorporativasUTELaEnergiaQueNosUne"/>
          <p:cNvPicPr>
            <a:picLocks noChangeAspect="1" noChangeArrowheads="1"/>
          </p:cNvPicPr>
          <p:nvPr/>
        </p:nvPicPr>
        <p:blipFill>
          <a:blip r:embed="rId13"/>
          <a:srcRect/>
          <a:stretch>
            <a:fillRect/>
          </a:stretch>
        </p:blipFill>
        <p:spPr bwMode="auto">
          <a:xfrm>
            <a:off x="47625" y="42863"/>
            <a:ext cx="9048750" cy="6772275"/>
          </a:xfrm>
          <a:prstGeom prst="rect">
            <a:avLst/>
          </a:prstGeom>
          <a:noFill/>
          <a:ln w="9525">
            <a:noFill/>
            <a:miter lim="800000"/>
            <a:headEnd/>
            <a:tailEnd/>
          </a:ln>
        </p:spPr>
      </p:pic>
      <p:sp>
        <p:nvSpPr>
          <p:cNvPr id="1027"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UY" smtClean="0"/>
              <a:t>Texto</a:t>
            </a:r>
            <a:endParaRPr lang="en-US" smtClean="0"/>
          </a:p>
        </p:txBody>
      </p:sp>
      <p:sp>
        <p:nvSpPr>
          <p:cNvPr id="102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2" name="Rectangle 4"/>
          <p:cNvSpPr>
            <a:spLocks noGrp="1" noChangeArrowheads="1"/>
          </p:cNvSpPr>
          <p:nvPr>
            <p:ph type="dt" sz="half" idx="2"/>
          </p:nvPr>
        </p:nvSpPr>
        <p:spPr bwMode="auto">
          <a:xfrm>
            <a:off x="0" y="6453188"/>
            <a:ext cx="1547813" cy="4048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solidFill>
                  <a:srgbClr val="0000CC"/>
                </a:solidFill>
                <a:latin typeface="+mn-lt"/>
                <a:cs typeface="+mn-cs"/>
              </a:defRPr>
            </a:lvl1pPr>
          </a:lstStyle>
          <a:p>
            <a:pPr>
              <a:defRPr/>
            </a:pPr>
            <a:endParaRPr lang="es-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CC"/>
                </a:solidFill>
                <a:latin typeface="+mn-lt"/>
                <a:cs typeface="+mn-cs"/>
              </a:defRPr>
            </a:lvl1pPr>
          </a:lstStyle>
          <a:p>
            <a:pPr>
              <a:defRPr/>
            </a:pPr>
            <a:endParaRPr lang="es-ES"/>
          </a:p>
        </p:txBody>
      </p:sp>
      <p:sp>
        <p:nvSpPr>
          <p:cNvPr id="1030" name="Rectangle 6"/>
          <p:cNvSpPr>
            <a:spLocks noGrp="1" noChangeArrowheads="1"/>
          </p:cNvSpPr>
          <p:nvPr>
            <p:ph type="sldNum" sz="quarter" idx="4"/>
          </p:nvPr>
        </p:nvSpPr>
        <p:spPr bwMode="auto">
          <a:xfrm>
            <a:off x="7740650" y="6524625"/>
            <a:ext cx="140335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CC"/>
                </a:solidFill>
                <a:latin typeface="+mn-lt"/>
                <a:cs typeface="+mn-cs"/>
              </a:defRPr>
            </a:lvl1pPr>
          </a:lstStyle>
          <a:p>
            <a:pPr>
              <a:defRPr/>
            </a:pPr>
            <a:fld id="{F8E3ED19-1BAE-40AE-93CB-3DC550614C46}" type="slidenum">
              <a:rPr lang="en-US"/>
              <a:pPr>
                <a:defRPr/>
              </a:pPr>
              <a:t>‹Nº›</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ctr" rtl="0" eaLnBrk="0" fontAlgn="base" hangingPunct="0">
        <a:spcBef>
          <a:spcPct val="0"/>
        </a:spcBef>
        <a:spcAft>
          <a:spcPct val="0"/>
        </a:spcAft>
        <a:defRPr sz="3200" b="1">
          <a:solidFill>
            <a:srgbClr val="FF9900"/>
          </a:solidFill>
          <a:latin typeface="+mj-lt"/>
          <a:ea typeface="+mj-ea"/>
          <a:cs typeface="+mj-cs"/>
        </a:defRPr>
      </a:lvl1pPr>
      <a:lvl2pPr algn="ctr" rtl="0" eaLnBrk="0" fontAlgn="base" hangingPunct="0">
        <a:spcBef>
          <a:spcPct val="0"/>
        </a:spcBef>
        <a:spcAft>
          <a:spcPct val="0"/>
        </a:spcAft>
        <a:defRPr sz="3200" b="1">
          <a:solidFill>
            <a:srgbClr val="FF9900"/>
          </a:solidFill>
          <a:latin typeface="Tahoma" charset="0"/>
        </a:defRPr>
      </a:lvl2pPr>
      <a:lvl3pPr algn="ctr" rtl="0" eaLnBrk="0" fontAlgn="base" hangingPunct="0">
        <a:spcBef>
          <a:spcPct val="0"/>
        </a:spcBef>
        <a:spcAft>
          <a:spcPct val="0"/>
        </a:spcAft>
        <a:defRPr sz="3200" b="1">
          <a:solidFill>
            <a:srgbClr val="FF9900"/>
          </a:solidFill>
          <a:latin typeface="Tahoma" charset="0"/>
        </a:defRPr>
      </a:lvl3pPr>
      <a:lvl4pPr algn="ctr" rtl="0" eaLnBrk="0" fontAlgn="base" hangingPunct="0">
        <a:spcBef>
          <a:spcPct val="0"/>
        </a:spcBef>
        <a:spcAft>
          <a:spcPct val="0"/>
        </a:spcAft>
        <a:defRPr sz="3200" b="1">
          <a:solidFill>
            <a:srgbClr val="FF9900"/>
          </a:solidFill>
          <a:latin typeface="Tahoma" charset="0"/>
        </a:defRPr>
      </a:lvl4pPr>
      <a:lvl5pPr algn="ctr" rtl="0" eaLnBrk="0" fontAlgn="base" hangingPunct="0">
        <a:spcBef>
          <a:spcPct val="0"/>
        </a:spcBef>
        <a:spcAft>
          <a:spcPct val="0"/>
        </a:spcAft>
        <a:defRPr sz="3200" b="1">
          <a:solidFill>
            <a:srgbClr val="FF9900"/>
          </a:solidFill>
          <a:latin typeface="Tahoma" charset="0"/>
        </a:defRPr>
      </a:lvl5pPr>
      <a:lvl6pPr marL="457200" algn="ctr" rtl="0" fontAlgn="base">
        <a:spcBef>
          <a:spcPct val="0"/>
        </a:spcBef>
        <a:spcAft>
          <a:spcPct val="0"/>
        </a:spcAft>
        <a:defRPr sz="3200" b="1">
          <a:solidFill>
            <a:srgbClr val="FF9900"/>
          </a:solidFill>
          <a:latin typeface="Tahoma" charset="0"/>
        </a:defRPr>
      </a:lvl6pPr>
      <a:lvl7pPr marL="914400" algn="ctr" rtl="0" fontAlgn="base">
        <a:spcBef>
          <a:spcPct val="0"/>
        </a:spcBef>
        <a:spcAft>
          <a:spcPct val="0"/>
        </a:spcAft>
        <a:defRPr sz="3200" b="1">
          <a:solidFill>
            <a:srgbClr val="FF9900"/>
          </a:solidFill>
          <a:latin typeface="Tahoma" charset="0"/>
        </a:defRPr>
      </a:lvl7pPr>
      <a:lvl8pPr marL="1371600" algn="ctr" rtl="0" fontAlgn="base">
        <a:spcBef>
          <a:spcPct val="0"/>
        </a:spcBef>
        <a:spcAft>
          <a:spcPct val="0"/>
        </a:spcAft>
        <a:defRPr sz="3200" b="1">
          <a:solidFill>
            <a:srgbClr val="FF9900"/>
          </a:solidFill>
          <a:latin typeface="Tahoma" charset="0"/>
        </a:defRPr>
      </a:lvl8pPr>
      <a:lvl9pPr marL="1828800" algn="ctr" rtl="0" fontAlgn="base">
        <a:spcBef>
          <a:spcPct val="0"/>
        </a:spcBef>
        <a:spcAft>
          <a:spcPct val="0"/>
        </a:spcAft>
        <a:defRPr sz="3200" b="1">
          <a:solidFill>
            <a:srgbClr val="FF9900"/>
          </a:solidFill>
          <a:latin typeface="Tahoma" charset="0"/>
        </a:defRPr>
      </a:lvl9pPr>
    </p:titleStyle>
    <p:body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defRPr>
      </a:lvl2pPr>
      <a:lvl3pPr marL="1143000" indent="-228600" algn="l" rtl="0" eaLnBrk="0" fontAlgn="base" hangingPunct="0">
        <a:spcBef>
          <a:spcPct val="20000"/>
        </a:spcBef>
        <a:spcAft>
          <a:spcPct val="0"/>
        </a:spcAft>
        <a:buChar char="•"/>
        <a:defRPr sz="20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accent2"/>
          </a:solidFill>
          <a:latin typeface="+mn-lt"/>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C99FF"/>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833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cs typeface="+mn-cs"/>
              </a:defRPr>
            </a:lvl1pPr>
          </a:lstStyle>
          <a:p>
            <a:pPr>
              <a:defRPr/>
            </a:pPr>
            <a:fld id="{71912AEF-6975-43E7-B260-CACBDAE971EB}" type="datetimeFigureOut">
              <a:rPr lang="es-ES"/>
              <a:pPr>
                <a:defRPr/>
              </a:pPr>
              <a:t>08/07/2016</a:t>
            </a:fld>
            <a:endParaRPr lang="es-ES"/>
          </a:p>
        </p:txBody>
      </p:sp>
      <p:sp>
        <p:nvSpPr>
          <p:cNvPr id="1833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cs typeface="+mn-cs"/>
              </a:defRPr>
            </a:lvl1pPr>
          </a:lstStyle>
          <a:p>
            <a:pPr>
              <a:defRPr/>
            </a:pPr>
            <a:endParaRPr lang="es-ES"/>
          </a:p>
        </p:txBody>
      </p:sp>
      <p:sp>
        <p:nvSpPr>
          <p:cNvPr id="1833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cs typeface="+mn-cs"/>
              </a:defRPr>
            </a:lvl1pPr>
          </a:lstStyle>
          <a:p>
            <a:pPr>
              <a:defRPr/>
            </a:pPr>
            <a:fld id="{DCC2CA2E-2802-4CB1-AB56-A0A33D041023}"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slideLayout" Target="../slideLayouts/slideLayout1.xml"/><Relationship Id="rId1" Type="http://schemas.openxmlformats.org/officeDocument/2006/relationships/themeOverride" Target="../theme/themeOverride6.xml"/><Relationship Id="rId4" Type="http://schemas.openxmlformats.org/officeDocument/2006/relationships/image" Target="../media/image12.emf"/></Relationships>
</file>

<file path=ppt/slides/_rels/slide18.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14.emf"/><Relationship Id="rId7" Type="http://schemas.openxmlformats.org/officeDocument/2006/relationships/image" Target="../media/image18.emf"/><Relationship Id="rId2"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2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slideLayout" Target="../slideLayouts/slideLayout2.xml"/><Relationship Id="rId1" Type="http://schemas.openxmlformats.org/officeDocument/2006/relationships/themeOverride" Target="../theme/themeOverride9.xml"/><Relationship Id="rId4" Type="http://schemas.openxmlformats.org/officeDocument/2006/relationships/image" Target="../media/image33.emf"/></Relationships>
</file>

<file path=ppt/slides/_rels/slide3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3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35.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39CFCA67-E025-442F-AAC3-F3A453365793}" type="slidenum">
              <a:rPr lang="es-ES"/>
              <a:pPr algn="r"/>
              <a:t>1</a:t>
            </a:fld>
            <a:endParaRPr lang="es-ES"/>
          </a:p>
        </p:txBody>
      </p:sp>
      <p:sp>
        <p:nvSpPr>
          <p:cNvPr id="27650"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9C18F812-E739-4583-BE6F-5892523A37E9}" type="slidenum">
              <a:rPr lang="es-ES"/>
              <a:pPr algn="r"/>
              <a:t>1</a:t>
            </a:fld>
            <a:endParaRPr lang="es-ES"/>
          </a:p>
        </p:txBody>
      </p:sp>
      <p:sp>
        <p:nvSpPr>
          <p:cNvPr id="27651" name="Rectangle 7"/>
          <p:cNvSpPr txBox="1">
            <a:spLocks noGrp="1" noChangeArrowheads="1"/>
          </p:cNvSpPr>
          <p:nvPr/>
        </p:nvSpPr>
        <p:spPr bwMode="auto">
          <a:xfrm>
            <a:off x="457200" y="6245225"/>
            <a:ext cx="2133600" cy="476250"/>
          </a:xfrm>
          <a:prstGeom prst="rect">
            <a:avLst/>
          </a:prstGeom>
          <a:noFill/>
          <a:ln w="9525">
            <a:noFill/>
            <a:miter lim="800000"/>
            <a:headEnd/>
            <a:tailEnd/>
          </a:ln>
        </p:spPr>
        <p:txBody>
          <a:bodyPr anchor="b"/>
          <a:lstStyle/>
          <a:p>
            <a:fld id="{44BBD37C-B19C-4EFE-9838-E18DDBF812D7}" type="datetime1">
              <a:rPr lang="es-ES"/>
              <a:pPr/>
              <a:t>08/07/2016</a:t>
            </a:fld>
            <a:endParaRPr lang="es-ES"/>
          </a:p>
        </p:txBody>
      </p:sp>
      <p:sp>
        <p:nvSpPr>
          <p:cNvPr id="27652" name="Rectangle 2"/>
          <p:cNvSpPr>
            <a:spLocks noGrp="1" noChangeArrowheads="1"/>
          </p:cNvSpPr>
          <p:nvPr>
            <p:ph type="ctrTitle" idx="4294967295"/>
          </p:nvPr>
        </p:nvSpPr>
        <p:spPr>
          <a:xfrm>
            <a:off x="533400" y="3733800"/>
            <a:ext cx="8280400" cy="2305050"/>
          </a:xfrm>
        </p:spPr>
        <p:txBody>
          <a:bodyPr anchor="b" anchorCtr="1"/>
          <a:lstStyle/>
          <a:p>
            <a:r>
              <a:rPr lang="es-UY" sz="3600" dirty="0" smtClean="0"/>
              <a:t>Resultados de la semana en curso </a:t>
            </a:r>
            <a:br>
              <a:rPr lang="es-UY" sz="3600" dirty="0" smtClean="0"/>
            </a:br>
            <a:r>
              <a:rPr lang="es-UY" sz="3600" dirty="0" smtClean="0"/>
              <a:t>y </a:t>
            </a:r>
            <a:br>
              <a:rPr lang="es-UY" sz="3600" dirty="0" smtClean="0"/>
            </a:br>
            <a:r>
              <a:rPr lang="es-UY" sz="3600" dirty="0" smtClean="0"/>
              <a:t>programación de la semana 28  de 2016      V1</a:t>
            </a:r>
            <a:br>
              <a:rPr lang="es-UY" sz="3600" dirty="0" smtClean="0"/>
            </a:br>
            <a:r>
              <a:rPr lang="es-UY" sz="3600" dirty="0" smtClean="0"/>
              <a:t/>
            </a:r>
            <a:br>
              <a:rPr lang="es-UY" sz="3600" dirty="0" smtClean="0"/>
            </a:br>
            <a:r>
              <a:rPr lang="es-UY" sz="3600" dirty="0" smtClean="0"/>
              <a:t/>
            </a:r>
            <a:br>
              <a:rPr lang="es-UY" sz="3600" dirty="0" smtClean="0"/>
            </a:br>
            <a:r>
              <a:rPr lang="es-UY" sz="3600" dirty="0" smtClean="0"/>
              <a:t/>
            </a:r>
            <a:br>
              <a:rPr lang="es-UY" sz="3600" dirty="0" smtClean="0"/>
            </a:br>
            <a:endParaRPr lang="es-ES" sz="3600" dirty="0" smtClean="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1 Título"/>
          <p:cNvSpPr>
            <a:spLocks noGrp="1"/>
          </p:cNvSpPr>
          <p:nvPr>
            <p:ph type="title"/>
          </p:nvPr>
        </p:nvSpPr>
        <p:spPr>
          <a:xfrm>
            <a:off x="685800" y="381000"/>
            <a:ext cx="7772400" cy="609600"/>
          </a:xfrm>
        </p:spPr>
        <p:txBody>
          <a:bodyPr/>
          <a:lstStyle/>
          <a:p>
            <a:r>
              <a:rPr lang="es-UY" dirty="0" smtClean="0"/>
              <a:t>Evolución de la demanda</a:t>
            </a: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533" y="1447800"/>
            <a:ext cx="8074025" cy="3922446"/>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1" name="1 Título"/>
          <p:cNvSpPr>
            <a:spLocks noGrp="1"/>
          </p:cNvSpPr>
          <p:nvPr>
            <p:ph type="title"/>
          </p:nvPr>
        </p:nvSpPr>
        <p:spPr>
          <a:xfrm>
            <a:off x="685800" y="152400"/>
            <a:ext cx="7772400" cy="1143000"/>
          </a:xfrm>
        </p:spPr>
        <p:txBody>
          <a:bodyPr/>
          <a:lstStyle/>
          <a:p>
            <a:r>
              <a:rPr lang="es-UY" sz="2400" dirty="0" smtClean="0"/>
              <a:t>COMPARATIVO DE APORTES DE CENTRALES HIDRAULICAS</a:t>
            </a:r>
            <a:r>
              <a:rPr lang="es-UY" dirty="0" smtClean="0"/>
              <a:t/>
            </a:r>
            <a:br>
              <a:rPr lang="es-UY" dirty="0" smtClean="0"/>
            </a:br>
            <a:r>
              <a:rPr lang="es-UY" sz="2000" dirty="0" smtClean="0"/>
              <a:t>SALTO GRANDE</a:t>
            </a:r>
          </a:p>
        </p:txBody>
      </p:sp>
      <p:pic>
        <p:nvPicPr>
          <p:cNvPr id="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763" y="1674813"/>
            <a:ext cx="8624887" cy="3297237"/>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1 Título"/>
          <p:cNvSpPr>
            <a:spLocks noGrp="1"/>
          </p:cNvSpPr>
          <p:nvPr>
            <p:ph type="title"/>
          </p:nvPr>
        </p:nvSpPr>
        <p:spPr>
          <a:xfrm>
            <a:off x="0" y="0"/>
            <a:ext cx="1524000" cy="2362200"/>
          </a:xfrm>
        </p:spPr>
        <p:txBody>
          <a:bodyPr/>
          <a:lstStyle/>
          <a:p>
            <a:r>
              <a:rPr lang="es-UY" sz="2800" smtClean="0"/>
              <a:t>RIO NEGRO</a:t>
            </a: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0190" y="228600"/>
            <a:ext cx="6138012" cy="594360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1 Título"/>
          <p:cNvSpPr>
            <a:spLocks noGrp="1"/>
          </p:cNvSpPr>
          <p:nvPr>
            <p:ph type="title"/>
          </p:nvPr>
        </p:nvSpPr>
        <p:spPr>
          <a:xfrm>
            <a:off x="4584454" y="76200"/>
            <a:ext cx="4330946" cy="1219200"/>
          </a:xfrm>
        </p:spPr>
        <p:txBody>
          <a:bodyPr/>
          <a:lstStyle/>
          <a:p>
            <a:r>
              <a:rPr lang="es-UY" sz="2400" dirty="0" smtClean="0"/>
              <a:t>Previsión aportes Salto Grande (Fuente CTM, </a:t>
            </a:r>
            <a:r>
              <a:rPr lang="es-UY" sz="2400" dirty="0" smtClean="0"/>
              <a:t>jueves)</a:t>
            </a:r>
            <a:endParaRPr lang="es-UY" sz="2400" dirty="0" smtClean="0"/>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303867"/>
            <a:ext cx="8009394" cy="457200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15983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3B53D2DE-A390-4E89-AA63-6E28F5E1DBAF}" type="slidenum">
              <a:rPr lang="es-ES"/>
              <a:pPr algn="r"/>
              <a:t>14</a:t>
            </a:fld>
            <a:endParaRPr lang="es-ES"/>
          </a:p>
        </p:txBody>
      </p:sp>
      <p:sp>
        <p:nvSpPr>
          <p:cNvPr id="44034" name="2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D9BB8CAD-7C9F-4857-A3FC-B9822F3D9F07}" type="datetime1">
              <a:rPr lang="es-ES"/>
              <a:pPr/>
              <a:t>08/07/2016</a:t>
            </a:fld>
            <a:endParaRPr lang="es-ES"/>
          </a:p>
        </p:txBody>
      </p:sp>
      <p:sp>
        <p:nvSpPr>
          <p:cNvPr id="44035" name="4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2C8676EB-3889-4967-8CC4-DB9A9AAB0A42}" type="slidenum">
              <a:rPr lang="es-ES"/>
              <a:pPr algn="r"/>
              <a:t>14</a:t>
            </a:fld>
            <a:endParaRPr lang="es-ES"/>
          </a:p>
        </p:txBody>
      </p:sp>
      <p:sp>
        <p:nvSpPr>
          <p:cNvPr id="44036" name="Rectangle 4"/>
          <p:cNvSpPr>
            <a:spLocks noGrp="1" noChangeArrowheads="1"/>
          </p:cNvSpPr>
          <p:nvPr>
            <p:ph type="title" idx="4294967295"/>
          </p:nvPr>
        </p:nvSpPr>
        <p:spPr>
          <a:xfrm>
            <a:off x="250825" y="2636838"/>
            <a:ext cx="8229600" cy="952500"/>
          </a:xfrm>
        </p:spPr>
        <p:txBody>
          <a:bodyPr/>
          <a:lstStyle/>
          <a:p>
            <a:r>
              <a:rPr lang="es-UY" sz="3600" smtClean="0"/>
              <a:t>Semana próxima</a:t>
            </a:r>
            <a:endParaRPr lang="es-ES" sz="360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291353" y="609600"/>
            <a:ext cx="8534400" cy="381000"/>
          </a:xfrm>
        </p:spPr>
        <p:txBody>
          <a:bodyPr/>
          <a:lstStyle/>
          <a:p>
            <a:r>
              <a:rPr lang="es-UY" sz="2400" dirty="0" smtClean="0"/>
              <a:t>Previsiones de generación eólica fecha </a:t>
            </a:r>
            <a:r>
              <a:rPr lang="es-UY" sz="2400" dirty="0" smtClean="0"/>
              <a:t>06/07 (miércoles)</a:t>
            </a:r>
            <a:endParaRPr lang="es-UY" sz="24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1543050"/>
            <a:ext cx="8901113" cy="382391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88104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28600"/>
            <a:ext cx="8610600" cy="533400"/>
          </a:xfrm>
        </p:spPr>
        <p:txBody>
          <a:bodyPr/>
          <a:lstStyle/>
          <a:p>
            <a:r>
              <a:rPr lang="es-UY" sz="2400" dirty="0"/>
              <a:t>Previsiones de generación eólica fecha </a:t>
            </a:r>
            <a:r>
              <a:rPr lang="es-UY" sz="2400" dirty="0" smtClean="0"/>
              <a:t>01/07 </a:t>
            </a:r>
            <a:r>
              <a:rPr lang="es-UY" sz="2400" dirty="0" smtClean="0"/>
              <a:t>(viernes)</a:t>
            </a:r>
            <a:endParaRPr lang="es-UY" sz="24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0"/>
            <a:ext cx="8838840" cy="381000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38263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1 Título"/>
          <p:cNvSpPr txBox="1">
            <a:spLocks/>
          </p:cNvSpPr>
          <p:nvPr/>
        </p:nvSpPr>
        <p:spPr bwMode="auto">
          <a:xfrm>
            <a:off x="0" y="19050"/>
            <a:ext cx="8915400" cy="590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rgbClr val="FF9900"/>
                </a:solidFill>
                <a:latin typeface="+mj-lt"/>
                <a:ea typeface="+mj-ea"/>
                <a:cs typeface="+mj-cs"/>
              </a:defRPr>
            </a:lvl1pPr>
            <a:lvl2pPr algn="ctr" rtl="0" eaLnBrk="0" fontAlgn="base" hangingPunct="0">
              <a:spcBef>
                <a:spcPct val="0"/>
              </a:spcBef>
              <a:spcAft>
                <a:spcPct val="0"/>
              </a:spcAft>
              <a:defRPr sz="3200" b="1">
                <a:solidFill>
                  <a:srgbClr val="FF9900"/>
                </a:solidFill>
                <a:latin typeface="Tahoma" charset="0"/>
              </a:defRPr>
            </a:lvl2pPr>
            <a:lvl3pPr algn="ctr" rtl="0" eaLnBrk="0" fontAlgn="base" hangingPunct="0">
              <a:spcBef>
                <a:spcPct val="0"/>
              </a:spcBef>
              <a:spcAft>
                <a:spcPct val="0"/>
              </a:spcAft>
              <a:defRPr sz="3200" b="1">
                <a:solidFill>
                  <a:srgbClr val="FF9900"/>
                </a:solidFill>
                <a:latin typeface="Tahoma" charset="0"/>
              </a:defRPr>
            </a:lvl3pPr>
            <a:lvl4pPr algn="ctr" rtl="0" eaLnBrk="0" fontAlgn="base" hangingPunct="0">
              <a:spcBef>
                <a:spcPct val="0"/>
              </a:spcBef>
              <a:spcAft>
                <a:spcPct val="0"/>
              </a:spcAft>
              <a:defRPr sz="3200" b="1">
                <a:solidFill>
                  <a:srgbClr val="FF9900"/>
                </a:solidFill>
                <a:latin typeface="Tahoma" charset="0"/>
              </a:defRPr>
            </a:lvl4pPr>
            <a:lvl5pPr algn="ctr" rtl="0" eaLnBrk="0" fontAlgn="base" hangingPunct="0">
              <a:spcBef>
                <a:spcPct val="0"/>
              </a:spcBef>
              <a:spcAft>
                <a:spcPct val="0"/>
              </a:spcAft>
              <a:defRPr sz="3200" b="1">
                <a:solidFill>
                  <a:srgbClr val="FF9900"/>
                </a:solidFill>
                <a:latin typeface="Tahoma" charset="0"/>
              </a:defRPr>
            </a:lvl5pPr>
            <a:lvl6pPr marL="457200" algn="ctr" rtl="0" fontAlgn="base">
              <a:spcBef>
                <a:spcPct val="0"/>
              </a:spcBef>
              <a:spcAft>
                <a:spcPct val="0"/>
              </a:spcAft>
              <a:defRPr sz="3200" b="1">
                <a:solidFill>
                  <a:srgbClr val="FF9900"/>
                </a:solidFill>
                <a:latin typeface="Tahoma" charset="0"/>
              </a:defRPr>
            </a:lvl6pPr>
            <a:lvl7pPr marL="914400" algn="ctr" rtl="0" fontAlgn="base">
              <a:spcBef>
                <a:spcPct val="0"/>
              </a:spcBef>
              <a:spcAft>
                <a:spcPct val="0"/>
              </a:spcAft>
              <a:defRPr sz="3200" b="1">
                <a:solidFill>
                  <a:srgbClr val="FF9900"/>
                </a:solidFill>
                <a:latin typeface="Tahoma" charset="0"/>
              </a:defRPr>
            </a:lvl7pPr>
            <a:lvl8pPr marL="1371600" algn="ctr" rtl="0" fontAlgn="base">
              <a:spcBef>
                <a:spcPct val="0"/>
              </a:spcBef>
              <a:spcAft>
                <a:spcPct val="0"/>
              </a:spcAft>
              <a:defRPr sz="3200" b="1">
                <a:solidFill>
                  <a:srgbClr val="FF9900"/>
                </a:solidFill>
                <a:latin typeface="Tahoma" charset="0"/>
              </a:defRPr>
            </a:lvl8pPr>
            <a:lvl9pPr marL="1828800" algn="ctr" rtl="0" fontAlgn="base">
              <a:spcBef>
                <a:spcPct val="0"/>
              </a:spcBef>
              <a:spcAft>
                <a:spcPct val="0"/>
              </a:spcAft>
              <a:defRPr sz="3200" b="1">
                <a:solidFill>
                  <a:srgbClr val="FF9900"/>
                </a:solidFill>
                <a:latin typeface="Tahom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UY" sz="2400" b="1" i="0" u="none" strike="noStrike" kern="0" cap="none" spc="0" normalizeH="0" baseline="0" noProof="0" dirty="0" smtClean="0">
                <a:ln>
                  <a:noFill/>
                </a:ln>
                <a:solidFill>
                  <a:srgbClr val="FF9900"/>
                </a:solidFill>
                <a:effectLst/>
                <a:uLnTx/>
                <a:uFillTx/>
                <a:latin typeface="Tahoma"/>
                <a:ea typeface="+mj-ea"/>
                <a:cs typeface="+mj-cs"/>
              </a:rPr>
              <a:t>Previsión temperaturas (</a:t>
            </a:r>
            <a:r>
              <a:rPr kumimoji="0" lang="es-UY" sz="2400" b="1" i="0" u="none" strike="noStrike" kern="0" cap="none" spc="0" normalizeH="0" baseline="0" noProof="0" dirty="0" err="1" smtClean="0">
                <a:ln>
                  <a:noFill/>
                </a:ln>
                <a:solidFill>
                  <a:srgbClr val="FF9900"/>
                </a:solidFill>
                <a:effectLst/>
                <a:uLnTx/>
                <a:uFillTx/>
                <a:latin typeface="Tahoma"/>
                <a:ea typeface="+mj-ea"/>
                <a:cs typeface="+mj-cs"/>
              </a:rPr>
              <a:t>Accuweather</a:t>
            </a:r>
            <a:r>
              <a:rPr kumimoji="0" lang="es-UY" sz="2400" b="1" i="0" u="none" strike="noStrike" kern="0" cap="none" spc="0" normalizeH="0" baseline="0" noProof="0" dirty="0" smtClean="0">
                <a:ln>
                  <a:noFill/>
                </a:ln>
                <a:solidFill>
                  <a:srgbClr val="FF9900"/>
                </a:solidFill>
                <a:effectLst/>
                <a:uLnTx/>
                <a:uFillTx/>
                <a:latin typeface="Tahoma"/>
                <a:ea typeface="+mj-ea"/>
                <a:cs typeface="+mj-cs"/>
              </a:rPr>
              <a:t>, viernes)</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149" y="608013"/>
            <a:ext cx="7504113" cy="542925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8013"/>
            <a:ext cx="5541962" cy="1754187"/>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02319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txBox="1">
            <a:spLocks/>
          </p:cNvSpPr>
          <p:nvPr/>
        </p:nvSpPr>
        <p:spPr bwMode="auto">
          <a:xfrm>
            <a:off x="381000" y="76200"/>
            <a:ext cx="7985125"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rgbClr val="FF9900"/>
                </a:solidFill>
                <a:latin typeface="+mj-lt"/>
                <a:ea typeface="+mj-ea"/>
                <a:cs typeface="+mj-cs"/>
              </a:defRPr>
            </a:lvl1pPr>
            <a:lvl2pPr algn="ctr" rtl="0" eaLnBrk="0" fontAlgn="base" hangingPunct="0">
              <a:spcBef>
                <a:spcPct val="0"/>
              </a:spcBef>
              <a:spcAft>
                <a:spcPct val="0"/>
              </a:spcAft>
              <a:defRPr sz="3200" b="1">
                <a:solidFill>
                  <a:srgbClr val="FF9900"/>
                </a:solidFill>
                <a:latin typeface="Tahoma" charset="0"/>
              </a:defRPr>
            </a:lvl2pPr>
            <a:lvl3pPr algn="ctr" rtl="0" eaLnBrk="0" fontAlgn="base" hangingPunct="0">
              <a:spcBef>
                <a:spcPct val="0"/>
              </a:spcBef>
              <a:spcAft>
                <a:spcPct val="0"/>
              </a:spcAft>
              <a:defRPr sz="3200" b="1">
                <a:solidFill>
                  <a:srgbClr val="FF9900"/>
                </a:solidFill>
                <a:latin typeface="Tahoma" charset="0"/>
              </a:defRPr>
            </a:lvl3pPr>
            <a:lvl4pPr algn="ctr" rtl="0" eaLnBrk="0" fontAlgn="base" hangingPunct="0">
              <a:spcBef>
                <a:spcPct val="0"/>
              </a:spcBef>
              <a:spcAft>
                <a:spcPct val="0"/>
              </a:spcAft>
              <a:defRPr sz="3200" b="1">
                <a:solidFill>
                  <a:srgbClr val="FF9900"/>
                </a:solidFill>
                <a:latin typeface="Tahoma" charset="0"/>
              </a:defRPr>
            </a:lvl4pPr>
            <a:lvl5pPr algn="ctr" rtl="0" eaLnBrk="0" fontAlgn="base" hangingPunct="0">
              <a:spcBef>
                <a:spcPct val="0"/>
              </a:spcBef>
              <a:spcAft>
                <a:spcPct val="0"/>
              </a:spcAft>
              <a:defRPr sz="3200" b="1">
                <a:solidFill>
                  <a:srgbClr val="FF9900"/>
                </a:solidFill>
                <a:latin typeface="Tahoma" charset="0"/>
              </a:defRPr>
            </a:lvl5pPr>
            <a:lvl6pPr marL="457200" algn="ctr" rtl="0" fontAlgn="base">
              <a:spcBef>
                <a:spcPct val="0"/>
              </a:spcBef>
              <a:spcAft>
                <a:spcPct val="0"/>
              </a:spcAft>
              <a:defRPr sz="3200" b="1">
                <a:solidFill>
                  <a:srgbClr val="FF9900"/>
                </a:solidFill>
                <a:latin typeface="Tahoma" charset="0"/>
              </a:defRPr>
            </a:lvl6pPr>
            <a:lvl7pPr marL="914400" algn="ctr" rtl="0" fontAlgn="base">
              <a:spcBef>
                <a:spcPct val="0"/>
              </a:spcBef>
              <a:spcAft>
                <a:spcPct val="0"/>
              </a:spcAft>
              <a:defRPr sz="3200" b="1">
                <a:solidFill>
                  <a:srgbClr val="FF9900"/>
                </a:solidFill>
                <a:latin typeface="Tahoma" charset="0"/>
              </a:defRPr>
            </a:lvl7pPr>
            <a:lvl8pPr marL="1371600" algn="ctr" rtl="0" fontAlgn="base">
              <a:spcBef>
                <a:spcPct val="0"/>
              </a:spcBef>
              <a:spcAft>
                <a:spcPct val="0"/>
              </a:spcAft>
              <a:defRPr sz="3200" b="1">
                <a:solidFill>
                  <a:srgbClr val="FF9900"/>
                </a:solidFill>
                <a:latin typeface="Tahoma" charset="0"/>
              </a:defRPr>
            </a:lvl8pPr>
            <a:lvl9pPr marL="1828800" algn="ctr" rtl="0" fontAlgn="base">
              <a:spcBef>
                <a:spcPct val="0"/>
              </a:spcBef>
              <a:spcAft>
                <a:spcPct val="0"/>
              </a:spcAft>
              <a:defRPr sz="3200" b="1">
                <a:solidFill>
                  <a:srgbClr val="FF9900"/>
                </a:solidFill>
                <a:latin typeface="Tahoma" charset="0"/>
              </a:defRPr>
            </a:lvl9pPr>
          </a:lstStyle>
          <a:p>
            <a:pPr lvl="0">
              <a:defRPr/>
            </a:pPr>
            <a:r>
              <a:rPr lang="es-UY" sz="1800" kern="0" dirty="0">
                <a:ea typeface="+mn-ea"/>
                <a:cs typeface="Arial" charset="0"/>
              </a:rPr>
              <a:t>Precipitaciones previstas para los próximos días, </a:t>
            </a:r>
            <a:r>
              <a:rPr lang="es-UY" sz="1800" kern="0" dirty="0" smtClean="0">
                <a:ea typeface="+mn-ea"/>
                <a:cs typeface="Arial" charset="0"/>
              </a:rPr>
              <a:t>Fuente INMET  </a:t>
            </a:r>
            <a:r>
              <a:rPr lang="es-UY" sz="1800" kern="0" dirty="0">
                <a:ea typeface="+mn-ea"/>
                <a:cs typeface="Arial" charset="0"/>
              </a:rPr>
              <a:t>(actualizado viernes)</a:t>
            </a:r>
          </a:p>
          <a:p>
            <a:pPr lvl="0">
              <a:defRPr/>
            </a:pPr>
            <a:endParaRPr lang="es-UY" sz="1800" kern="0" dirty="0">
              <a:ea typeface="+mn-ea"/>
              <a:cs typeface="Arial" charset="0"/>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27088"/>
            <a:ext cx="5018087" cy="499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827087"/>
            <a:ext cx="5003800" cy="499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827085"/>
            <a:ext cx="5018087" cy="499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8487" y="827088"/>
            <a:ext cx="5010150" cy="499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827088"/>
            <a:ext cx="5018087" cy="500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4200" y="827088"/>
            <a:ext cx="5010150" cy="500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33800" y="827088"/>
            <a:ext cx="5010150" cy="499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26960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76200"/>
            <a:ext cx="7772400" cy="990600"/>
          </a:xfrm>
        </p:spPr>
        <p:txBody>
          <a:bodyPr>
            <a:normAutofit/>
          </a:bodyPr>
          <a:lstStyle/>
          <a:p>
            <a:r>
              <a:rPr lang="es-UY" sz="2400" b="1" kern="0" dirty="0">
                <a:solidFill>
                  <a:srgbClr val="FF9900"/>
                </a:solidFill>
                <a:latin typeface="Tahoma"/>
              </a:rPr>
              <a:t>Previsión precipitaciones </a:t>
            </a:r>
            <a:r>
              <a:rPr lang="es-UY" sz="2400" b="1" kern="0" dirty="0" smtClean="0">
                <a:solidFill>
                  <a:srgbClr val="FF9900"/>
                </a:solidFill>
                <a:latin typeface="Tahoma"/>
              </a:rPr>
              <a:t>acumuladas INMET y CPTEC (miércoles)</a:t>
            </a:r>
            <a:endParaRPr lang="es-UY" sz="2400" b="1" kern="0" dirty="0">
              <a:solidFill>
                <a:srgbClr val="FF9900"/>
              </a:solidFill>
              <a:latin typeface="Tahoma"/>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47800"/>
            <a:ext cx="4002394" cy="3990975"/>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8533" y="1447799"/>
            <a:ext cx="3280253" cy="3990975"/>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0034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A3A420D4-D2C9-4468-AB52-40C63950F791}" type="slidenum">
              <a:rPr lang="es-ES"/>
              <a:pPr algn="r"/>
              <a:t>2</a:t>
            </a:fld>
            <a:endParaRPr lang="es-ES"/>
          </a:p>
        </p:txBody>
      </p:sp>
      <p:sp>
        <p:nvSpPr>
          <p:cNvPr id="29698" name="2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5E83B099-8C8E-4F25-A48D-0099CC2648E7}" type="datetime1">
              <a:rPr lang="es-ES"/>
              <a:pPr/>
              <a:t>08/07/2016</a:t>
            </a:fld>
            <a:endParaRPr lang="es-ES"/>
          </a:p>
        </p:txBody>
      </p:sp>
      <p:sp>
        <p:nvSpPr>
          <p:cNvPr id="29699" name="4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9D7675E7-5A2C-40F2-BE51-E3ED691F46C2}" type="slidenum">
              <a:rPr lang="es-ES"/>
              <a:pPr algn="r"/>
              <a:t>2</a:t>
            </a:fld>
            <a:endParaRPr lang="es-ES"/>
          </a:p>
        </p:txBody>
      </p:sp>
      <p:sp>
        <p:nvSpPr>
          <p:cNvPr id="29700" name="Rectangle 2"/>
          <p:cNvSpPr>
            <a:spLocks noGrp="1" noChangeArrowheads="1"/>
          </p:cNvSpPr>
          <p:nvPr>
            <p:ph type="title" idx="4294967295"/>
          </p:nvPr>
        </p:nvSpPr>
        <p:spPr>
          <a:xfrm>
            <a:off x="250825" y="1700213"/>
            <a:ext cx="8218488" cy="2722562"/>
          </a:xfrm>
        </p:spPr>
        <p:txBody>
          <a:bodyPr/>
          <a:lstStyle/>
          <a:p>
            <a:r>
              <a:rPr lang="es-UY" smtClean="0"/>
              <a:t>Resultados de la semana en curso:</a:t>
            </a:r>
            <a:br>
              <a:rPr lang="es-UY" smtClean="0"/>
            </a:br>
            <a:r>
              <a:rPr lang="es-UY" sz="2400" smtClean="0"/>
              <a:t>Comentarios generales</a:t>
            </a:r>
            <a:endParaRPr lang="es-ES" sz="240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F38914BB-1E21-4911-B83A-61AFEDDC49A6}" type="slidenum">
              <a:rPr lang="es-ES"/>
              <a:pPr algn="r"/>
              <a:t>20</a:t>
            </a:fld>
            <a:endParaRPr lang="es-ES"/>
          </a:p>
        </p:txBody>
      </p:sp>
      <p:sp>
        <p:nvSpPr>
          <p:cNvPr id="50178" name="2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8AEEAF94-73E0-47DD-ADDE-783E293A928F}" type="datetime1">
              <a:rPr lang="es-ES"/>
              <a:pPr/>
              <a:t>08/07/2016</a:t>
            </a:fld>
            <a:endParaRPr lang="es-ES"/>
          </a:p>
        </p:txBody>
      </p:sp>
      <p:sp>
        <p:nvSpPr>
          <p:cNvPr id="50179" name="4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5667D976-BA5E-4167-91EA-5EF11A973D18}" type="slidenum">
              <a:rPr lang="es-ES"/>
              <a:pPr algn="r"/>
              <a:t>20</a:t>
            </a:fld>
            <a:endParaRPr lang="es-ES"/>
          </a:p>
        </p:txBody>
      </p:sp>
      <p:sp>
        <p:nvSpPr>
          <p:cNvPr id="50180" name="Rectangle 2"/>
          <p:cNvSpPr>
            <a:spLocks noGrp="1" noChangeArrowheads="1"/>
          </p:cNvSpPr>
          <p:nvPr>
            <p:ph type="title" idx="4294967295"/>
          </p:nvPr>
        </p:nvSpPr>
        <p:spPr>
          <a:xfrm>
            <a:off x="323850" y="2492375"/>
            <a:ext cx="8229600" cy="1143000"/>
          </a:xfrm>
        </p:spPr>
        <p:txBody>
          <a:bodyPr/>
          <a:lstStyle/>
          <a:p>
            <a:r>
              <a:rPr lang="es-UY" sz="3600" dirty="0" smtClean="0"/>
              <a:t>Programación semanal</a:t>
            </a:r>
            <a:br>
              <a:rPr lang="es-UY" sz="3600" dirty="0" smtClean="0"/>
            </a:br>
            <a:r>
              <a:rPr lang="es-UY" sz="3600" dirty="0" smtClean="0"/>
              <a:t>2016-27</a:t>
            </a:r>
            <a:br>
              <a:rPr lang="es-UY" sz="3600" dirty="0" smtClean="0"/>
            </a:br>
            <a:endParaRPr lang="es-ES" sz="3600"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6553200" y="1219200"/>
            <a:ext cx="2649538" cy="2133600"/>
          </a:xfrm>
        </p:spPr>
        <p:txBody>
          <a:bodyPr/>
          <a:lstStyle/>
          <a:p>
            <a:r>
              <a:rPr lang="es-MX" sz="2800" dirty="0" smtClean="0"/>
              <a:t>COSTO GENERACIÓN TÉRMICA</a:t>
            </a:r>
            <a:endParaRPr lang="es-ES" sz="2800" dirty="0" smtClean="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457200"/>
            <a:ext cx="6438015" cy="2971800"/>
          </a:xfrm>
          <a:prstGeom prst="rect">
            <a:avLst/>
          </a:prstGeom>
          <a:noFill/>
          <a:ln w="349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2895600"/>
            <a:ext cx="4776787" cy="3184525"/>
          </a:xfrm>
          <a:prstGeom prst="rect">
            <a:avLst/>
          </a:prstGeom>
          <a:noFill/>
          <a:ln w="349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914400"/>
            <a:ext cx="7772400" cy="304800"/>
          </a:xfrm>
        </p:spPr>
        <p:txBody>
          <a:bodyPr/>
          <a:lstStyle/>
          <a:p>
            <a:r>
              <a:rPr lang="es-UY" dirty="0" smtClean="0"/>
              <a:t>MODELOS</a:t>
            </a:r>
            <a:endParaRPr lang="es-UY" dirty="0"/>
          </a:p>
        </p:txBody>
      </p:sp>
    </p:spTree>
    <p:extLst>
      <p:ext uri="{BB962C8B-B14F-4D97-AF65-F5344CB8AC3E}">
        <p14:creationId xmlns:p14="http://schemas.microsoft.com/office/powerpoint/2010/main" val="4089870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762000" y="152400"/>
            <a:ext cx="7772400" cy="304800"/>
          </a:xfrm>
        </p:spPr>
        <p:txBody>
          <a:bodyPr/>
          <a:lstStyle/>
          <a:p>
            <a:r>
              <a:rPr lang="es-UY" dirty="0" smtClean="0"/>
              <a:t>Mediano plazo, OPERGEN</a:t>
            </a:r>
            <a:endParaRPr lang="es-UY" dirty="0"/>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667" y="1303867"/>
            <a:ext cx="7719859" cy="4678505"/>
          </a:xfrm>
          <a:prstGeom prst="rect">
            <a:avLst/>
          </a:prstGeom>
          <a:noFill/>
          <a:ln w="349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2 Marcador de contenido"/>
          <p:cNvSpPr>
            <a:spLocks noGrp="1"/>
          </p:cNvSpPr>
          <p:nvPr>
            <p:ph idx="1"/>
          </p:nvPr>
        </p:nvSpPr>
        <p:spPr>
          <a:xfrm>
            <a:off x="685800" y="152400"/>
            <a:ext cx="7696200" cy="381000"/>
          </a:xfrm>
        </p:spPr>
        <p:txBody>
          <a:bodyPr/>
          <a:lstStyle/>
          <a:p>
            <a:endParaRPr lang="es-UY" dirty="0"/>
          </a:p>
          <a:p>
            <a:r>
              <a:rPr lang="es-UY" dirty="0" smtClean="0"/>
              <a:t>Caso MP sin Exportación</a:t>
            </a:r>
          </a:p>
        </p:txBody>
      </p:sp>
    </p:spTree>
    <p:extLst>
      <p:ext uri="{BB962C8B-B14F-4D97-AF65-F5344CB8AC3E}">
        <p14:creationId xmlns:p14="http://schemas.microsoft.com/office/powerpoint/2010/main" val="34085283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85800" y="152400"/>
            <a:ext cx="7696200" cy="609600"/>
          </a:xfrm>
        </p:spPr>
        <p:txBody>
          <a:bodyPr/>
          <a:lstStyle/>
          <a:p>
            <a:r>
              <a:rPr lang="es-UY" dirty="0" smtClean="0"/>
              <a:t>Caso MP con Exportación</a:t>
            </a:r>
          </a:p>
          <a:p>
            <a:endParaRPr lang="es-UY" dirty="0"/>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968740"/>
            <a:ext cx="7957395" cy="4822460"/>
          </a:xfrm>
          <a:prstGeom prst="rect">
            <a:avLst/>
          </a:prstGeom>
          <a:noFill/>
          <a:ln w="349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00922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304800"/>
            <a:ext cx="7772400" cy="533400"/>
          </a:xfrm>
        </p:spPr>
        <p:txBody>
          <a:bodyPr/>
          <a:lstStyle/>
          <a:p>
            <a:r>
              <a:rPr lang="es-UY" dirty="0" smtClean="0"/>
              <a:t>Corto plazo, CPC. Caso libre</a:t>
            </a:r>
            <a:endParaRPr lang="es-UY"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76867"/>
            <a:ext cx="8547158" cy="4724400"/>
          </a:xfrm>
          <a:prstGeom prst="rect">
            <a:avLst/>
          </a:prstGeom>
          <a:noFill/>
          <a:ln w="349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3663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133" y="76200"/>
            <a:ext cx="7696200" cy="6338326"/>
          </a:xfrm>
          <a:prstGeom prst="rect">
            <a:avLst/>
          </a:prstGeom>
          <a:noFill/>
          <a:ln w="349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70922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228600"/>
            <a:ext cx="7772400" cy="609600"/>
          </a:xfrm>
        </p:spPr>
        <p:txBody>
          <a:bodyPr/>
          <a:lstStyle/>
          <a:p>
            <a:r>
              <a:rPr lang="es-UY" sz="2400" dirty="0" err="1" smtClean="0"/>
              <a:t>SimSEE</a:t>
            </a:r>
            <a:r>
              <a:rPr lang="es-UY" sz="2400" dirty="0" smtClean="0"/>
              <a:t>, caso libre</a:t>
            </a:r>
            <a:endParaRPr lang="es-UY" sz="2400"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740134"/>
            <a:ext cx="8031238" cy="5279666"/>
          </a:xfrm>
          <a:prstGeom prst="rect">
            <a:avLst/>
          </a:prstGeom>
          <a:noFill/>
          <a:ln w="349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52577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76200"/>
            <a:ext cx="6924675" cy="6268337"/>
          </a:xfrm>
          <a:prstGeom prst="rect">
            <a:avLst/>
          </a:prstGeom>
          <a:noFill/>
          <a:ln w="349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71906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127000" y="304800"/>
            <a:ext cx="8991600" cy="609600"/>
          </a:xfrm>
        </p:spPr>
        <p:txBody>
          <a:bodyPr/>
          <a:lstStyle/>
          <a:p>
            <a:r>
              <a:rPr lang="es-UY" sz="2400" dirty="0" smtClean="0"/>
              <a:t>Caso libre horizonte 15 días aportes determinísticos</a:t>
            </a:r>
            <a:endParaRPr lang="es-UY" sz="2400"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905932"/>
            <a:ext cx="7924800" cy="5159601"/>
          </a:xfrm>
          <a:prstGeom prst="rect">
            <a:avLst/>
          </a:prstGeom>
          <a:noFill/>
          <a:ln w="349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12003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52400" y="152400"/>
            <a:ext cx="8686800" cy="609600"/>
          </a:xfrm>
        </p:spPr>
        <p:txBody>
          <a:bodyPr/>
          <a:lstStyle/>
          <a:p>
            <a:pPr algn="ctr"/>
            <a:r>
              <a:rPr lang="es-UY" sz="2800" dirty="0" smtClean="0"/>
              <a:t>Resumen semana actual N° 27</a:t>
            </a:r>
            <a:endParaRPr lang="es-ES" sz="2800" dirty="0" smtClean="0"/>
          </a:p>
        </p:txBody>
      </p:sp>
      <p:sp>
        <p:nvSpPr>
          <p:cNvPr id="32770" name="Rectangle 3"/>
          <p:cNvSpPr>
            <a:spLocks noGrp="1" noChangeArrowheads="1"/>
          </p:cNvSpPr>
          <p:nvPr>
            <p:ph type="body" sz="half" idx="2"/>
          </p:nvPr>
        </p:nvSpPr>
        <p:spPr>
          <a:xfrm>
            <a:off x="152400" y="914400"/>
            <a:ext cx="8763000" cy="6019800"/>
          </a:xfrm>
        </p:spPr>
        <p:txBody>
          <a:bodyPr/>
          <a:lstStyle/>
          <a:p>
            <a:pPr marL="342900" indent="-342900" algn="just">
              <a:spcBef>
                <a:spcPts val="600"/>
              </a:spcBef>
              <a:spcAft>
                <a:spcPts val="0"/>
              </a:spcAft>
              <a:buFont typeface="Arial" panose="020B0604020202020204" pitchFamily="34" charset="0"/>
              <a:buChar char="•"/>
            </a:pPr>
            <a:r>
              <a:rPr lang="es-ES" sz="2400" dirty="0">
                <a:latin typeface="Calibri"/>
                <a:ea typeface="Times New Roman"/>
                <a:cs typeface="Arial"/>
              </a:rPr>
              <a:t>Durante la presente semana se han producido precipitaciones importantes en todas las cuencas que han tenido como consecuencia un aumento significativo de aportes en todas las centrales, siendo necesario abrir  vertederos en Bonete y Palmar.</a:t>
            </a:r>
            <a:endParaRPr lang="es-UY" sz="2400" dirty="0">
              <a:latin typeface="Arial"/>
              <a:ea typeface="Times New Roman"/>
              <a:cs typeface="Times New Roman"/>
            </a:endParaRPr>
          </a:p>
          <a:p>
            <a:pPr marL="342900" indent="-342900" algn="just">
              <a:spcBef>
                <a:spcPts val="600"/>
              </a:spcBef>
              <a:spcAft>
                <a:spcPts val="0"/>
              </a:spcAft>
              <a:buFont typeface="Arial" panose="020B0604020202020204" pitchFamily="34" charset="0"/>
              <a:buChar char="•"/>
            </a:pPr>
            <a:r>
              <a:rPr lang="es-ES" sz="2400" dirty="0">
                <a:latin typeface="Calibri"/>
                <a:ea typeface="Times New Roman"/>
                <a:cs typeface="Arial"/>
              </a:rPr>
              <a:t>Salto Grande continúa declarando máxima generación con riesgo de vertimiento hasta el viernes inclusive</a:t>
            </a:r>
            <a:r>
              <a:rPr lang="es-ES" sz="2400" dirty="0" smtClean="0">
                <a:latin typeface="Calibri"/>
                <a:ea typeface="Times New Roman"/>
                <a:cs typeface="Arial"/>
              </a:rPr>
              <a:t>. Actualmente la cota vista Uruguaya es superior a la Argentina del orden de 19 </a:t>
            </a:r>
            <a:r>
              <a:rPr lang="es-ES" sz="2400" dirty="0" err="1" smtClean="0">
                <a:latin typeface="Calibri"/>
                <a:ea typeface="Times New Roman"/>
                <a:cs typeface="Arial"/>
              </a:rPr>
              <a:t>GWh</a:t>
            </a:r>
            <a:endParaRPr lang="es-ES" sz="2400" dirty="0" smtClean="0">
              <a:latin typeface="Calibri"/>
              <a:ea typeface="Times New Roman"/>
              <a:cs typeface="Arial"/>
            </a:endParaRPr>
          </a:p>
          <a:p>
            <a:pPr marL="342900" indent="-342900" algn="just">
              <a:spcBef>
                <a:spcPts val="600"/>
              </a:spcBef>
              <a:spcAft>
                <a:spcPts val="0"/>
              </a:spcAft>
              <a:buFont typeface="Arial" panose="020B0604020202020204" pitchFamily="34" charset="0"/>
              <a:buChar char="•"/>
            </a:pPr>
            <a:r>
              <a:rPr lang="es-ES" sz="2400" dirty="0" smtClean="0">
                <a:latin typeface="Calibri"/>
                <a:ea typeface="Times New Roman"/>
                <a:cs typeface="Arial"/>
              </a:rPr>
              <a:t>Los vertederos de Terra y Palmar se encuentran abiertos</a:t>
            </a:r>
            <a:endParaRPr lang="es-UY" sz="2400" dirty="0">
              <a:latin typeface="Arial"/>
              <a:ea typeface="Times New Roman"/>
              <a:cs typeface="Times New Roman"/>
            </a:endParaRPr>
          </a:p>
          <a:p>
            <a:pPr marL="342900" indent="-342900" algn="just">
              <a:spcBef>
                <a:spcPts val="600"/>
              </a:spcBef>
              <a:spcAft>
                <a:spcPts val="0"/>
              </a:spcAft>
              <a:buFont typeface="Arial" panose="020B0604020202020204" pitchFamily="34" charset="0"/>
              <a:buChar char="•"/>
            </a:pPr>
            <a:r>
              <a:rPr lang="es-ES" sz="2400" dirty="0">
                <a:latin typeface="Calibri"/>
                <a:ea typeface="Times New Roman"/>
                <a:cs typeface="Arial"/>
              </a:rPr>
              <a:t>En ocasiones ha sido necesario modular generación </a:t>
            </a:r>
            <a:r>
              <a:rPr lang="es-ES" sz="2400" dirty="0" smtClean="0">
                <a:latin typeface="Calibri"/>
                <a:ea typeface="Times New Roman"/>
                <a:cs typeface="Arial"/>
              </a:rPr>
              <a:t>Eólica e Hidráulica del río Negro.</a:t>
            </a:r>
          </a:p>
          <a:p>
            <a:pPr marL="342900" indent="-342900" algn="just">
              <a:spcBef>
                <a:spcPts val="600"/>
              </a:spcBef>
              <a:spcAft>
                <a:spcPts val="0"/>
              </a:spcAft>
              <a:buFont typeface="Arial" panose="020B0604020202020204" pitchFamily="34" charset="0"/>
              <a:buChar char="•"/>
            </a:pPr>
            <a:r>
              <a:rPr lang="es-ES" sz="2400" dirty="0" smtClean="0">
                <a:latin typeface="Calibri"/>
                <a:ea typeface="Times New Roman"/>
                <a:cs typeface="Arial"/>
              </a:rPr>
              <a:t>Puntualmente se ha </a:t>
            </a:r>
            <a:r>
              <a:rPr lang="es-ES" sz="2400" dirty="0">
                <a:latin typeface="Calibri"/>
                <a:ea typeface="Times New Roman"/>
                <a:cs typeface="Arial"/>
              </a:rPr>
              <a:t>necesitado térmico para picos de potencia</a:t>
            </a:r>
            <a:r>
              <a:rPr lang="es-ES" sz="2400" dirty="0" smtClean="0">
                <a:latin typeface="Calibri"/>
                <a:ea typeface="Times New Roman"/>
                <a:cs typeface="Arial"/>
              </a:rPr>
              <a:t>.</a:t>
            </a:r>
          </a:p>
          <a:p>
            <a:pPr marL="342900" indent="-342900" algn="just">
              <a:spcBef>
                <a:spcPts val="600"/>
              </a:spcBef>
              <a:spcAft>
                <a:spcPts val="0"/>
              </a:spcAft>
              <a:buFont typeface="Arial" panose="020B0604020202020204" pitchFamily="34" charset="0"/>
              <a:buChar char="•"/>
            </a:pPr>
            <a:r>
              <a:rPr lang="es-ES" sz="2400" dirty="0" smtClean="0">
                <a:latin typeface="Calibri"/>
                <a:ea typeface="Times New Roman"/>
                <a:cs typeface="Arial"/>
              </a:rPr>
              <a:t>Cabe la posibilidad de CTM deba abrir vertederos en el día de hoy</a:t>
            </a:r>
            <a:endParaRPr lang="es-UY" sz="2400" dirty="0">
              <a:latin typeface="Arial"/>
              <a:ea typeface="Times New Roman"/>
              <a:cs typeface="Times New Roman"/>
            </a:endParaRPr>
          </a:p>
          <a:p>
            <a:pPr algn="just">
              <a:spcBef>
                <a:spcPts val="600"/>
              </a:spcBef>
              <a:spcAft>
                <a:spcPts val="0"/>
              </a:spcAft>
            </a:pPr>
            <a:endParaRPr lang="es-UY" sz="2400" dirty="0">
              <a:latin typeface="Arial"/>
              <a:ea typeface="Times New Roman"/>
              <a:cs typeface="Times New Roman"/>
            </a:endParaRPr>
          </a:p>
          <a:p>
            <a:endParaRPr lang="es-ES" sz="2400"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28600"/>
            <a:ext cx="6780381" cy="6019800"/>
          </a:xfrm>
          <a:prstGeom prst="rect">
            <a:avLst/>
          </a:prstGeom>
          <a:noFill/>
          <a:ln w="349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12909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CAB644A3-69A0-4875-88CE-D6F766D9A2C9}" type="slidenum">
              <a:rPr lang="es-ES"/>
              <a:pPr algn="r"/>
              <a:t>31</a:t>
            </a:fld>
            <a:endParaRPr lang="es-ES"/>
          </a:p>
        </p:txBody>
      </p:sp>
      <p:sp>
        <p:nvSpPr>
          <p:cNvPr id="64514" name="3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E2B5819B-F822-436F-833A-0F10F845D15D}" type="datetime1">
              <a:rPr lang="es-ES"/>
              <a:pPr/>
              <a:t>08/07/2016</a:t>
            </a:fld>
            <a:endParaRPr lang="es-ES"/>
          </a:p>
        </p:txBody>
      </p:sp>
      <p:sp>
        <p:nvSpPr>
          <p:cNvPr id="64515" name="5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196891A5-EB9A-4A6E-BA80-C5AABB8C3F0E}" type="slidenum">
              <a:rPr lang="es-ES"/>
              <a:pPr algn="r"/>
              <a:t>31</a:t>
            </a:fld>
            <a:endParaRPr lang="es-ES"/>
          </a:p>
        </p:txBody>
      </p:sp>
      <p:sp>
        <p:nvSpPr>
          <p:cNvPr id="64516" name="Rectangle 2"/>
          <p:cNvSpPr>
            <a:spLocks noGrp="1" noChangeArrowheads="1"/>
          </p:cNvSpPr>
          <p:nvPr>
            <p:ph type="title" idx="4294967295"/>
          </p:nvPr>
        </p:nvSpPr>
        <p:spPr>
          <a:xfrm>
            <a:off x="533400" y="2209800"/>
            <a:ext cx="8229600" cy="2176463"/>
          </a:xfrm>
        </p:spPr>
        <p:txBody>
          <a:bodyPr/>
          <a:lstStyle/>
          <a:p>
            <a:pPr algn="l"/>
            <a:r>
              <a:rPr lang="es-UY" sz="3600" dirty="0" smtClean="0"/>
              <a:t>Programa de generación de la semana 27/16:</a:t>
            </a:r>
            <a:br>
              <a:rPr lang="es-UY" sz="3600" dirty="0" smtClean="0"/>
            </a:br>
            <a:r>
              <a:rPr lang="es-UY" sz="3600" dirty="0" smtClean="0"/>
              <a:t/>
            </a:r>
            <a:br>
              <a:rPr lang="es-UY" sz="3600" dirty="0" smtClean="0"/>
            </a:br>
            <a:endParaRPr lang="es-ES" sz="2000"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609600" y="228600"/>
            <a:ext cx="7772400" cy="685800"/>
          </a:xfrm>
        </p:spPr>
        <p:txBody>
          <a:bodyPr/>
          <a:lstStyle/>
          <a:p>
            <a:r>
              <a:rPr lang="es-UY" dirty="0" smtClean="0"/>
              <a:t>Programa semanal (jueves)</a:t>
            </a:r>
            <a:br>
              <a:rPr lang="es-UY" dirty="0" smtClean="0"/>
            </a:br>
            <a:endParaRPr lang="es-ES" dirty="0" smtClean="0"/>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 y="685800"/>
            <a:ext cx="5426419" cy="3886200"/>
          </a:xfrm>
          <a:prstGeom prst="rect">
            <a:avLst/>
          </a:prstGeom>
          <a:noFill/>
          <a:ln w="349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2743199"/>
            <a:ext cx="3122070" cy="3089275"/>
          </a:xfrm>
          <a:prstGeom prst="rect">
            <a:avLst/>
          </a:prstGeom>
          <a:noFill/>
          <a:ln w="349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685800" y="381000"/>
            <a:ext cx="7772400" cy="533400"/>
          </a:xfrm>
        </p:spPr>
        <p:txBody>
          <a:bodyPr/>
          <a:lstStyle/>
          <a:p>
            <a:r>
              <a:rPr lang="es-UY" dirty="0" smtClean="0"/>
              <a:t>Datos energéticos diarios</a:t>
            </a:r>
            <a:endParaRPr lang="es-UY" dirty="0"/>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77" y="1074767"/>
            <a:ext cx="7563390" cy="4843433"/>
          </a:xfrm>
          <a:prstGeom prst="rect">
            <a:avLst/>
          </a:prstGeom>
          <a:noFill/>
          <a:ln w="349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98451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685800" y="152400"/>
            <a:ext cx="7772400" cy="381000"/>
          </a:xfrm>
        </p:spPr>
        <p:txBody>
          <a:bodyPr/>
          <a:lstStyle/>
          <a:p>
            <a:r>
              <a:rPr lang="es-UY" dirty="0" smtClean="0"/>
              <a:t>Datos hidráulicos diarios</a:t>
            </a:r>
            <a:endParaRPr lang="es-UY" dirty="0"/>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609600"/>
            <a:ext cx="7272337" cy="5528811"/>
          </a:xfrm>
          <a:prstGeom prst="rect">
            <a:avLst/>
          </a:prstGeom>
          <a:noFill/>
          <a:ln w="349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84918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6790" y="381000"/>
            <a:ext cx="7772400" cy="762000"/>
          </a:xfrm>
        </p:spPr>
        <p:txBody>
          <a:bodyPr/>
          <a:lstStyle/>
          <a:p>
            <a:r>
              <a:rPr lang="es-UY" dirty="0" smtClean="0"/>
              <a:t>Principales trabajos en la red</a:t>
            </a:r>
            <a:endParaRPr lang="es-UY"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8534400" cy="5029200"/>
          </a:xfrm>
          <a:prstGeom prst="rect">
            <a:avLst/>
          </a:prstGeom>
          <a:noFill/>
          <a:ln w="349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0086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4 Título"/>
          <p:cNvSpPr>
            <a:spLocks noGrp="1"/>
          </p:cNvSpPr>
          <p:nvPr>
            <p:ph type="title"/>
          </p:nvPr>
        </p:nvSpPr>
        <p:spPr>
          <a:xfrm>
            <a:off x="685800" y="457200"/>
            <a:ext cx="7772400" cy="914400"/>
          </a:xfrm>
        </p:spPr>
        <p:txBody>
          <a:bodyPr/>
          <a:lstStyle/>
          <a:p>
            <a:r>
              <a:rPr lang="es-UY" dirty="0" smtClean="0"/>
              <a:t>Perspectivas para la semana 28</a:t>
            </a:r>
            <a:br>
              <a:rPr lang="es-UY" dirty="0" smtClean="0"/>
            </a:br>
            <a:endParaRPr lang="es-UY" dirty="0" smtClean="0"/>
          </a:p>
        </p:txBody>
      </p:sp>
      <p:sp>
        <p:nvSpPr>
          <p:cNvPr id="31746" name="5 Marcador de contenido"/>
          <p:cNvSpPr>
            <a:spLocks noGrp="1"/>
          </p:cNvSpPr>
          <p:nvPr>
            <p:ph idx="1"/>
          </p:nvPr>
        </p:nvSpPr>
        <p:spPr>
          <a:xfrm>
            <a:off x="0" y="914400"/>
            <a:ext cx="8991600" cy="4648200"/>
          </a:xfrm>
        </p:spPr>
        <p:txBody>
          <a:bodyPr/>
          <a:lstStyle/>
          <a:p>
            <a:pPr algn="just">
              <a:spcBef>
                <a:spcPts val="600"/>
              </a:spcBef>
              <a:spcAft>
                <a:spcPts val="0"/>
              </a:spcAft>
            </a:pPr>
            <a:r>
              <a:rPr lang="es-ES" sz="2400" dirty="0" smtClean="0">
                <a:latin typeface="Calibri"/>
                <a:ea typeface="Times New Roman"/>
                <a:cs typeface="Arial"/>
              </a:rPr>
              <a:t>A </a:t>
            </a:r>
            <a:r>
              <a:rPr lang="es-ES" sz="2400" dirty="0">
                <a:latin typeface="Calibri"/>
                <a:ea typeface="Times New Roman"/>
                <a:cs typeface="Arial"/>
              </a:rPr>
              <a:t>la fecha existen pronósticos </a:t>
            </a:r>
            <a:r>
              <a:rPr lang="es-ES" sz="2400" dirty="0" smtClean="0">
                <a:latin typeface="Calibri"/>
                <a:ea typeface="Times New Roman"/>
                <a:cs typeface="Arial"/>
              </a:rPr>
              <a:t>de precipitaciones para toda la cuenca del río Uruguay no así para la del río Negro.</a:t>
            </a:r>
          </a:p>
          <a:p>
            <a:pPr algn="just">
              <a:spcBef>
                <a:spcPts val="600"/>
              </a:spcBef>
              <a:spcAft>
                <a:spcPts val="0"/>
              </a:spcAft>
            </a:pPr>
            <a:r>
              <a:rPr lang="es-ES" sz="2400" dirty="0" smtClean="0">
                <a:latin typeface="Calibri"/>
                <a:ea typeface="Times New Roman"/>
                <a:cs typeface="Arial"/>
              </a:rPr>
              <a:t> Se estará con vertederos abiertos de todas las centrales del río Negro durante la semana</a:t>
            </a:r>
          </a:p>
          <a:p>
            <a:pPr algn="just">
              <a:spcBef>
                <a:spcPts val="600"/>
              </a:spcBef>
              <a:spcAft>
                <a:spcPts val="0"/>
              </a:spcAft>
            </a:pPr>
            <a:r>
              <a:rPr lang="es-ES" sz="2400" dirty="0" smtClean="0">
                <a:latin typeface="Calibri"/>
                <a:ea typeface="Times New Roman"/>
                <a:cs typeface="Arial"/>
              </a:rPr>
              <a:t>Se estima se comenzara la semana con una cota vista en Salto Grande superior a los 36 m siempre y cuando no haya una apertura de vertederos en SG</a:t>
            </a:r>
          </a:p>
          <a:p>
            <a:pPr algn="just">
              <a:spcBef>
                <a:spcPts val="600"/>
              </a:spcBef>
              <a:spcAft>
                <a:spcPts val="0"/>
              </a:spcAft>
            </a:pPr>
            <a:r>
              <a:rPr lang="es-ES" sz="2400" dirty="0" smtClean="0">
                <a:latin typeface="Calibri"/>
                <a:ea typeface="Times New Roman"/>
                <a:cs typeface="Arial"/>
              </a:rPr>
              <a:t>La previsión de Temperaturas indica un fuerte descenso de las mismas para fines de la semana con </a:t>
            </a:r>
            <a:r>
              <a:rPr lang="es-ES" sz="2400" dirty="0" smtClean="0">
                <a:latin typeface="Calibri"/>
                <a:ea typeface="Times New Roman"/>
                <a:cs typeface="Arial"/>
              </a:rPr>
              <a:t>máximas </a:t>
            </a:r>
            <a:r>
              <a:rPr lang="es-ES" sz="2400" dirty="0" smtClean="0">
                <a:latin typeface="Calibri"/>
                <a:ea typeface="Times New Roman"/>
                <a:cs typeface="Arial"/>
              </a:rPr>
              <a:t>del orden de 10 °C y </a:t>
            </a:r>
            <a:r>
              <a:rPr lang="es-ES" sz="2400" dirty="0" smtClean="0">
                <a:latin typeface="Calibri"/>
                <a:ea typeface="Times New Roman"/>
                <a:cs typeface="Arial"/>
              </a:rPr>
              <a:t>mínimas </a:t>
            </a:r>
            <a:r>
              <a:rPr lang="es-ES" sz="2400" dirty="0" smtClean="0">
                <a:latin typeface="Calibri"/>
                <a:ea typeface="Times New Roman"/>
                <a:cs typeface="Arial"/>
              </a:rPr>
              <a:t>cercanas a 0</a:t>
            </a:r>
            <a:r>
              <a:rPr lang="es-ES" sz="2400" dirty="0" smtClean="0">
                <a:latin typeface="Calibri"/>
                <a:ea typeface="Times New Roman"/>
                <a:cs typeface="Arial"/>
              </a:rPr>
              <a:t>°</a:t>
            </a:r>
            <a:endParaRPr lang="es-ES" sz="2400" dirty="0" smtClean="0">
              <a:latin typeface="Calibri"/>
              <a:ea typeface="Times New Roman"/>
              <a:cs typeface="Aria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35858"/>
            <a:ext cx="8382000" cy="6364942"/>
          </a:xfrm>
        </p:spPr>
        <p:txBody>
          <a:bodyPr/>
          <a:lstStyle/>
          <a:p>
            <a:pPr marL="0" indent="0">
              <a:buNone/>
            </a:pPr>
            <a:r>
              <a:rPr lang="es-ES" sz="1600" b="1" u="sng" dirty="0" smtClean="0"/>
              <a:t>Modelos</a:t>
            </a:r>
          </a:p>
          <a:p>
            <a:pPr marL="0" indent="0">
              <a:buNone/>
            </a:pPr>
            <a:endParaRPr lang="es-ES" sz="1600" b="1" u="sng" dirty="0"/>
          </a:p>
          <a:p>
            <a:r>
              <a:rPr lang="es-ES" sz="2000" b="1" dirty="0" smtClean="0"/>
              <a:t>CPC</a:t>
            </a:r>
            <a:r>
              <a:rPr lang="es-ES" sz="2000" b="1" dirty="0"/>
              <a:t>:.</a:t>
            </a:r>
            <a:r>
              <a:rPr lang="es-ES" sz="2000" dirty="0"/>
              <a:t> </a:t>
            </a:r>
            <a:endParaRPr lang="es-UY" sz="2000" dirty="0"/>
          </a:p>
          <a:p>
            <a:pPr lvl="1"/>
            <a:r>
              <a:rPr lang="es-ES" sz="2000" dirty="0"/>
              <a:t>El caso 10 libre genera con  el Río Negro a pleno y cierra la demanda con Salto Grande dejando las cotas de este lago en 35.27m, exportando escasamente. </a:t>
            </a:r>
            <a:endParaRPr lang="es-UY" sz="2000" dirty="0"/>
          </a:p>
          <a:p>
            <a:r>
              <a:rPr lang="es-ES" sz="2000" b="1" dirty="0"/>
              <a:t>SIMSEE</a:t>
            </a:r>
            <a:r>
              <a:rPr lang="es-ES" sz="2000" b="1" dirty="0"/>
              <a:t>:.</a:t>
            </a:r>
            <a:endParaRPr lang="es-UY" sz="2000" dirty="0"/>
          </a:p>
          <a:p>
            <a:pPr lvl="1"/>
            <a:r>
              <a:rPr lang="es-ES" sz="2000" dirty="0"/>
              <a:t>Los casos libres con MP con y sin exportación generan a pleno con el Río Negro y cierran la demanda con Salto grande Exportando del orden de 20 o 27 </a:t>
            </a:r>
            <a:r>
              <a:rPr lang="es-ES" sz="2000" dirty="0" err="1"/>
              <a:t>GWh</a:t>
            </a:r>
            <a:r>
              <a:rPr lang="es-ES" sz="2000" dirty="0"/>
              <a:t> según el caso</a:t>
            </a:r>
            <a:r>
              <a:rPr lang="es-ES" sz="2000" dirty="0" smtClean="0"/>
              <a:t>.</a:t>
            </a:r>
          </a:p>
          <a:p>
            <a:endParaRPr lang="es-UY" sz="2000" dirty="0"/>
          </a:p>
          <a:p>
            <a:pPr marL="0" indent="0">
              <a:buNone/>
            </a:pPr>
            <a:r>
              <a:rPr lang="es-ES" sz="2000" dirty="0" smtClean="0"/>
              <a:t>Todas </a:t>
            </a:r>
            <a:r>
              <a:rPr lang="es-ES" sz="2000" dirty="0"/>
              <a:t>las corridas se realizaron con aportes sin lluvias.</a:t>
            </a:r>
            <a:endParaRPr lang="es-UY" sz="2000" dirty="0"/>
          </a:p>
          <a:p>
            <a:pPr marL="0" indent="0">
              <a:buNone/>
            </a:pPr>
            <a:endParaRPr lang="es-UY" sz="2000" dirty="0">
              <a:solidFill>
                <a:srgbClr val="FF0000"/>
              </a:solidFill>
            </a:endParaRPr>
          </a:p>
          <a:p>
            <a:endParaRPr lang="es-UY" sz="2000" b="1" dirty="0">
              <a:effectLst/>
              <a:latin typeface="Arial"/>
              <a:ea typeface="Times New Roman"/>
              <a:cs typeface="Times New Roman"/>
            </a:endParaRPr>
          </a:p>
        </p:txBody>
      </p:sp>
    </p:spTree>
    <p:extLst>
      <p:ext uri="{BB962C8B-B14F-4D97-AF65-F5344CB8AC3E}">
        <p14:creationId xmlns:p14="http://schemas.microsoft.com/office/powerpoint/2010/main" val="1823550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idx="4294967295"/>
          </p:nvPr>
        </p:nvSpPr>
        <p:spPr>
          <a:xfrm>
            <a:off x="0" y="381000"/>
            <a:ext cx="9144000" cy="836613"/>
          </a:xfrm>
        </p:spPr>
        <p:txBody>
          <a:bodyPr/>
          <a:lstStyle/>
          <a:p>
            <a:r>
              <a:rPr lang="es-ES" sz="2800" dirty="0" smtClean="0"/>
              <a:t>DESPACHO PROPUESTO </a:t>
            </a:r>
            <a:br>
              <a:rPr lang="es-ES" sz="2800" dirty="0" smtClean="0"/>
            </a:br>
            <a:endParaRPr lang="es-ES" sz="2000" dirty="0" smtClean="0"/>
          </a:p>
        </p:txBody>
      </p:sp>
      <p:sp>
        <p:nvSpPr>
          <p:cNvPr id="33794" name="Rectangle 3"/>
          <p:cNvSpPr>
            <a:spLocks noGrp="1" noChangeArrowheads="1"/>
          </p:cNvSpPr>
          <p:nvPr>
            <p:ph type="body" idx="4294967295"/>
          </p:nvPr>
        </p:nvSpPr>
        <p:spPr>
          <a:xfrm>
            <a:off x="0" y="914400"/>
            <a:ext cx="9144000" cy="4876800"/>
          </a:xfrm>
        </p:spPr>
        <p:txBody>
          <a:bodyPr/>
          <a:lstStyle/>
          <a:p>
            <a:pPr marL="0" indent="0">
              <a:buNone/>
            </a:pPr>
            <a:r>
              <a:rPr lang="es-ES" sz="1800" dirty="0"/>
              <a:t>De acuerdo a lo antedicho  se declara riesgo de vertimiento para todo el sistema y el despacho se realizara  dependiendo de la solicitud de Salto Grande de máxima generación o no</a:t>
            </a:r>
            <a:r>
              <a:rPr lang="es-ES" sz="1800" dirty="0" smtClean="0"/>
              <a:t>.</a:t>
            </a:r>
          </a:p>
          <a:p>
            <a:pPr marL="0" indent="0">
              <a:buNone/>
            </a:pPr>
            <a:endParaRPr lang="es-UY" sz="1800" dirty="0"/>
          </a:p>
          <a:p>
            <a:pPr marL="0" indent="0">
              <a:buNone/>
            </a:pPr>
            <a:r>
              <a:rPr lang="es-ES" sz="1800" dirty="0"/>
              <a:t>Siendo el despacho propuesto mientras Salto solicite máxima generación el siguiente:</a:t>
            </a:r>
            <a:endParaRPr lang="es-UY" sz="1800" dirty="0"/>
          </a:p>
          <a:p>
            <a:pPr lvl="0"/>
            <a:r>
              <a:rPr lang="es-ES" sz="1800" dirty="0"/>
              <a:t>Salto Grande a pleno.</a:t>
            </a:r>
            <a:endParaRPr lang="es-UY" sz="1800" dirty="0"/>
          </a:p>
          <a:p>
            <a:pPr lvl="0"/>
            <a:r>
              <a:rPr lang="es-ES" sz="1800" dirty="0"/>
              <a:t>Auto despachados. </a:t>
            </a:r>
            <a:endParaRPr lang="es-UY" sz="1800" dirty="0"/>
          </a:p>
          <a:p>
            <a:pPr lvl="0"/>
            <a:r>
              <a:rPr lang="es-ES" sz="1800" dirty="0"/>
              <a:t>Río Negro cerrando la demanda.</a:t>
            </a:r>
            <a:endParaRPr lang="es-UY" sz="1800" dirty="0"/>
          </a:p>
          <a:p>
            <a:pPr lvl="0"/>
            <a:r>
              <a:rPr lang="es-ES" sz="1800" dirty="0"/>
              <a:t>Térmico de ser necesario por potencia</a:t>
            </a:r>
            <a:r>
              <a:rPr lang="es-ES" sz="1800" dirty="0" smtClean="0"/>
              <a:t>.</a:t>
            </a:r>
          </a:p>
          <a:p>
            <a:pPr marL="0" lvl="0" indent="0">
              <a:buNone/>
            </a:pPr>
            <a:endParaRPr lang="es-UY" sz="1800" dirty="0"/>
          </a:p>
          <a:p>
            <a:pPr marL="0" indent="0">
              <a:buNone/>
            </a:pPr>
            <a:r>
              <a:rPr lang="es-ES" sz="1800" dirty="0"/>
              <a:t>Luego de que Salto Grande no solicite más máxima generación el despacho propuesto es el siguiente:</a:t>
            </a:r>
            <a:endParaRPr lang="es-UY" sz="1800" dirty="0"/>
          </a:p>
          <a:p>
            <a:pPr marL="0" indent="0">
              <a:buNone/>
            </a:pPr>
            <a:r>
              <a:rPr lang="es-ES" sz="1800" dirty="0" smtClean="0"/>
              <a:t> </a:t>
            </a:r>
          </a:p>
          <a:p>
            <a:r>
              <a:rPr lang="es-ES" sz="1800" dirty="0" smtClean="0"/>
              <a:t>Auto </a:t>
            </a:r>
            <a:r>
              <a:rPr lang="es-ES" sz="1800" dirty="0"/>
              <a:t>despachados. </a:t>
            </a:r>
            <a:endParaRPr lang="es-UY" sz="1800" dirty="0"/>
          </a:p>
          <a:p>
            <a:r>
              <a:rPr lang="es-ES" sz="1800" dirty="0" smtClean="0"/>
              <a:t>Río </a:t>
            </a:r>
            <a:r>
              <a:rPr lang="es-ES" sz="1800" dirty="0"/>
              <a:t>Negro a pleno</a:t>
            </a:r>
          </a:p>
          <a:p>
            <a:pPr lvl="0"/>
            <a:r>
              <a:rPr lang="es-ES" sz="1800" dirty="0" smtClean="0"/>
              <a:t>Salto </a:t>
            </a:r>
            <a:r>
              <a:rPr lang="es-ES" sz="1800" dirty="0"/>
              <a:t>Grande cerrando la demanda.</a:t>
            </a:r>
            <a:endParaRPr lang="es-UY" sz="1800" dirty="0"/>
          </a:p>
          <a:p>
            <a:pPr lvl="0"/>
            <a:r>
              <a:rPr lang="es-ES" sz="1800" dirty="0"/>
              <a:t>Térmico de ser necesario por potencia.</a:t>
            </a:r>
            <a:endParaRPr lang="es-UY" sz="1800" dirty="0"/>
          </a:p>
          <a:p>
            <a:endParaRPr lang="es-UY"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91868F5F-9EE3-4B42-ABF6-C37D67D7D2D8}" type="slidenum">
              <a:rPr lang="es-ES"/>
              <a:pPr algn="r"/>
              <a:t>7</a:t>
            </a:fld>
            <a:endParaRPr lang="es-ES"/>
          </a:p>
        </p:txBody>
      </p:sp>
      <p:sp>
        <p:nvSpPr>
          <p:cNvPr id="35842" name="3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485921E9-C777-4214-B2B8-42C2740ED05D}" type="datetime1">
              <a:rPr lang="es-ES"/>
              <a:pPr/>
              <a:t>08/07/2016</a:t>
            </a:fld>
            <a:endParaRPr lang="es-ES"/>
          </a:p>
        </p:txBody>
      </p:sp>
      <p:sp>
        <p:nvSpPr>
          <p:cNvPr id="35843" name="5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568B6D91-E64C-4117-9E66-07CF84FE854A}" type="slidenum">
              <a:rPr lang="es-ES"/>
              <a:pPr algn="r"/>
              <a:t>7</a:t>
            </a:fld>
            <a:endParaRPr lang="es-ES"/>
          </a:p>
        </p:txBody>
      </p:sp>
      <p:sp>
        <p:nvSpPr>
          <p:cNvPr id="35844" name="Rectangle 2"/>
          <p:cNvSpPr>
            <a:spLocks noGrp="1" noChangeArrowheads="1"/>
          </p:cNvSpPr>
          <p:nvPr>
            <p:ph type="title" idx="4294967295"/>
          </p:nvPr>
        </p:nvSpPr>
        <p:spPr>
          <a:xfrm>
            <a:off x="381000" y="2971800"/>
            <a:ext cx="8229600" cy="1384300"/>
          </a:xfrm>
        </p:spPr>
        <p:txBody>
          <a:bodyPr/>
          <a:lstStyle/>
          <a:p>
            <a:r>
              <a:rPr lang="es-UY" b="0" smtClean="0"/>
              <a:t>Resultados de la semana en curso:</a:t>
            </a:r>
            <a:r>
              <a:rPr lang="es-UY" smtClean="0"/>
              <a:t/>
            </a:r>
            <a:br>
              <a:rPr lang="es-UY" smtClean="0"/>
            </a:br>
            <a:r>
              <a:rPr lang="es-UY" sz="1800" smtClean="0"/>
              <a:t>Comparación ejecutado-programado</a:t>
            </a:r>
            <a:br>
              <a:rPr lang="es-UY" sz="1800" smtClean="0"/>
            </a:br>
            <a:r>
              <a:rPr lang="es-UY" sz="1800" smtClean="0"/>
              <a:t>.</a:t>
            </a:r>
            <a:br>
              <a:rPr lang="es-UY" sz="1800" smtClean="0"/>
            </a:br>
            <a:r>
              <a:rPr lang="es-UY" smtClean="0"/>
              <a:t/>
            </a:r>
            <a:br>
              <a:rPr lang="es-UY" smtClean="0"/>
            </a:br>
            <a:endParaRPr lang="es-ES" sz="2000" smtClean="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1 Título"/>
          <p:cNvSpPr>
            <a:spLocks noGrp="1"/>
          </p:cNvSpPr>
          <p:nvPr>
            <p:ph type="title"/>
          </p:nvPr>
        </p:nvSpPr>
        <p:spPr>
          <a:xfrm>
            <a:off x="914400" y="228600"/>
            <a:ext cx="7086600" cy="685800"/>
          </a:xfrm>
        </p:spPr>
        <p:txBody>
          <a:bodyPr/>
          <a:lstStyle/>
          <a:p>
            <a:r>
              <a:rPr lang="es-ES" sz="2400" dirty="0" smtClean="0"/>
              <a:t>Datos globales semanales  (jueves) </a:t>
            </a:r>
            <a:br>
              <a:rPr lang="es-ES" sz="2400" dirty="0" smtClean="0"/>
            </a:br>
            <a:endParaRPr lang="es-UY" sz="24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00200"/>
            <a:ext cx="4943184" cy="3540125"/>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1592119"/>
            <a:ext cx="3585873" cy="3548206"/>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1 Título"/>
          <p:cNvSpPr>
            <a:spLocks noGrp="1"/>
          </p:cNvSpPr>
          <p:nvPr>
            <p:ph type="title"/>
          </p:nvPr>
        </p:nvSpPr>
        <p:spPr>
          <a:xfrm>
            <a:off x="581025" y="304800"/>
            <a:ext cx="8305800" cy="533400"/>
          </a:xfrm>
        </p:spPr>
        <p:txBody>
          <a:bodyPr/>
          <a:lstStyle/>
          <a:p>
            <a:r>
              <a:rPr lang="es-UY" sz="2400" dirty="0" smtClean="0"/>
              <a:t>Datos globales semanales  (jueves)</a:t>
            </a:r>
            <a:r>
              <a:rPr lang="es-ES" sz="2400" dirty="0" smtClean="0"/>
              <a:t> Comparación previsto-ejecutado producción </a:t>
            </a:r>
            <a:br>
              <a:rPr lang="es-ES" sz="2400" dirty="0" smtClean="0"/>
            </a:br>
            <a:endParaRPr lang="es-UY" sz="2400" dirty="0" smtClean="0"/>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914400"/>
            <a:ext cx="6324600" cy="5425846"/>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Presentación en blanco">
  <a:themeElements>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esentación en blanco">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lnDef>
  </a:objectDefaults>
  <a:extraClrSchemeLst>
    <a:extraClrScheme>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ción en blanc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sentación en blanc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sentación en blanc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sentación en blanc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sentación en blanc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sentación en blanc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seño personalizado">
  <a:themeElements>
    <a:clrScheme name="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ersonaliz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lnDef>
  </a:objectDefaults>
  <a:extraClrSchemeLst>
    <a:extraClrScheme>
      <a:clrScheme name="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ersonaliz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ersonaliz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ersonaliz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ersonaliz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ersonaliz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ersonaliz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ersonaliz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ersonaliz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ersonaliz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ersonaliz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ersonaliz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0.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1.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5.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6.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7.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8.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9.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300040</TotalTime>
  <Words>578</Words>
  <Application>Microsoft Office PowerPoint</Application>
  <PresentationFormat>Presentación en pantalla (4:3)</PresentationFormat>
  <Paragraphs>92</Paragraphs>
  <Slides>35</Slides>
  <Notes>9</Notes>
  <HiddenSlides>0</HiddenSlides>
  <MMClips>0</MMClips>
  <ScaleCrop>false</ScaleCrop>
  <HeadingPairs>
    <vt:vector size="4" baseType="variant">
      <vt:variant>
        <vt:lpstr>Tema</vt:lpstr>
      </vt:variant>
      <vt:variant>
        <vt:i4>2</vt:i4>
      </vt:variant>
      <vt:variant>
        <vt:lpstr>Títulos de diapositiva</vt:lpstr>
      </vt:variant>
      <vt:variant>
        <vt:i4>35</vt:i4>
      </vt:variant>
    </vt:vector>
  </HeadingPairs>
  <TitlesOfParts>
    <vt:vector size="37" baseType="lpstr">
      <vt:lpstr>Presentación en blanco</vt:lpstr>
      <vt:lpstr>Diseño personalizado</vt:lpstr>
      <vt:lpstr>Resultados de la semana en curso  y  programación de la semana 28  de 2016      V1    </vt:lpstr>
      <vt:lpstr>Resultados de la semana en curso: Comentarios generales</vt:lpstr>
      <vt:lpstr>Resumen semana actual N° 27</vt:lpstr>
      <vt:lpstr>Perspectivas para la semana 28 </vt:lpstr>
      <vt:lpstr>Presentación de PowerPoint</vt:lpstr>
      <vt:lpstr>DESPACHO PROPUESTO  </vt:lpstr>
      <vt:lpstr>Resultados de la semana en curso: Comparación ejecutado-programado .  </vt:lpstr>
      <vt:lpstr>Datos globales semanales  (jueves)  </vt:lpstr>
      <vt:lpstr>Datos globales semanales  (jueves) Comparación previsto-ejecutado producción  </vt:lpstr>
      <vt:lpstr>Evolución de la demanda</vt:lpstr>
      <vt:lpstr>COMPARATIVO DE APORTES DE CENTRALES HIDRAULICAS SALTO GRANDE</vt:lpstr>
      <vt:lpstr>RIO NEGRO</vt:lpstr>
      <vt:lpstr>Previsión aportes Salto Grande (Fuente CTM, jueves)</vt:lpstr>
      <vt:lpstr>Semana próxima</vt:lpstr>
      <vt:lpstr>Previsiones de generación eólica fecha 06/07 (miércoles)</vt:lpstr>
      <vt:lpstr>Previsiones de generación eólica fecha 01/07 (viernes)</vt:lpstr>
      <vt:lpstr>Presentación de PowerPoint</vt:lpstr>
      <vt:lpstr>Presentación de PowerPoint</vt:lpstr>
      <vt:lpstr>Previsión precipitaciones acumuladas INMET y CPTEC (miércoles)</vt:lpstr>
      <vt:lpstr>Programación semanal 2016-27 </vt:lpstr>
      <vt:lpstr>COSTO GENERACIÓN TÉRMICA</vt:lpstr>
      <vt:lpstr>MODELOS</vt:lpstr>
      <vt:lpstr>Mediano plazo, OPERGEN</vt:lpstr>
      <vt:lpstr>Presentación de PowerPoint</vt:lpstr>
      <vt:lpstr>Corto plazo, CPC. Caso libre</vt:lpstr>
      <vt:lpstr>Presentación de PowerPoint</vt:lpstr>
      <vt:lpstr>SimSEE, caso libre</vt:lpstr>
      <vt:lpstr>Presentación de PowerPoint</vt:lpstr>
      <vt:lpstr>Caso libre horizonte 15 días aportes determinísticos</vt:lpstr>
      <vt:lpstr>Presentación de PowerPoint</vt:lpstr>
      <vt:lpstr>Programa de generación de la semana 27/16:  </vt:lpstr>
      <vt:lpstr>Programa semanal (jueves) </vt:lpstr>
      <vt:lpstr>Datos energéticos diarios</vt:lpstr>
      <vt:lpstr>Datos hidráulicos diarios</vt:lpstr>
      <vt:lpstr>Principales trabajos en la red</vt:lpstr>
    </vt:vector>
  </TitlesOfParts>
  <Company>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at</dc:creator>
  <cp:lastModifiedBy>Administrador</cp:lastModifiedBy>
  <cp:revision>4032</cp:revision>
  <dcterms:created xsi:type="dcterms:W3CDTF">2010-01-29T12:03:38Z</dcterms:created>
  <dcterms:modified xsi:type="dcterms:W3CDTF">2016-07-08T15:38:12Z</dcterms:modified>
</cp:coreProperties>
</file>