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42"/>
  </p:notesMasterIdLst>
  <p:handoutMasterIdLst>
    <p:handoutMasterId r:id="rId43"/>
  </p:handoutMasterIdLst>
  <p:sldIdLst>
    <p:sldId id="1026" r:id="rId3"/>
    <p:sldId id="1027" r:id="rId4"/>
    <p:sldId id="1285" r:id="rId5"/>
    <p:sldId id="1300" r:id="rId6"/>
    <p:sldId id="1355" r:id="rId7"/>
    <p:sldId id="1030" r:id="rId8"/>
    <p:sldId id="1001" r:id="rId9"/>
    <p:sldId id="1279" r:id="rId10"/>
    <p:sldId id="1278" r:id="rId11"/>
    <p:sldId id="1280" r:id="rId12"/>
    <p:sldId id="1281" r:id="rId13"/>
    <p:sldId id="1282" r:id="rId14"/>
    <p:sldId id="1405" r:id="rId15"/>
    <p:sldId id="1005" r:id="rId16"/>
    <p:sldId id="1349" r:id="rId17"/>
    <p:sldId id="1412" r:id="rId18"/>
    <p:sldId id="1345" r:id="rId19"/>
    <p:sldId id="1414" r:id="rId20"/>
    <p:sldId id="1421" r:id="rId21"/>
    <p:sldId id="1009" r:id="rId22"/>
    <p:sldId id="1037" r:id="rId23"/>
    <p:sldId id="1313" r:id="rId24"/>
    <p:sldId id="1408" r:id="rId25"/>
    <p:sldId id="1424" r:id="rId26"/>
    <p:sldId id="1409" r:id="rId27"/>
    <p:sldId id="1410" r:id="rId28"/>
    <p:sldId id="1340" r:id="rId29"/>
    <p:sldId id="1427" r:id="rId30"/>
    <p:sldId id="1425" r:id="rId31"/>
    <p:sldId id="1426" r:id="rId32"/>
    <p:sldId id="1422" r:id="rId33"/>
    <p:sldId id="1428" r:id="rId34"/>
    <p:sldId id="1341" r:id="rId35"/>
    <p:sldId id="1423" r:id="rId36"/>
    <p:sldId id="1175" r:id="rId37"/>
    <p:sldId id="1133" r:id="rId38"/>
    <p:sldId id="1353" r:id="rId39"/>
    <p:sldId id="1354" r:id="rId40"/>
    <p:sldId id="1348" r:id="rId41"/>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CC"/>
    <a:srgbClr val="FF0000"/>
    <a:srgbClr val="000000"/>
    <a:srgbClr val="006600"/>
    <a:srgbClr val="CC99FF"/>
    <a:srgbClr val="99FF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90" autoAdjust="0"/>
    <p:restoredTop sz="91119" autoAdjust="0"/>
  </p:normalViewPr>
  <p:slideViewPr>
    <p:cSldViewPr>
      <p:cViewPr>
        <p:scale>
          <a:sx n="113" d="100"/>
          <a:sy n="113" d="100"/>
        </p:scale>
        <p:origin x="-1818" y="-90"/>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3C2004C9-7D14-4BCD-80EE-B75246804BA4}" type="datetimeFigureOut">
              <a:rPr lang="es-UY"/>
              <a:pPr>
                <a:defRPr/>
              </a:pPr>
              <a:t>15/07/2016</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0FD3A1B-7DB2-4925-AB35-9A831CF8B64B}" type="slidenum">
              <a:rPr lang="es-UY"/>
              <a:pPr>
                <a:defRPr/>
              </a:pPr>
              <a:t>‹Nº›</a:t>
            </a:fld>
            <a:endParaRPr lang="es-UY"/>
          </a:p>
        </p:txBody>
      </p:sp>
    </p:spTree>
    <p:extLst>
      <p:ext uri="{BB962C8B-B14F-4D97-AF65-F5344CB8AC3E}">
        <p14:creationId xmlns:p14="http://schemas.microsoft.com/office/powerpoint/2010/main" val="117752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9272D503-31FA-4B26-96F9-F141E17E024F}" type="slidenum">
              <a:rPr lang="es-ES"/>
              <a:pPr>
                <a:defRPr/>
              </a:pPr>
              <a:t>‹Nº›</a:t>
            </a:fld>
            <a:endParaRPr lang="es-ES"/>
          </a:p>
        </p:txBody>
      </p:sp>
    </p:spTree>
    <p:extLst>
      <p:ext uri="{BB962C8B-B14F-4D97-AF65-F5344CB8AC3E}">
        <p14:creationId xmlns:p14="http://schemas.microsoft.com/office/powerpoint/2010/main" val="89486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8FB4700-D627-46D8-92AA-611EADFA2D50}"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4075546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a:ln/>
        </p:spPr>
      </p:sp>
      <p:sp>
        <p:nvSpPr>
          <p:cNvPr id="34818" name="2 Marcador de notas"/>
          <p:cNvSpPr>
            <a:spLocks noGrp="1"/>
          </p:cNvSpPr>
          <p:nvPr>
            <p:ph type="body" idx="1"/>
          </p:nvPr>
        </p:nvSpPr>
        <p:spPr>
          <a:noFill/>
          <a:ln/>
        </p:spPr>
        <p:txBody>
          <a:bodyPr/>
          <a:lstStyle/>
          <a:p>
            <a:endParaRPr lang="es-UY" smtClean="0"/>
          </a:p>
        </p:txBody>
      </p:sp>
      <p:sp>
        <p:nvSpPr>
          <p:cNvPr id="34819" name="3 Marcador de número de diapositiva"/>
          <p:cNvSpPr>
            <a:spLocks noGrp="1"/>
          </p:cNvSpPr>
          <p:nvPr>
            <p:ph type="sldNum" sz="quarter" idx="5"/>
          </p:nvPr>
        </p:nvSpPr>
        <p:spPr>
          <a:noFill/>
        </p:spPr>
        <p:txBody>
          <a:bodyPr/>
          <a:lstStyle/>
          <a:p>
            <a:fld id="{08D4D1C2-CC23-4421-A15E-5A7587411091}" type="slidenum">
              <a:rPr lang="es-ES" smtClean="0">
                <a:cs typeface="Arial" charset="0"/>
              </a:rPr>
              <a:pPr/>
              <a:t>6</a:t>
            </a:fld>
            <a:endParaRPr lang="es-ES" smtClean="0">
              <a:cs typeface="Arial" charset="0"/>
            </a:endParaRPr>
          </a:p>
        </p:txBody>
      </p:sp>
    </p:spTree>
    <p:extLst>
      <p:ext uri="{BB962C8B-B14F-4D97-AF65-F5344CB8AC3E}">
        <p14:creationId xmlns:p14="http://schemas.microsoft.com/office/powerpoint/2010/main" val="475172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Marcador de imagen de diapositiva"/>
          <p:cNvSpPr>
            <a:spLocks noGrp="1" noRot="1" noChangeAspect="1"/>
          </p:cNvSpPr>
          <p:nvPr>
            <p:ph type="sldImg"/>
          </p:nvPr>
        </p:nvSpPr>
        <p:spPr>
          <a:ln/>
        </p:spPr>
      </p:sp>
      <p:sp>
        <p:nvSpPr>
          <p:cNvPr id="37890"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A35D0B8-87A2-4973-BA64-65B21077C753}" type="slidenum">
              <a:rPr lang="es-ES" smtClean="0">
                <a:solidFill>
                  <a:prstClr val="white"/>
                </a:solidFill>
              </a:rPr>
              <a:pPr>
                <a:defRPr/>
              </a:pPr>
              <a:t>8</a:t>
            </a:fld>
            <a:endParaRPr lang="es-ES">
              <a:solidFill>
                <a:prstClr val="white"/>
              </a:solidFill>
            </a:endParaRPr>
          </a:p>
        </p:txBody>
      </p:sp>
    </p:spTree>
    <p:extLst>
      <p:ext uri="{BB962C8B-B14F-4D97-AF65-F5344CB8AC3E}">
        <p14:creationId xmlns:p14="http://schemas.microsoft.com/office/powerpoint/2010/main" val="587060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11</a:t>
            </a:fld>
            <a:endParaRPr lang="es-ES"/>
          </a:p>
        </p:txBody>
      </p:sp>
    </p:spTree>
    <p:extLst>
      <p:ext uri="{BB962C8B-B14F-4D97-AF65-F5344CB8AC3E}">
        <p14:creationId xmlns:p14="http://schemas.microsoft.com/office/powerpoint/2010/main" val="102550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Marcador de imagen de diapositiva"/>
          <p:cNvSpPr>
            <a:spLocks noGrp="1" noRot="1" noChangeAspect="1"/>
          </p:cNvSpPr>
          <p:nvPr>
            <p:ph type="sldImg"/>
          </p:nvPr>
        </p:nvSpPr>
        <p:spPr>
          <a:ln/>
        </p:spPr>
      </p:sp>
      <p:sp>
        <p:nvSpPr>
          <p:cNvPr id="4915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8E0002E-579A-408D-99CD-5D528022B203}" type="slidenum">
              <a:rPr lang="es-ES" smtClean="0">
                <a:solidFill>
                  <a:prstClr val="white"/>
                </a:solidFill>
              </a:rPr>
              <a:pPr>
                <a:defRPr/>
              </a:pPr>
              <a:t>13</a:t>
            </a:fld>
            <a:endParaRPr lang="es-ES">
              <a:solidFill>
                <a:prstClr val="white"/>
              </a:solidFill>
            </a:endParaRPr>
          </a:p>
        </p:txBody>
      </p:sp>
    </p:spTree>
    <p:extLst>
      <p:ext uri="{BB962C8B-B14F-4D97-AF65-F5344CB8AC3E}">
        <p14:creationId xmlns:p14="http://schemas.microsoft.com/office/powerpoint/2010/main" val="104719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C9E98D1-A96B-45CB-A0AE-C692755B147B}" type="slidenum">
              <a:rPr lang="es-ES">
                <a:solidFill>
                  <a:schemeClr val="accent2"/>
                </a:solidFill>
              </a:rPr>
              <a:pPr algn="r"/>
              <a:t>20</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extLst>
      <p:ext uri="{BB962C8B-B14F-4D97-AF65-F5344CB8AC3E}">
        <p14:creationId xmlns:p14="http://schemas.microsoft.com/office/powerpoint/2010/main" val="20570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26</a:t>
            </a:fld>
            <a:endParaRPr lang="es-ES"/>
          </a:p>
        </p:txBody>
      </p:sp>
    </p:spTree>
    <p:extLst>
      <p:ext uri="{BB962C8B-B14F-4D97-AF65-F5344CB8AC3E}">
        <p14:creationId xmlns:p14="http://schemas.microsoft.com/office/powerpoint/2010/main" val="4005692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27</a:t>
            </a:fld>
            <a:endParaRPr lang="es-ES"/>
          </a:p>
        </p:txBody>
      </p:sp>
    </p:spTree>
    <p:extLst>
      <p:ext uri="{BB962C8B-B14F-4D97-AF65-F5344CB8AC3E}">
        <p14:creationId xmlns:p14="http://schemas.microsoft.com/office/powerpoint/2010/main" val="494502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9272D503-31FA-4B26-96F9-F141E17E024F}" type="slidenum">
              <a:rPr lang="es-ES" smtClean="0"/>
              <a:pPr>
                <a:defRPr/>
              </a:pPr>
              <a:t>35</a:t>
            </a:fld>
            <a:endParaRPr lang="es-ES"/>
          </a:p>
        </p:txBody>
      </p:sp>
    </p:spTree>
    <p:extLst>
      <p:ext uri="{BB962C8B-B14F-4D97-AF65-F5344CB8AC3E}">
        <p14:creationId xmlns:p14="http://schemas.microsoft.com/office/powerpoint/2010/main" val="157473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E6549B4A-18AE-4774-AAD7-85CB6D600CA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23064D5-4406-4579-B006-7C98156DEA3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85EEE14-E266-4CE8-99FF-286638C511A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2187D61A-A334-4A43-83CC-8369BAFF1AEF}" type="datetimeFigureOut">
              <a:rPr lang="es-ES"/>
              <a:pPr>
                <a:defRPr/>
              </a:pPr>
              <a:t>15/07/2016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F15D18A-A9D0-423F-9DFB-C608E6E7A48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63262D5-2756-4287-883D-75F2592A888A}" type="datetimeFigureOut">
              <a:rPr lang="es-ES"/>
              <a:pPr>
                <a:defRPr/>
              </a:pPr>
              <a:t>15/07/2016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CF96857-8923-4988-9281-FD445385C887}"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48253C44-82C5-4D96-A700-BECEE5FD4211}" type="datetimeFigureOut">
              <a:rPr lang="es-ES"/>
              <a:pPr>
                <a:defRPr/>
              </a:pPr>
              <a:t>15/07/2016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B9C168B-E8AB-48C6-8BAD-22749BDAF0D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1019869-8E4F-4A64-823C-7DC27066302C}" type="datetimeFigureOut">
              <a:rPr lang="es-ES"/>
              <a:pPr>
                <a:defRPr/>
              </a:pPr>
              <a:t>15/07/2016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5CE822CB-FD26-4BDB-9326-EDD9B1BB2D7F}"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1DC2D9F1-4211-4984-BE4E-3BC34B481665}" type="datetimeFigureOut">
              <a:rPr lang="es-ES"/>
              <a:pPr>
                <a:defRPr/>
              </a:pPr>
              <a:t>15/07/2016</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6D8F200-B7EE-4EDF-B4B8-C36915742A7D}"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40A4EF87-7A4F-435B-ABAF-FBFAD32DC47C}" type="datetimeFigureOut">
              <a:rPr lang="es-ES"/>
              <a:pPr>
                <a:defRPr/>
              </a:pPr>
              <a:t>15/07/2016</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7D5AE0D-30EF-47C8-BDB7-5797BEE31CF5}"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13B2726-D855-4371-A511-9C11945E0661}" type="datetimeFigureOut">
              <a:rPr lang="es-ES"/>
              <a:pPr>
                <a:defRPr/>
              </a:pPr>
              <a:t>15/07/2016</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43B2280-1C8A-464B-9EE9-7BF9968269D4}"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C0ED6C7-F122-4E38-A7A1-C95F2B057D64}" type="datetimeFigureOut">
              <a:rPr lang="es-ES"/>
              <a:pPr>
                <a:defRPr/>
              </a:pPr>
              <a:t>15/07/2016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B0E8AF1-7BE1-4281-A09C-CB3EAB136AE9}"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58BF9844-3923-4487-8BAC-1EADE7C919F1}"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90D9901-F414-47FC-A51C-7BF9E3C3A828}" type="datetimeFigureOut">
              <a:rPr lang="es-ES"/>
              <a:pPr>
                <a:defRPr/>
              </a:pPr>
              <a:t>15/07/2016</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8114961-7B60-4833-A79C-BB211A7E2072}"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231184D-EB63-49ED-86C0-6A4AD8AB81EA}" type="datetimeFigureOut">
              <a:rPr lang="es-ES"/>
              <a:pPr>
                <a:defRPr/>
              </a:pPr>
              <a:t>15/07/2016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8B677-8D66-4529-8BB5-31246491DE6C}"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5AA28C7-2CB5-4C98-A188-92C3E5C1B4E0}" type="datetimeFigureOut">
              <a:rPr lang="es-ES"/>
              <a:pPr>
                <a:defRPr/>
              </a:pPr>
              <a:t>15/07/2016</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14562EF-7ABE-4681-941B-3835901FE9FA}" type="slidenum">
              <a:rPr lang="es-ES"/>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CFC9F892-0C99-494E-9153-EF5DED801FDD}"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CC6D8DDB-4182-4A8E-A2AE-8BC2DBE44DBB}"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80F8CD15-550C-48B3-94C0-CFCC92E4B4DC}"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6B8823FF-E932-4FFB-926B-5993D43907B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7000308B-22FF-4987-985E-7B6657E61B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F96557B0-DC58-4BF9-91AF-95E539E36FF6}"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6FA01125-9754-4E37-AF06-5715D560734F}" type="slidenum">
              <a:rPr lang="en-US"/>
              <a:pPr>
                <a:defRPr/>
              </a:pPr>
              <a:t>‹Nº›</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8E3ED19-1BAE-40AE-93CB-3DC550614C46}"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71912AEF-6975-43E7-B260-CACBDAE971EB}" type="datetimeFigureOut">
              <a:rPr lang="es-ES"/>
              <a:pPr>
                <a:defRPr/>
              </a:pPr>
              <a:t>15/07/2016</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CC2CA2E-2802-4CB1-AB56-A0A33D04102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8.emf"/><Relationship Id="rId7" Type="http://schemas.openxmlformats.org/officeDocument/2006/relationships/image" Target="../media/image22.emf"/><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3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41.emf"/></Relationships>
</file>

<file path=ppt/slides/_rels/slide3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9CFCA67-E025-442F-AAC3-F3A453365793}"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C18F812-E739-4583-BE6F-5892523A37E9}"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44BBD37C-B19C-4EFE-9838-E18DDBF812D7}" type="datetime1">
              <a:rPr lang="es-ES"/>
              <a:pPr/>
              <a:t>15/07/2016</a:t>
            </a:fld>
            <a:endParaRPr lang="es-ES"/>
          </a:p>
        </p:txBody>
      </p:sp>
      <p:sp>
        <p:nvSpPr>
          <p:cNvPr id="27652" name="Rectangle 2"/>
          <p:cNvSpPr>
            <a:spLocks noGrp="1" noChangeArrowheads="1"/>
          </p:cNvSpPr>
          <p:nvPr>
            <p:ph type="ctrTitle" idx="4294967295"/>
          </p:nvPr>
        </p:nvSpPr>
        <p:spPr>
          <a:xfrm>
            <a:off x="533400" y="37338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29  de 2016      V1</a:t>
            </a:r>
            <a:br>
              <a:rPr lang="es-UY" sz="3600" dirty="0" smtClean="0"/>
            </a:br>
            <a:r>
              <a:rPr lang="es-UY" sz="3600" dirty="0" smtClean="0"/>
              <a:t/>
            </a:r>
            <a:br>
              <a:rPr lang="es-UY" sz="3600" dirty="0" smtClean="0"/>
            </a:b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Título"/>
          <p:cNvSpPr>
            <a:spLocks noGrp="1"/>
          </p:cNvSpPr>
          <p:nvPr>
            <p:ph type="title"/>
          </p:nvPr>
        </p:nvSpPr>
        <p:spPr>
          <a:xfrm>
            <a:off x="685800" y="381000"/>
            <a:ext cx="7772400" cy="609600"/>
          </a:xfrm>
        </p:spPr>
        <p:txBody>
          <a:bodyPr/>
          <a:lstStyle/>
          <a:p>
            <a:r>
              <a:rPr lang="es-UY" dirty="0" smtClean="0"/>
              <a:t>Evolución de la demanda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64241"/>
            <a:ext cx="3925887" cy="32861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764242"/>
            <a:ext cx="3975100" cy="330358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152400"/>
            <a:ext cx="7772400" cy="1143000"/>
          </a:xfrm>
        </p:spPr>
        <p:txBody>
          <a:bodyPr/>
          <a:lstStyle/>
          <a:p>
            <a:r>
              <a:rPr lang="es-UY" sz="2400" dirty="0" smtClean="0"/>
              <a:t>COMPARATIVO DE APORTES DE CENTRALES HIDRAULICAS</a:t>
            </a:r>
            <a:r>
              <a:rPr lang="es-UY" dirty="0" smtClean="0"/>
              <a:t/>
            </a:r>
            <a:br>
              <a:rPr lang="es-UY" dirty="0" smtClean="0"/>
            </a:br>
            <a:r>
              <a:rPr lang="es-UY" sz="2000" dirty="0" smtClean="0"/>
              <a:t>SALTO GRANDE</a:t>
            </a:r>
          </a:p>
        </p:txBody>
      </p:sp>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763" y="1674813"/>
            <a:ext cx="8624887" cy="329723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0" y="0"/>
            <a:ext cx="1524000" cy="2362200"/>
          </a:xfrm>
        </p:spPr>
        <p:txBody>
          <a:bodyPr/>
          <a:lstStyle/>
          <a:p>
            <a:r>
              <a:rPr lang="es-UY" sz="2800" smtClean="0"/>
              <a:t>RIO NEGRO</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7866" y="152400"/>
            <a:ext cx="6532083" cy="65532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Título"/>
          <p:cNvSpPr>
            <a:spLocks noGrp="1"/>
          </p:cNvSpPr>
          <p:nvPr>
            <p:ph type="title"/>
          </p:nvPr>
        </p:nvSpPr>
        <p:spPr>
          <a:xfrm>
            <a:off x="4584454" y="76200"/>
            <a:ext cx="4330946" cy="1219200"/>
          </a:xfrm>
        </p:spPr>
        <p:txBody>
          <a:bodyPr/>
          <a:lstStyle/>
          <a:p>
            <a:r>
              <a:rPr lang="es-UY" sz="2400" dirty="0" smtClean="0"/>
              <a:t>Previsión aportes Salto Grande (Fuente CTM, viernes)</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6934200" cy="396240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59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B53D2DE-A390-4E89-AA63-6E28F5E1DBAF}" type="slidenum">
              <a:rPr lang="es-ES"/>
              <a:pPr algn="r"/>
              <a:t>14</a:t>
            </a:fld>
            <a:endParaRPr lang="es-ES"/>
          </a:p>
        </p:txBody>
      </p:sp>
      <p:sp>
        <p:nvSpPr>
          <p:cNvPr id="44034"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D9BB8CAD-7C9F-4857-A3FC-B9822F3D9F07}" type="datetime1">
              <a:rPr lang="es-ES"/>
              <a:pPr/>
              <a:t>15/07/2016</a:t>
            </a:fld>
            <a:endParaRPr lang="es-ES"/>
          </a:p>
        </p:txBody>
      </p:sp>
      <p:sp>
        <p:nvSpPr>
          <p:cNvPr id="44035"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2C8676EB-3889-4967-8CC4-DB9A9AAB0A42}" type="slidenum">
              <a:rPr lang="es-ES"/>
              <a:pPr algn="r"/>
              <a:t>14</a:t>
            </a:fld>
            <a:endParaRPr lang="es-ES"/>
          </a:p>
        </p:txBody>
      </p:sp>
      <p:sp>
        <p:nvSpPr>
          <p:cNvPr id="44036"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291353" y="609600"/>
            <a:ext cx="8534400" cy="381000"/>
          </a:xfrm>
        </p:spPr>
        <p:txBody>
          <a:bodyPr/>
          <a:lstStyle/>
          <a:p>
            <a:r>
              <a:rPr lang="es-UY" sz="2400" dirty="0" smtClean="0"/>
              <a:t>Previsiones de generación eólica fecha 14/07 (jueves)</a:t>
            </a:r>
            <a:endParaRPr lang="es-UY"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8839200" cy="1990221"/>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05200"/>
            <a:ext cx="8839164" cy="201102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8104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28600"/>
            <a:ext cx="8610600" cy="533400"/>
          </a:xfrm>
        </p:spPr>
        <p:txBody>
          <a:bodyPr/>
          <a:lstStyle/>
          <a:p>
            <a:r>
              <a:rPr lang="es-UY" sz="2400" dirty="0"/>
              <a:t>Previsiones de generación eólica fecha </a:t>
            </a:r>
            <a:r>
              <a:rPr lang="es-UY" sz="2400" dirty="0" smtClean="0"/>
              <a:t>08/07 (viernes)</a:t>
            </a:r>
            <a:endParaRPr lang="es-UY"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295400"/>
            <a:ext cx="8686800" cy="1979374"/>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3462378"/>
            <a:ext cx="8686800" cy="201211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26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1 Título"/>
          <p:cNvSpPr txBox="1">
            <a:spLocks/>
          </p:cNvSpPr>
          <p:nvPr/>
        </p:nvSpPr>
        <p:spPr bwMode="auto">
          <a:xfrm>
            <a:off x="0" y="19050"/>
            <a:ext cx="8915400" cy="590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UY" sz="2400" b="1" i="0" u="none" strike="noStrike" kern="0" cap="none" spc="0" normalizeH="0" baseline="0" noProof="0" dirty="0" smtClean="0">
                <a:ln>
                  <a:noFill/>
                </a:ln>
                <a:solidFill>
                  <a:srgbClr val="FF9900"/>
                </a:solidFill>
                <a:effectLst/>
                <a:uLnTx/>
                <a:uFillTx/>
                <a:latin typeface="Tahoma"/>
                <a:ea typeface="+mj-ea"/>
                <a:cs typeface="+mj-cs"/>
              </a:rPr>
              <a:t>Previsión temperaturas (</a:t>
            </a:r>
            <a:r>
              <a:rPr kumimoji="0" lang="es-UY" sz="2400" b="1" i="0" u="none" strike="noStrike" kern="0" cap="none" spc="0" normalizeH="0" baseline="0" noProof="0" dirty="0" err="1" smtClean="0">
                <a:ln>
                  <a:noFill/>
                </a:ln>
                <a:solidFill>
                  <a:srgbClr val="FF9900"/>
                </a:solidFill>
                <a:effectLst/>
                <a:uLnTx/>
                <a:uFillTx/>
                <a:latin typeface="Tahoma"/>
                <a:ea typeface="+mj-ea"/>
                <a:cs typeface="+mj-cs"/>
              </a:rPr>
              <a:t>Accuweather</a:t>
            </a:r>
            <a:r>
              <a:rPr kumimoji="0" lang="es-UY" sz="2400" b="1" i="0" u="none" strike="noStrike" kern="0" cap="none" spc="0" normalizeH="0" baseline="0" noProof="0" dirty="0" smtClean="0">
                <a:ln>
                  <a:noFill/>
                </a:ln>
                <a:solidFill>
                  <a:srgbClr val="FF9900"/>
                </a:solidFill>
                <a:effectLst/>
                <a:uLnTx/>
                <a:uFillTx/>
                <a:latin typeface="Tahoma"/>
                <a:ea typeface="+mj-ea"/>
                <a:cs typeface="+mj-cs"/>
              </a:rPr>
              <a:t>, viernes)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240" y="1524000"/>
            <a:ext cx="7120160" cy="5000626"/>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68560"/>
            <a:ext cx="5779030" cy="2235811"/>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02319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bwMode="auto">
          <a:xfrm>
            <a:off x="381000" y="76200"/>
            <a:ext cx="7985125"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a:lstStyle>
          <a:p>
            <a:pPr lvl="0">
              <a:defRPr/>
            </a:pPr>
            <a:r>
              <a:rPr lang="es-UY" sz="1800" kern="0" dirty="0">
                <a:ea typeface="+mn-ea"/>
                <a:cs typeface="Arial" charset="0"/>
              </a:rPr>
              <a:t>Precipitaciones previstas para los próximos días, </a:t>
            </a:r>
            <a:r>
              <a:rPr lang="es-UY" sz="1800" kern="0" dirty="0" smtClean="0">
                <a:ea typeface="+mn-ea"/>
                <a:cs typeface="Arial" charset="0"/>
              </a:rPr>
              <a:t>Fuente INMET  </a:t>
            </a:r>
            <a:r>
              <a:rPr lang="es-UY" sz="1800" kern="0" dirty="0">
                <a:ea typeface="+mn-ea"/>
                <a:cs typeface="Arial" charset="0"/>
              </a:rPr>
              <a:t>(actualizado viernes)</a:t>
            </a:r>
          </a:p>
          <a:p>
            <a:pPr lvl="0">
              <a:defRPr/>
            </a:pPr>
            <a:endParaRPr lang="es-UY" sz="1800" kern="0" dirty="0">
              <a:ea typeface="+mn-ea"/>
              <a:cs typeface="Arial"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4759325" cy="475773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4767263" cy="47656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154112"/>
            <a:ext cx="4773613" cy="4743450"/>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4400" y="1156758"/>
            <a:ext cx="4773613" cy="4757737"/>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7595" y="1143000"/>
            <a:ext cx="4767263" cy="47656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1056" y="1143000"/>
            <a:ext cx="4773613" cy="476567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0073" y="1131358"/>
            <a:ext cx="4752975" cy="4772025"/>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696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 calcmode="lin" valueType="num">
                                      <p:cBhvr additive="base">
                                        <p:cTn id="13" dur="500" fill="hold"/>
                                        <p:tgtEl>
                                          <p:spTgt spid="8195"/>
                                        </p:tgtEl>
                                        <p:attrNameLst>
                                          <p:attrName>ppt_x</p:attrName>
                                        </p:attrNameLst>
                                      </p:cBhvr>
                                      <p:tavLst>
                                        <p:tav tm="0">
                                          <p:val>
                                            <p:strVal val="#ppt_x"/>
                                          </p:val>
                                        </p:tav>
                                        <p:tav tm="100000">
                                          <p:val>
                                            <p:strVal val="#ppt_x"/>
                                          </p:val>
                                        </p:tav>
                                      </p:tavLst>
                                    </p:anim>
                                    <p:anim calcmode="lin" valueType="num">
                                      <p:cBhvr additive="base">
                                        <p:cTn id="14"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ppt_x"/>
                                          </p:val>
                                        </p:tav>
                                        <p:tav tm="100000">
                                          <p:val>
                                            <p:strVal val="#ppt_x"/>
                                          </p:val>
                                        </p:tav>
                                      </p:tavLst>
                                    </p:anim>
                                    <p:anim calcmode="lin" valueType="num">
                                      <p:cBhvr additive="base">
                                        <p:cTn id="20"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7"/>
                                        </p:tgtEl>
                                        <p:attrNameLst>
                                          <p:attrName>style.visibility</p:attrName>
                                        </p:attrNameLst>
                                      </p:cBhvr>
                                      <p:to>
                                        <p:strVal val="visible"/>
                                      </p:to>
                                    </p:set>
                                    <p:anim calcmode="lin" valueType="num">
                                      <p:cBhvr additive="base">
                                        <p:cTn id="25" dur="500" fill="hold"/>
                                        <p:tgtEl>
                                          <p:spTgt spid="8197"/>
                                        </p:tgtEl>
                                        <p:attrNameLst>
                                          <p:attrName>ppt_x</p:attrName>
                                        </p:attrNameLst>
                                      </p:cBhvr>
                                      <p:tavLst>
                                        <p:tav tm="0">
                                          <p:val>
                                            <p:strVal val="#ppt_x"/>
                                          </p:val>
                                        </p:tav>
                                        <p:tav tm="100000">
                                          <p:val>
                                            <p:strVal val="#ppt_x"/>
                                          </p:val>
                                        </p:tav>
                                      </p:tavLst>
                                    </p:anim>
                                    <p:anim calcmode="lin" valueType="num">
                                      <p:cBhvr additive="base">
                                        <p:cTn id="26"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8"/>
                                        </p:tgtEl>
                                        <p:attrNameLst>
                                          <p:attrName>style.visibility</p:attrName>
                                        </p:attrNameLst>
                                      </p:cBhvr>
                                      <p:to>
                                        <p:strVal val="visible"/>
                                      </p:to>
                                    </p:set>
                                    <p:anim calcmode="lin" valueType="num">
                                      <p:cBhvr additive="base">
                                        <p:cTn id="31" dur="500" fill="hold"/>
                                        <p:tgtEl>
                                          <p:spTgt spid="8198"/>
                                        </p:tgtEl>
                                        <p:attrNameLst>
                                          <p:attrName>ppt_x</p:attrName>
                                        </p:attrNameLst>
                                      </p:cBhvr>
                                      <p:tavLst>
                                        <p:tav tm="0">
                                          <p:val>
                                            <p:strVal val="#ppt_x"/>
                                          </p:val>
                                        </p:tav>
                                        <p:tav tm="100000">
                                          <p:val>
                                            <p:strVal val="#ppt_x"/>
                                          </p:val>
                                        </p:tav>
                                      </p:tavLst>
                                    </p:anim>
                                    <p:anim calcmode="lin" valueType="num">
                                      <p:cBhvr additive="base">
                                        <p:cTn id="32" dur="500" fill="hold"/>
                                        <p:tgtEl>
                                          <p:spTgt spid="819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9"/>
                                        </p:tgtEl>
                                        <p:attrNameLst>
                                          <p:attrName>style.visibility</p:attrName>
                                        </p:attrNameLst>
                                      </p:cBhvr>
                                      <p:to>
                                        <p:strVal val="visible"/>
                                      </p:to>
                                    </p:set>
                                    <p:anim calcmode="lin" valueType="num">
                                      <p:cBhvr additive="base">
                                        <p:cTn id="37" dur="500" fill="hold"/>
                                        <p:tgtEl>
                                          <p:spTgt spid="8199"/>
                                        </p:tgtEl>
                                        <p:attrNameLst>
                                          <p:attrName>ppt_x</p:attrName>
                                        </p:attrNameLst>
                                      </p:cBhvr>
                                      <p:tavLst>
                                        <p:tav tm="0">
                                          <p:val>
                                            <p:strVal val="#ppt_x"/>
                                          </p:val>
                                        </p:tav>
                                        <p:tav tm="100000">
                                          <p:val>
                                            <p:strVal val="#ppt_x"/>
                                          </p:val>
                                        </p:tav>
                                      </p:tavLst>
                                    </p:anim>
                                    <p:anim calcmode="lin" valueType="num">
                                      <p:cBhvr additive="base">
                                        <p:cTn id="3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200"/>
                                        </p:tgtEl>
                                        <p:attrNameLst>
                                          <p:attrName>style.visibility</p:attrName>
                                        </p:attrNameLst>
                                      </p:cBhvr>
                                      <p:to>
                                        <p:strVal val="visible"/>
                                      </p:to>
                                    </p:set>
                                    <p:anim calcmode="lin" valueType="num">
                                      <p:cBhvr additive="base">
                                        <p:cTn id="43" dur="500" fill="hold"/>
                                        <p:tgtEl>
                                          <p:spTgt spid="8200"/>
                                        </p:tgtEl>
                                        <p:attrNameLst>
                                          <p:attrName>ppt_x</p:attrName>
                                        </p:attrNameLst>
                                      </p:cBhvr>
                                      <p:tavLst>
                                        <p:tav tm="0">
                                          <p:val>
                                            <p:strVal val="#ppt_x"/>
                                          </p:val>
                                        </p:tav>
                                        <p:tav tm="100000">
                                          <p:val>
                                            <p:strVal val="#ppt_x"/>
                                          </p:val>
                                        </p:tav>
                                      </p:tavLst>
                                    </p:anim>
                                    <p:anim calcmode="lin" valueType="num">
                                      <p:cBhvr additive="base">
                                        <p:cTn id="44"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76200"/>
            <a:ext cx="7772400" cy="990600"/>
          </a:xfrm>
        </p:spPr>
        <p:txBody>
          <a:bodyPr>
            <a:normAutofit/>
          </a:bodyPr>
          <a:lstStyle/>
          <a:p>
            <a:r>
              <a:rPr lang="es-UY" sz="2400" b="1" kern="0" dirty="0">
                <a:solidFill>
                  <a:srgbClr val="FF9900"/>
                </a:solidFill>
                <a:latin typeface="Tahoma"/>
              </a:rPr>
              <a:t>Previsión precipitaciones </a:t>
            </a:r>
            <a:r>
              <a:rPr lang="es-UY" sz="2400" b="1" kern="0" dirty="0" smtClean="0">
                <a:solidFill>
                  <a:srgbClr val="FF9900"/>
                </a:solidFill>
                <a:latin typeface="Tahoma"/>
              </a:rPr>
              <a:t>acumuladas INMET y CPTEC (viernes)</a:t>
            </a:r>
            <a:endParaRPr lang="es-UY" sz="2400" b="1" kern="0" dirty="0">
              <a:solidFill>
                <a:srgbClr val="FF9900"/>
              </a:solidFill>
              <a:latin typeface="Tahoma"/>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447799"/>
            <a:ext cx="4121655" cy="4114801"/>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47799"/>
            <a:ext cx="4121655" cy="4114801"/>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034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A3A420D4-D2C9-4468-AB52-40C63950F79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E83B099-8C8E-4F25-A48D-0099CC2648E7}" type="datetime1">
              <a:rPr lang="es-ES"/>
              <a:pPr/>
              <a:t>15/07/2016</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9D7675E7-5A2C-40F2-BE51-E3ED691F46C2}"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38914BB-1E21-4911-B83A-61AFEDDC49A6}" type="slidenum">
              <a:rPr lang="es-ES"/>
              <a:pPr algn="r"/>
              <a:t>20</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AEEAF94-73E0-47DD-ADDE-783E293A928F}" type="datetime1">
              <a:rPr lang="es-ES"/>
              <a:pPr/>
              <a:t>15/07/2016</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67D976-BA5E-4167-91EA-5EF11A973D18}" type="slidenum">
              <a:rPr lang="es-ES"/>
              <a:pPr algn="r"/>
              <a:t>20</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2016-29</a:t>
            </a:r>
            <a:br>
              <a:rPr lang="es-UY" sz="3600" dirty="0" smtClean="0"/>
            </a:br>
            <a:endParaRPr lang="es-ES" sz="36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553200" y="1219200"/>
            <a:ext cx="2649538" cy="2133600"/>
          </a:xfrm>
        </p:spPr>
        <p:txBody>
          <a:bodyPr/>
          <a:lstStyle/>
          <a:p>
            <a:r>
              <a:rPr lang="es-MX" sz="2800" dirty="0" smtClean="0"/>
              <a:t>COSTO GENERACIÓN TÉRMICA</a:t>
            </a:r>
            <a:endParaRPr lang="es-ES" sz="2800" dirty="0" smtClean="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57200"/>
            <a:ext cx="6438015" cy="297180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2895600"/>
            <a:ext cx="4776787" cy="3184525"/>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914400"/>
            <a:ext cx="7772400" cy="304800"/>
          </a:xfrm>
        </p:spPr>
        <p:txBody>
          <a:bodyPr/>
          <a:lstStyle/>
          <a:p>
            <a:r>
              <a:rPr lang="es-UY" dirty="0" smtClean="0"/>
              <a:t>MODELOS</a:t>
            </a:r>
            <a:endParaRPr lang="es-UY" dirty="0"/>
          </a:p>
        </p:txBody>
      </p:sp>
    </p:spTree>
    <p:extLst>
      <p:ext uri="{BB962C8B-B14F-4D97-AF65-F5344CB8AC3E}">
        <p14:creationId xmlns:p14="http://schemas.microsoft.com/office/powerpoint/2010/main" val="408987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62000" y="152400"/>
            <a:ext cx="7772400" cy="304800"/>
          </a:xfrm>
        </p:spPr>
        <p:txBody>
          <a:bodyPr/>
          <a:lstStyle/>
          <a:p>
            <a:r>
              <a:rPr lang="es-UY" dirty="0" smtClean="0"/>
              <a:t>Mediano plazo, OPERGEN</a:t>
            </a:r>
            <a:endParaRPr lang="es-UY" dirty="0"/>
          </a:p>
        </p:txBody>
      </p:sp>
      <p:sp>
        <p:nvSpPr>
          <p:cNvPr id="5" name="2 Marcador de contenido"/>
          <p:cNvSpPr>
            <a:spLocks noGrp="1"/>
          </p:cNvSpPr>
          <p:nvPr>
            <p:ph idx="1"/>
          </p:nvPr>
        </p:nvSpPr>
        <p:spPr>
          <a:xfrm>
            <a:off x="685800" y="152400"/>
            <a:ext cx="7696200" cy="381000"/>
          </a:xfrm>
        </p:spPr>
        <p:txBody>
          <a:bodyPr/>
          <a:lstStyle/>
          <a:p>
            <a:endParaRPr lang="es-UY" dirty="0"/>
          </a:p>
          <a:p>
            <a:r>
              <a:rPr lang="es-UY" dirty="0" smtClean="0"/>
              <a:t>Caso MP sin Exportación</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20800"/>
            <a:ext cx="8258175" cy="5023307"/>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5283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5800" y="152400"/>
            <a:ext cx="7696200" cy="609600"/>
          </a:xfrm>
        </p:spPr>
        <p:txBody>
          <a:bodyPr/>
          <a:lstStyle/>
          <a:p>
            <a:r>
              <a:rPr lang="es-UY" dirty="0" smtClean="0"/>
              <a:t>Caso MP con Exportación</a:t>
            </a:r>
          </a:p>
          <a:p>
            <a:endParaRPr lang="es-UY"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7724775" cy="4698848"/>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092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04800"/>
            <a:ext cx="7772400" cy="533400"/>
          </a:xfrm>
        </p:spPr>
        <p:txBody>
          <a:bodyPr/>
          <a:lstStyle/>
          <a:p>
            <a:r>
              <a:rPr lang="es-UY" dirty="0" smtClean="0"/>
              <a:t>Corto plazo, CPC. Caso libre</a:t>
            </a:r>
            <a:endParaRPr lang="es-UY"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44600"/>
            <a:ext cx="8201026" cy="4533078"/>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366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37066"/>
            <a:ext cx="7543800" cy="6212815"/>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0922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228600"/>
            <a:ext cx="7772400" cy="609600"/>
          </a:xfrm>
        </p:spPr>
        <p:txBody>
          <a:bodyPr/>
          <a:lstStyle/>
          <a:p>
            <a:r>
              <a:rPr lang="es-UY" sz="2400" dirty="0"/>
              <a:t>Corto plazo, </a:t>
            </a:r>
            <a:r>
              <a:rPr lang="es-UY" sz="2400" dirty="0" err="1" smtClean="0"/>
              <a:t>SimSEE</a:t>
            </a:r>
            <a:r>
              <a:rPr lang="es-UY" sz="2400" dirty="0" smtClean="0"/>
              <a:t>, casos libres</a:t>
            </a:r>
            <a:endParaRPr lang="es-UY"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534400" cy="5462016"/>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257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
            <a:ext cx="720952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79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28600"/>
            <a:ext cx="7772400" cy="609600"/>
          </a:xfrm>
        </p:spPr>
        <p:txBody>
          <a:bodyPr/>
          <a:lstStyle/>
          <a:p>
            <a:endParaRPr lang="es-UY"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7924800" cy="5071872"/>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1751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2400" y="152400"/>
            <a:ext cx="8686800" cy="609600"/>
          </a:xfrm>
        </p:spPr>
        <p:txBody>
          <a:bodyPr/>
          <a:lstStyle/>
          <a:p>
            <a:pPr algn="ctr"/>
            <a:r>
              <a:rPr lang="es-UY" sz="2800" dirty="0" smtClean="0"/>
              <a:t>Resumen semana actual N° 28</a:t>
            </a:r>
            <a:endParaRPr lang="es-ES" sz="2800" dirty="0" smtClean="0"/>
          </a:p>
        </p:txBody>
      </p:sp>
      <p:sp>
        <p:nvSpPr>
          <p:cNvPr id="32770" name="Rectangle 3"/>
          <p:cNvSpPr>
            <a:spLocks noGrp="1" noChangeArrowheads="1"/>
          </p:cNvSpPr>
          <p:nvPr>
            <p:ph type="body" sz="half" idx="2"/>
          </p:nvPr>
        </p:nvSpPr>
        <p:spPr>
          <a:xfrm>
            <a:off x="152400" y="914400"/>
            <a:ext cx="8763000" cy="6019800"/>
          </a:xfrm>
        </p:spPr>
        <p:txBody>
          <a:bodyPr/>
          <a:lstStyle/>
          <a:p>
            <a:pPr marL="342900" indent="-342900">
              <a:buFont typeface="Arial" panose="020B0604020202020204" pitchFamily="34" charset="0"/>
              <a:buChar char="•"/>
            </a:pPr>
            <a:r>
              <a:rPr lang="es-ES" sz="2400" dirty="0"/>
              <a:t>Durante la presente semana se han producido nuevas precipitaciones en todas las cuencas que han tenido como consecuencia un aumento de aportes en todas las centrales, continuándose con vertederos abiertos en Bonete y Palmar.</a:t>
            </a:r>
            <a:endParaRPr lang="es-UY" sz="2400" dirty="0"/>
          </a:p>
          <a:p>
            <a:pPr marL="342900" indent="-342900">
              <a:buFont typeface="Arial" panose="020B0604020202020204" pitchFamily="34" charset="0"/>
              <a:buChar char="•"/>
            </a:pPr>
            <a:r>
              <a:rPr lang="es-ES" sz="2400" dirty="0"/>
              <a:t>En ocasiones ha sido necesario térmico para picos de potencia.</a:t>
            </a:r>
            <a:endParaRPr lang="es-UY" sz="2400" dirty="0"/>
          </a:p>
          <a:p>
            <a:pPr marL="342900" indent="-342900">
              <a:buFont typeface="Arial" panose="020B0604020202020204" pitchFamily="34" charset="0"/>
              <a:buChar char="•"/>
            </a:pPr>
            <a:r>
              <a:rPr lang="es-ES" sz="2400" dirty="0"/>
              <a:t>El jueves se comenzó a exportar a CAMMESA energía de bloque 1.</a:t>
            </a:r>
            <a:endParaRPr lang="es-UY" sz="2400" dirty="0"/>
          </a:p>
          <a:p>
            <a:pPr algn="just">
              <a:spcBef>
                <a:spcPts val="600"/>
              </a:spcBef>
              <a:spcAft>
                <a:spcPts val="0"/>
              </a:spcAft>
            </a:pPr>
            <a:endParaRPr lang="es-UY" sz="2400" dirty="0">
              <a:solidFill>
                <a:srgbClr val="FF0000"/>
              </a:solidFill>
              <a:latin typeface="Arial"/>
              <a:ea typeface="Times New Roman"/>
              <a:cs typeface="Times New Roman"/>
            </a:endParaRPr>
          </a:p>
          <a:p>
            <a:endParaRPr lang="es-ES" sz="2400" dirty="0" smtClean="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7086600" cy="6414914"/>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4812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27000" y="304800"/>
            <a:ext cx="8991600" cy="609600"/>
          </a:xfrm>
        </p:spPr>
        <p:txBody>
          <a:bodyPr/>
          <a:lstStyle/>
          <a:p>
            <a:r>
              <a:rPr lang="es-UY" sz="2400" dirty="0" smtClean="0"/>
              <a:t>Caso libre horizonte 15 días aportes determinísticos</a:t>
            </a:r>
            <a:endParaRPr lang="es-UY"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8534400" cy="5462016"/>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12003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
            <a:ext cx="6913174" cy="6257926"/>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0206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67" y="762000"/>
            <a:ext cx="8429625" cy="5394960"/>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190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6884846" cy="6232282"/>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290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CAB644A3-69A0-4875-88CE-D6F766D9A2C9}" type="slidenum">
              <a:rPr lang="es-ES"/>
              <a:pPr algn="r"/>
              <a:t>35</a:t>
            </a:fld>
            <a:endParaRPr lang="es-ES"/>
          </a:p>
        </p:txBody>
      </p:sp>
      <p:sp>
        <p:nvSpPr>
          <p:cNvPr id="64514"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E2B5819B-F822-436F-833A-0F10F845D15D}" type="datetime1">
              <a:rPr lang="es-ES"/>
              <a:pPr/>
              <a:t>15/07/2016</a:t>
            </a:fld>
            <a:endParaRPr lang="es-ES"/>
          </a:p>
        </p:txBody>
      </p:sp>
      <p:sp>
        <p:nvSpPr>
          <p:cNvPr id="64515"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96891A5-EB9A-4A6E-BA80-C5AABB8C3F0E}" type="slidenum">
              <a:rPr lang="es-ES"/>
              <a:pPr algn="r"/>
              <a:t>35</a:t>
            </a:fld>
            <a:endParaRPr lang="es-ES"/>
          </a:p>
        </p:txBody>
      </p:sp>
      <p:sp>
        <p:nvSpPr>
          <p:cNvPr id="64516"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a:t>
            </a:r>
            <a:r>
              <a:rPr lang="es-UY" sz="3600" dirty="0" smtClean="0"/>
              <a:t>29/16</a:t>
            </a:r>
            <a:r>
              <a:rPr lang="es-UY" sz="3600" dirty="0" smtClean="0"/>
              <a:t>:</a:t>
            </a:r>
            <a:br>
              <a:rPr lang="es-UY" sz="3600" dirty="0" smtClean="0"/>
            </a:br>
            <a:r>
              <a:rPr lang="es-UY" sz="3600" dirty="0" smtClean="0"/>
              <a:t/>
            </a:r>
            <a:br>
              <a:rPr lang="es-UY" sz="3600" dirty="0" smtClean="0"/>
            </a:br>
            <a:endParaRPr lang="es-ES" sz="200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09600" y="228600"/>
            <a:ext cx="7772400" cy="685800"/>
          </a:xfrm>
        </p:spPr>
        <p:txBody>
          <a:bodyPr/>
          <a:lstStyle/>
          <a:p>
            <a:r>
              <a:rPr lang="es-UY" dirty="0" smtClean="0"/>
              <a:t>Programa semanal (jueves)</a:t>
            </a:r>
            <a:br>
              <a:rPr lang="es-UY" dirty="0" smtClean="0"/>
            </a:br>
            <a:endParaRPr lang="es-ES" dirty="0" smtClean="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10" y="685800"/>
            <a:ext cx="6155859" cy="3809999"/>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1169" y="4038600"/>
            <a:ext cx="2724190" cy="2695575"/>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381000"/>
            <a:ext cx="7772400" cy="533400"/>
          </a:xfrm>
        </p:spPr>
        <p:txBody>
          <a:bodyPr/>
          <a:lstStyle/>
          <a:p>
            <a:r>
              <a:rPr lang="es-UY" dirty="0" smtClean="0"/>
              <a:t>Datos energéticos diarios</a:t>
            </a:r>
            <a:endParaRPr lang="es-UY"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371600"/>
            <a:ext cx="7620000" cy="4759495"/>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8451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381000"/>
          </a:xfrm>
        </p:spPr>
        <p:txBody>
          <a:bodyPr/>
          <a:lstStyle/>
          <a:p>
            <a:r>
              <a:rPr lang="es-UY" dirty="0" smtClean="0"/>
              <a:t>Datos hidráulicos diarios</a:t>
            </a:r>
            <a:endParaRPr lang="es-UY"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0"/>
            <a:ext cx="7315200" cy="5561398"/>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491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6790" y="381000"/>
            <a:ext cx="7772400" cy="762000"/>
          </a:xfrm>
        </p:spPr>
        <p:txBody>
          <a:bodyPr/>
          <a:lstStyle/>
          <a:p>
            <a:r>
              <a:rPr lang="es-UY" dirty="0" smtClean="0"/>
              <a:t>Principales trabajos en la red</a:t>
            </a:r>
            <a:endParaRPr lang="es-UY"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1" y="1752600"/>
            <a:ext cx="8458200" cy="3220519"/>
          </a:xfrm>
          <a:prstGeom prst="rect">
            <a:avLst/>
          </a:prstGeom>
          <a:noFill/>
          <a:ln w="34925" cmpd="sng">
            <a:solidFill>
              <a:schemeClr val="tx1"/>
            </a:solid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0086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4 Título"/>
          <p:cNvSpPr>
            <a:spLocks noGrp="1"/>
          </p:cNvSpPr>
          <p:nvPr>
            <p:ph type="title"/>
          </p:nvPr>
        </p:nvSpPr>
        <p:spPr>
          <a:xfrm>
            <a:off x="685800" y="457200"/>
            <a:ext cx="7772400" cy="914400"/>
          </a:xfrm>
        </p:spPr>
        <p:txBody>
          <a:bodyPr/>
          <a:lstStyle/>
          <a:p>
            <a:r>
              <a:rPr lang="es-UY" dirty="0" smtClean="0"/>
              <a:t>Perspectivas para la semana 29</a:t>
            </a:r>
            <a:br>
              <a:rPr lang="es-UY" dirty="0" smtClean="0"/>
            </a:br>
            <a:endParaRPr lang="es-UY" dirty="0" smtClean="0"/>
          </a:p>
        </p:txBody>
      </p:sp>
      <p:sp>
        <p:nvSpPr>
          <p:cNvPr id="31746" name="5 Marcador de contenido"/>
          <p:cNvSpPr>
            <a:spLocks noGrp="1"/>
          </p:cNvSpPr>
          <p:nvPr>
            <p:ph idx="1"/>
          </p:nvPr>
        </p:nvSpPr>
        <p:spPr>
          <a:xfrm>
            <a:off x="0" y="914400"/>
            <a:ext cx="8991600" cy="4648200"/>
          </a:xfrm>
        </p:spPr>
        <p:txBody>
          <a:bodyPr/>
          <a:lstStyle/>
          <a:p>
            <a:r>
              <a:rPr lang="es-ES" sz="2400" dirty="0"/>
              <a:t>A la fecha existen </a:t>
            </a:r>
            <a:r>
              <a:rPr lang="es-ES" sz="2400" dirty="0" smtClean="0"/>
              <a:t>pronósticos de precipitaciones,  que </a:t>
            </a:r>
            <a:r>
              <a:rPr lang="es-ES" sz="2400" dirty="0" err="1" smtClean="0"/>
              <a:t>estan</a:t>
            </a:r>
            <a:r>
              <a:rPr lang="es-ES" sz="2400" dirty="0" smtClean="0"/>
              <a:t> ocurriendo ahora  </a:t>
            </a:r>
            <a:r>
              <a:rPr lang="es-ES" sz="2400" dirty="0" smtClean="0"/>
              <a:t>para </a:t>
            </a:r>
            <a:r>
              <a:rPr lang="es-ES" sz="2400" dirty="0"/>
              <a:t>la cuenca alta de Salto Grande. </a:t>
            </a:r>
            <a:endParaRPr lang="es-UY" sz="2400" dirty="0"/>
          </a:p>
          <a:p>
            <a:r>
              <a:rPr lang="es-ES" sz="2400" dirty="0"/>
              <a:t>Se estima que el vertimiento en Palmar y Bonete se mantendrá durante toda la semana.</a:t>
            </a:r>
            <a:endParaRPr lang="es-UY" sz="2400" dirty="0"/>
          </a:p>
          <a:p>
            <a:r>
              <a:rPr lang="es-ES" sz="2400" dirty="0"/>
              <a:t>Se prevé se exportara del orden de 20 </a:t>
            </a:r>
            <a:r>
              <a:rPr lang="es-ES" sz="2400" dirty="0" err="1"/>
              <a:t>GWh</a:t>
            </a:r>
            <a:r>
              <a:rPr lang="es-ES" sz="2400" dirty="0"/>
              <a:t> durante la semana</a:t>
            </a:r>
            <a:r>
              <a:rPr lang="es-ES" sz="2400" dirty="0" smtClean="0"/>
              <a:t>.</a:t>
            </a:r>
          </a:p>
          <a:p>
            <a:r>
              <a:rPr lang="es-ES" sz="2400" dirty="0" smtClean="0"/>
              <a:t>Este valor se revisará en función del aumento de aportes que acaba de informar CTM</a:t>
            </a:r>
          </a:p>
          <a:p>
            <a:pPr marL="0" indent="0">
              <a:buNone/>
            </a:pPr>
            <a:endParaRPr lang="es-UY"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35858"/>
            <a:ext cx="8382000" cy="6364942"/>
          </a:xfrm>
        </p:spPr>
        <p:txBody>
          <a:bodyPr/>
          <a:lstStyle/>
          <a:p>
            <a:pPr marL="0" indent="0">
              <a:buNone/>
            </a:pPr>
            <a:r>
              <a:rPr lang="es-ES" sz="1600" b="1" u="sng" dirty="0" smtClean="0">
                <a:solidFill>
                  <a:srgbClr val="0033CC"/>
                </a:solidFill>
              </a:rPr>
              <a:t>Modelos</a:t>
            </a:r>
          </a:p>
          <a:p>
            <a:pPr marL="0" indent="0">
              <a:buNone/>
            </a:pPr>
            <a:endParaRPr lang="es-ES" sz="1600" b="1" u="sng" dirty="0">
              <a:solidFill>
                <a:srgbClr val="FF0000"/>
              </a:solidFill>
            </a:endParaRPr>
          </a:p>
          <a:p>
            <a:r>
              <a:rPr lang="es-ES" sz="2000" dirty="0"/>
              <a:t>Todas las corridas se realizaron con aportes sin lluvias</a:t>
            </a:r>
            <a:r>
              <a:rPr lang="es-ES" sz="2000" dirty="0" smtClean="0"/>
              <a:t>.</a:t>
            </a:r>
          </a:p>
          <a:p>
            <a:endParaRPr lang="es-UY" sz="2000" dirty="0"/>
          </a:p>
          <a:p>
            <a:r>
              <a:rPr lang="es-ES" sz="2000" b="1" dirty="0"/>
              <a:t>CPC:.</a:t>
            </a:r>
            <a:r>
              <a:rPr lang="es-ES" sz="2000" dirty="0"/>
              <a:t> </a:t>
            </a:r>
            <a:endParaRPr lang="es-UY" sz="2000" dirty="0"/>
          </a:p>
          <a:p>
            <a:pPr lvl="1"/>
            <a:r>
              <a:rPr lang="es-ES" sz="2000" dirty="0">
                <a:solidFill>
                  <a:srgbClr val="0033CC"/>
                </a:solidFill>
              </a:rPr>
              <a:t>El caso 10 libre genera con  el Río Negro a pleno y cierra la demanda con Salto Grande dejando las cotas de este lago en 35.50m, exportando escasamente en las madrugadas. </a:t>
            </a:r>
            <a:endParaRPr lang="es-ES" sz="2000" dirty="0" smtClean="0">
              <a:solidFill>
                <a:srgbClr val="0033CC"/>
              </a:solidFill>
            </a:endParaRPr>
          </a:p>
          <a:p>
            <a:pPr lvl="1"/>
            <a:endParaRPr lang="es-UY" sz="2000" dirty="0">
              <a:solidFill>
                <a:srgbClr val="0033CC"/>
              </a:solidFill>
            </a:endParaRPr>
          </a:p>
          <a:p>
            <a:r>
              <a:rPr lang="es-ES" sz="2000" b="1" dirty="0"/>
              <a:t>SIMSEE:.</a:t>
            </a:r>
            <a:endParaRPr lang="es-UY" sz="2000" dirty="0"/>
          </a:p>
          <a:p>
            <a:pPr lvl="1"/>
            <a:r>
              <a:rPr lang="es-ES" sz="2000" dirty="0">
                <a:solidFill>
                  <a:srgbClr val="0033CC"/>
                </a:solidFill>
              </a:rPr>
              <a:t>Los casos con horizonte de una semana con MP con y sin exportación suministran la demanda con recursos renovables, exportando del orden de 17 y  24 </a:t>
            </a:r>
            <a:r>
              <a:rPr lang="es-ES" sz="2000" dirty="0" err="1">
                <a:solidFill>
                  <a:srgbClr val="0033CC"/>
                </a:solidFill>
              </a:rPr>
              <a:t>GWh</a:t>
            </a:r>
            <a:r>
              <a:rPr lang="es-ES" sz="2000" dirty="0">
                <a:solidFill>
                  <a:srgbClr val="0033CC"/>
                </a:solidFill>
              </a:rPr>
              <a:t> respectivamente.</a:t>
            </a:r>
            <a:endParaRPr lang="es-UY" sz="2000" dirty="0">
              <a:solidFill>
                <a:srgbClr val="0033CC"/>
              </a:solidFill>
            </a:endParaRPr>
          </a:p>
          <a:p>
            <a:pPr lvl="1"/>
            <a:r>
              <a:rPr lang="es-ES" sz="2000" dirty="0">
                <a:solidFill>
                  <a:srgbClr val="0033CC"/>
                </a:solidFill>
              </a:rPr>
              <a:t>Los casos con horizonte de dos semanas con MP con y sin exportación suministran la demanda con recursos renovables, exportando del orden de 11 y  15 </a:t>
            </a:r>
            <a:r>
              <a:rPr lang="es-ES" sz="2000" dirty="0" err="1">
                <a:solidFill>
                  <a:srgbClr val="0033CC"/>
                </a:solidFill>
              </a:rPr>
              <a:t>GWh</a:t>
            </a:r>
            <a:r>
              <a:rPr lang="es-ES" sz="2000" dirty="0">
                <a:solidFill>
                  <a:srgbClr val="0033CC"/>
                </a:solidFill>
              </a:rPr>
              <a:t> respectivamente.</a:t>
            </a:r>
            <a:endParaRPr lang="es-UY" sz="2000" dirty="0">
              <a:solidFill>
                <a:srgbClr val="0033CC"/>
              </a:solidFill>
            </a:endParaRPr>
          </a:p>
          <a:p>
            <a:endParaRPr lang="es-UY" sz="2000" b="1" dirty="0">
              <a:solidFill>
                <a:srgbClr val="FF0000"/>
              </a:solidFill>
              <a:effectLst/>
              <a:latin typeface="Arial"/>
              <a:ea typeface="Times New Roman"/>
              <a:cs typeface="Times New Roman"/>
            </a:endParaRPr>
          </a:p>
        </p:txBody>
      </p:sp>
    </p:spTree>
    <p:extLst>
      <p:ext uri="{BB962C8B-B14F-4D97-AF65-F5344CB8AC3E}">
        <p14:creationId xmlns:p14="http://schemas.microsoft.com/office/powerpoint/2010/main" val="182355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0" y="381000"/>
            <a:ext cx="9144000" cy="836613"/>
          </a:xfrm>
        </p:spPr>
        <p:txBody>
          <a:bodyPr/>
          <a:lstStyle/>
          <a:p>
            <a:r>
              <a:rPr lang="es-ES" sz="2800" dirty="0" smtClean="0"/>
              <a:t>DESPACHO PROPUESTO </a:t>
            </a:r>
            <a:br>
              <a:rPr lang="es-ES" sz="2800" dirty="0" smtClean="0"/>
            </a:br>
            <a:endParaRPr lang="es-ES" sz="2000" dirty="0" smtClean="0"/>
          </a:p>
        </p:txBody>
      </p:sp>
      <p:sp>
        <p:nvSpPr>
          <p:cNvPr id="33794" name="Rectangle 3"/>
          <p:cNvSpPr>
            <a:spLocks noGrp="1" noChangeArrowheads="1"/>
          </p:cNvSpPr>
          <p:nvPr>
            <p:ph type="body" idx="4294967295"/>
          </p:nvPr>
        </p:nvSpPr>
        <p:spPr>
          <a:xfrm>
            <a:off x="0" y="914400"/>
            <a:ext cx="9144000" cy="4876800"/>
          </a:xfrm>
        </p:spPr>
        <p:txBody>
          <a:bodyPr/>
          <a:lstStyle/>
          <a:p>
            <a:r>
              <a:rPr lang="es-ES" sz="2400" dirty="0"/>
              <a:t>De acuerdo a lo antedicho  se continúa con la declaración de riesgo de vertimiento para todo el sistema. Siendo el despacho propuesto el siguiente:</a:t>
            </a:r>
            <a:endParaRPr lang="es-UY" sz="2400" dirty="0"/>
          </a:p>
          <a:p>
            <a:endParaRPr lang="es-UY" sz="2400" dirty="0"/>
          </a:p>
          <a:p>
            <a:pPr lvl="0"/>
            <a:r>
              <a:rPr lang="es-ES" sz="2400" dirty="0"/>
              <a:t>Auto despachados. </a:t>
            </a:r>
            <a:endParaRPr lang="es-UY" sz="2400" dirty="0"/>
          </a:p>
          <a:p>
            <a:pPr lvl="0"/>
            <a:r>
              <a:rPr lang="es-ES" sz="2400" dirty="0"/>
              <a:t>Río Negro a pleno.</a:t>
            </a:r>
            <a:endParaRPr lang="es-UY" sz="2400" dirty="0"/>
          </a:p>
          <a:p>
            <a:pPr lvl="0"/>
            <a:r>
              <a:rPr lang="es-ES" sz="2400" dirty="0"/>
              <a:t>Salto Grande cerrando la demanda (ofreciendo excedentes de acuerdo a los aportes que se produzcan). </a:t>
            </a:r>
            <a:endParaRPr lang="es-UY" sz="2400" dirty="0"/>
          </a:p>
          <a:p>
            <a:pPr lvl="0"/>
            <a:r>
              <a:rPr lang="es-ES" sz="2400" dirty="0"/>
              <a:t>Térmico de ser necesario por potencia.</a:t>
            </a:r>
            <a:endParaRPr lang="es-UY" sz="2400" dirty="0"/>
          </a:p>
          <a:p>
            <a:pPr marL="0" indent="0">
              <a:buNone/>
            </a:pPr>
            <a:endParaRPr lang="es-UY"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91868F5F-9EE3-4B42-ABF6-C37D67D7D2D8}" type="slidenum">
              <a:rPr lang="es-ES"/>
              <a:pPr algn="r"/>
              <a:t>7</a:t>
            </a:fld>
            <a:endParaRPr lang="es-ES"/>
          </a:p>
        </p:txBody>
      </p:sp>
      <p:sp>
        <p:nvSpPr>
          <p:cNvPr id="3584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485921E9-C777-4214-B2B8-42C2740ED05D}" type="datetime1">
              <a:rPr lang="es-ES"/>
              <a:pPr/>
              <a:t>15/07/2016</a:t>
            </a:fld>
            <a:endParaRPr lang="es-ES"/>
          </a:p>
        </p:txBody>
      </p:sp>
      <p:sp>
        <p:nvSpPr>
          <p:cNvPr id="3584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68B6D91-E64C-4117-9E66-07CF84FE854A}" type="slidenum">
              <a:rPr lang="es-ES"/>
              <a:pPr algn="r"/>
              <a:t>7</a:t>
            </a:fld>
            <a:endParaRPr lang="es-ES"/>
          </a:p>
        </p:txBody>
      </p:sp>
      <p:sp>
        <p:nvSpPr>
          <p:cNvPr id="35844"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a:xfrm>
            <a:off x="914400" y="228600"/>
            <a:ext cx="7086600" cy="685800"/>
          </a:xfrm>
        </p:spPr>
        <p:txBody>
          <a:bodyPr/>
          <a:lstStyle/>
          <a:p>
            <a:r>
              <a:rPr lang="es-ES" sz="2400" dirty="0" smtClean="0"/>
              <a:t>Datos globales semanales  (jueves) </a:t>
            </a:r>
            <a:br>
              <a:rPr lang="es-ES" sz="2400" dirty="0" smtClean="0"/>
            </a:br>
            <a:endParaRPr lang="es-UY" sz="2400"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767075"/>
            <a:ext cx="3048000" cy="3489832"/>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82722"/>
            <a:ext cx="5588000" cy="3458539"/>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581025" y="304800"/>
            <a:ext cx="8305800" cy="533400"/>
          </a:xfrm>
        </p:spPr>
        <p:txBody>
          <a:bodyPr/>
          <a:lstStyle/>
          <a:p>
            <a:r>
              <a:rPr lang="es-UY" sz="2400" dirty="0" smtClean="0"/>
              <a:t>Datos globales semanales  (jueves)</a:t>
            </a:r>
            <a:r>
              <a:rPr lang="es-ES" sz="2400" dirty="0" smtClean="0"/>
              <a:t> Comparación previsto-ejecutado producción </a:t>
            </a:r>
            <a:br>
              <a:rPr lang="es-ES" sz="2400" dirty="0" smtClean="0"/>
            </a:br>
            <a:endParaRPr lang="es-UY" sz="2400"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812" y="914400"/>
            <a:ext cx="4127788" cy="5590829"/>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1" y="914400"/>
            <a:ext cx="2109040" cy="5590829"/>
          </a:xfrm>
          <a:prstGeom prst="rect">
            <a:avLst/>
          </a:prstGeom>
          <a:noFill/>
          <a:ln w="31750" cmpd="thickThin">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Llamada rectangular"/>
          <p:cNvSpPr/>
          <p:nvPr/>
        </p:nvSpPr>
        <p:spPr bwMode="auto">
          <a:xfrm>
            <a:off x="7543800" y="3709814"/>
            <a:ext cx="1371600" cy="838200"/>
          </a:xfrm>
          <a:prstGeom prst="wedgeRectCallout">
            <a:avLst>
              <a:gd name="adj1" fmla="val -70092"/>
              <a:gd name="adj2" fmla="val 13005"/>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s-UY" sz="1200" b="1" i="0" u="none" strike="noStrike" cap="none" normalizeH="0" baseline="0" dirty="0" smtClean="0">
                <a:ln>
                  <a:noFill/>
                </a:ln>
                <a:solidFill>
                  <a:schemeClr val="tx1"/>
                </a:solidFill>
                <a:effectLst/>
                <a:latin typeface="Arial" charset="0"/>
              </a:rPr>
              <a:t>MAS</a:t>
            </a:r>
            <a:r>
              <a:rPr kumimoji="0" lang="es-UY" sz="1200" b="1" i="0" u="none" strike="noStrike" cap="none" normalizeH="0" dirty="0" smtClean="0">
                <a:ln>
                  <a:noFill/>
                </a:ln>
                <a:solidFill>
                  <a:schemeClr val="tx1"/>
                </a:solidFill>
                <a:effectLst/>
                <a:latin typeface="Arial" charset="0"/>
              </a:rPr>
              <a:t> TERMCO POR POTENCIA</a:t>
            </a:r>
            <a:endParaRPr kumimoji="0" lang="es-UY" sz="1200" b="1" i="0" u="none" strike="noStrike" cap="none" normalizeH="0" baseline="0" dirty="0" smtClean="0">
              <a:ln>
                <a:noFill/>
              </a:ln>
              <a:solidFill>
                <a:schemeClr val="tx1"/>
              </a:solidFill>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300172</TotalTime>
  <Words>503</Words>
  <Application>Microsoft Office PowerPoint</Application>
  <PresentationFormat>Presentación en pantalla (4:3)</PresentationFormat>
  <Paragraphs>84</Paragraphs>
  <Slides>39</Slides>
  <Notes>9</Notes>
  <HiddenSlides>0</HiddenSlides>
  <MMClips>0</MMClips>
  <ScaleCrop>false</ScaleCrop>
  <HeadingPairs>
    <vt:vector size="4" baseType="variant">
      <vt:variant>
        <vt:lpstr>Tema</vt:lpstr>
      </vt:variant>
      <vt:variant>
        <vt:i4>2</vt:i4>
      </vt:variant>
      <vt:variant>
        <vt:lpstr>Títulos de diapositiva</vt:lpstr>
      </vt:variant>
      <vt:variant>
        <vt:i4>39</vt:i4>
      </vt:variant>
    </vt:vector>
  </HeadingPairs>
  <TitlesOfParts>
    <vt:vector size="41" baseType="lpstr">
      <vt:lpstr>Presentación en blanco</vt:lpstr>
      <vt:lpstr>Diseño personalizado</vt:lpstr>
      <vt:lpstr>Resultados de la semana en curso  y  programación de la semana 29  de 2016      V1    </vt:lpstr>
      <vt:lpstr>Resultados de la semana en curso: Comentarios generales</vt:lpstr>
      <vt:lpstr>Resumen semana actual N° 28</vt:lpstr>
      <vt:lpstr>Perspectivas para la semana 29 </vt:lpstr>
      <vt:lpstr>Presentación de PowerPoint</vt:lpstr>
      <vt:lpstr>DESPACHO PROPUESTO  </vt:lpstr>
      <vt:lpstr>Resultados de la semana en curso: Comparación ejecutado-programado .  </vt:lpstr>
      <vt:lpstr>Datos globales semanales  (jueves)  </vt:lpstr>
      <vt:lpstr>Datos globales semanales  (jueves) Comparación previsto-ejecutado producción  </vt:lpstr>
      <vt:lpstr>Evolución de la demanda</vt:lpstr>
      <vt:lpstr>COMPARATIVO DE APORTES DE CENTRALES HIDRAULICAS SALTO GRANDE</vt:lpstr>
      <vt:lpstr>RIO NEGRO</vt:lpstr>
      <vt:lpstr>Previsión aportes Salto Grande (Fuente CTM, viernes)</vt:lpstr>
      <vt:lpstr>Semana próxima</vt:lpstr>
      <vt:lpstr>Previsiones de generación eólica fecha 14/07 (jueves)</vt:lpstr>
      <vt:lpstr>Previsiones de generación eólica fecha 08/07 (viernes)</vt:lpstr>
      <vt:lpstr>Presentación de PowerPoint</vt:lpstr>
      <vt:lpstr>Presentación de PowerPoint</vt:lpstr>
      <vt:lpstr>Previsión precipitaciones acumuladas INMET y CPTEC (viernes)</vt:lpstr>
      <vt:lpstr>Programación semanal 2016-29 </vt:lpstr>
      <vt:lpstr>COSTO GENERACIÓN TÉRMICA</vt:lpstr>
      <vt:lpstr>MODELOS</vt:lpstr>
      <vt:lpstr>Mediano plazo, OPERGEN</vt:lpstr>
      <vt:lpstr>Presentación de PowerPoint</vt:lpstr>
      <vt:lpstr>Corto plazo, CPC. Caso libre</vt:lpstr>
      <vt:lpstr>Presentación de PowerPoint</vt:lpstr>
      <vt:lpstr>Corto plazo, SimSEE, casos libres</vt:lpstr>
      <vt:lpstr>Presentación de PowerPoint</vt:lpstr>
      <vt:lpstr>Presentación de PowerPoint</vt:lpstr>
      <vt:lpstr>Presentación de PowerPoint</vt:lpstr>
      <vt:lpstr>Caso libre horizonte 15 días aportes determinísticos</vt:lpstr>
      <vt:lpstr>Presentación de PowerPoint</vt:lpstr>
      <vt:lpstr>Presentación de PowerPoint</vt:lpstr>
      <vt:lpstr>Presentación de PowerPoint</vt:lpstr>
      <vt:lpstr>Programa de generación de la semana 29/16:  </vt:lpstr>
      <vt:lpstr>Programa semanal (jueves) </vt:lpstr>
      <vt:lpstr>Datos energéticos diarios</vt:lpstr>
      <vt:lpstr>Datos hidráulicos diarios</vt:lpstr>
      <vt:lpstr>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Marcos</cp:lastModifiedBy>
  <cp:revision>4047</cp:revision>
  <dcterms:created xsi:type="dcterms:W3CDTF">2010-01-29T12:03:38Z</dcterms:created>
  <dcterms:modified xsi:type="dcterms:W3CDTF">2016-07-15T13:46:28Z</dcterms:modified>
</cp:coreProperties>
</file>