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</p:sldMasterIdLst>
  <p:notesMasterIdLst>
    <p:notesMasterId r:id="rId37"/>
  </p:notesMasterIdLst>
  <p:handoutMasterIdLst>
    <p:handoutMasterId r:id="rId38"/>
  </p:handoutMasterIdLst>
  <p:sldIdLst>
    <p:sldId id="1026" r:id="rId3"/>
    <p:sldId id="1027" r:id="rId4"/>
    <p:sldId id="1285" r:id="rId5"/>
    <p:sldId id="1300" r:id="rId6"/>
    <p:sldId id="1355" r:id="rId7"/>
    <p:sldId id="1030" r:id="rId8"/>
    <p:sldId id="1001" r:id="rId9"/>
    <p:sldId id="1279" r:id="rId10"/>
    <p:sldId id="1278" r:id="rId11"/>
    <p:sldId id="1280" r:id="rId12"/>
    <p:sldId id="1281" r:id="rId13"/>
    <p:sldId id="1282" r:id="rId14"/>
    <p:sldId id="1405" r:id="rId15"/>
    <p:sldId id="1005" r:id="rId16"/>
    <p:sldId id="1349" r:id="rId17"/>
    <p:sldId id="1412" r:id="rId18"/>
    <p:sldId id="1345" r:id="rId19"/>
    <p:sldId id="1414" r:id="rId20"/>
    <p:sldId id="1421" r:id="rId21"/>
    <p:sldId id="1009" r:id="rId22"/>
    <p:sldId id="1037" r:id="rId23"/>
    <p:sldId id="1313" r:id="rId24"/>
    <p:sldId id="1408" r:id="rId25"/>
    <p:sldId id="1409" r:id="rId26"/>
    <p:sldId id="1410" r:id="rId27"/>
    <p:sldId id="1340" r:id="rId28"/>
    <p:sldId id="1341" r:id="rId29"/>
    <p:sldId id="1422" r:id="rId30"/>
    <p:sldId id="1423" r:id="rId31"/>
    <p:sldId id="1175" r:id="rId32"/>
    <p:sldId id="1133" r:id="rId33"/>
    <p:sldId id="1353" r:id="rId34"/>
    <p:sldId id="1354" r:id="rId35"/>
    <p:sldId id="1348" r:id="rId3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33CC"/>
    <a:srgbClr val="FF0000"/>
    <a:srgbClr val="000000"/>
    <a:srgbClr val="006600"/>
    <a:srgbClr val="CC99FF"/>
    <a:srgbClr val="99FF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90" autoAdjust="0"/>
    <p:restoredTop sz="91119" autoAdjust="0"/>
  </p:normalViewPr>
  <p:slideViewPr>
    <p:cSldViewPr>
      <p:cViewPr varScale="1">
        <p:scale>
          <a:sx n="106" d="100"/>
          <a:sy n="106" d="100"/>
        </p:scale>
        <p:origin x="-19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01/07/2016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407554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6</a:t>
            </a:fld>
            <a:endParaRPr lang="es-E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17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60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9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20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205708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692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502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7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01/07/2016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01/07/2016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01/07/2016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01/07/2016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01/07/2016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01/07/2016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01/07/2016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01/07/2016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01/07/2016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01/07/2016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01/07/2016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01/07/2016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01/07/2016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37338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</a:t>
            </a:r>
            <a:r>
              <a:rPr lang="es-UY" sz="3600" dirty="0" smtClean="0"/>
              <a:t>27  </a:t>
            </a:r>
            <a:r>
              <a:rPr lang="es-UY" sz="3600" dirty="0" smtClean="0"/>
              <a:t>de 2016      </a:t>
            </a:r>
            <a:r>
              <a:rPr lang="es-UY" sz="3600" dirty="0" smtClean="0"/>
              <a:t>V2</a:t>
            </a: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dirty="0" smtClean="0"/>
              <a:t>Evolución de la demanda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07388" cy="404387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dirty="0" smtClean="0"/>
              <a:t>COMPARATIVO DE APORTES DE CENTRALES HIDRAULICAS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dirty="0" smtClean="0"/>
              <a:t>SALTO GRANDE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34872"/>
            <a:ext cx="3925887" cy="32861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26140"/>
            <a:ext cx="3975100" cy="330358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822" y="152400"/>
            <a:ext cx="6456128" cy="6477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4584454" y="76200"/>
            <a:ext cx="4330946" cy="1219200"/>
          </a:xfrm>
        </p:spPr>
        <p:txBody>
          <a:bodyPr/>
          <a:lstStyle/>
          <a:p>
            <a:r>
              <a:rPr lang="es-UY" sz="2400" dirty="0" smtClean="0"/>
              <a:t>Previsión aportes Salto Grande (Fuente CTM, miércoles)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599"/>
            <a:ext cx="6477000" cy="370114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59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14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01/07/2016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14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1353" y="609600"/>
            <a:ext cx="8534400" cy="381000"/>
          </a:xfrm>
        </p:spPr>
        <p:txBody>
          <a:bodyPr/>
          <a:lstStyle/>
          <a:p>
            <a:r>
              <a:rPr lang="es-UY" sz="2400" dirty="0" smtClean="0"/>
              <a:t>Previsiones de generación eólica fecha </a:t>
            </a:r>
            <a:r>
              <a:rPr lang="es-UY" sz="2400" dirty="0" smtClean="0"/>
              <a:t>30/6 (</a:t>
            </a:r>
            <a:r>
              <a:rPr lang="es-UY" sz="2400" dirty="0" smtClean="0"/>
              <a:t>jueves</a:t>
            </a:r>
            <a:r>
              <a:rPr lang="es-UY" sz="2400" dirty="0" smtClean="0"/>
              <a:t>)</a:t>
            </a:r>
            <a:endParaRPr lang="es-UY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295400"/>
            <a:ext cx="8763000" cy="1998633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8686801" cy="1961205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810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533400"/>
          </a:xfrm>
        </p:spPr>
        <p:txBody>
          <a:bodyPr/>
          <a:lstStyle/>
          <a:p>
            <a:r>
              <a:rPr lang="es-UY" sz="2400" dirty="0"/>
              <a:t>Previsiones de generación eólica fecha </a:t>
            </a:r>
            <a:r>
              <a:rPr lang="es-UY" sz="2400" dirty="0" smtClean="0"/>
              <a:t>24/6 </a:t>
            </a:r>
            <a:r>
              <a:rPr lang="es-UY" sz="2400" dirty="0" smtClean="0"/>
              <a:t>(viernes)</a:t>
            </a:r>
            <a:endParaRPr lang="es-UY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219200"/>
            <a:ext cx="8915400" cy="2029217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82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19050"/>
            <a:ext cx="8915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Previsión temperaturas (</a:t>
            </a:r>
            <a:r>
              <a:rPr kumimoji="0" lang="es-UY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Accuweather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, viernes)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67" y="1066800"/>
            <a:ext cx="7786433" cy="5465763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667"/>
            <a:ext cx="5695950" cy="229235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31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381000" y="76200"/>
            <a:ext cx="7985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1800" kern="0" dirty="0">
                <a:ea typeface="+mn-ea"/>
                <a:cs typeface="Arial" charset="0"/>
              </a:rPr>
              <a:t>Precipitaciones previstas para los próximos días, </a:t>
            </a:r>
            <a:r>
              <a:rPr lang="es-UY" sz="1800" kern="0" dirty="0" smtClean="0">
                <a:ea typeface="+mn-ea"/>
                <a:cs typeface="Arial" charset="0"/>
              </a:rPr>
              <a:t>Fuente INMET  </a:t>
            </a:r>
            <a:r>
              <a:rPr lang="es-UY" sz="1800" kern="0" dirty="0">
                <a:ea typeface="+mn-ea"/>
                <a:cs typeface="Arial" charset="0"/>
              </a:rPr>
              <a:t>(actualizado viernes)</a:t>
            </a:r>
          </a:p>
          <a:p>
            <a:pPr lvl="0">
              <a:defRPr/>
            </a:pPr>
            <a:endParaRPr lang="es-UY" sz="1800" kern="0" dirty="0">
              <a:ea typeface="+mn-ea"/>
              <a:cs typeface="Arial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912813"/>
            <a:ext cx="3867150" cy="4821237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04875"/>
            <a:ext cx="3844925" cy="4829175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6517"/>
            <a:ext cx="3859213" cy="4829175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04875"/>
            <a:ext cx="3852863" cy="4821237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16517"/>
            <a:ext cx="3867150" cy="4829175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481" y="904875"/>
            <a:ext cx="3867150" cy="4821237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05405"/>
            <a:ext cx="3859213" cy="4814887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69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>
            <a:normAutofit/>
          </a:bodyPr>
          <a:lstStyle/>
          <a:p>
            <a:r>
              <a:rPr lang="es-UY" sz="2400" b="1" kern="0" dirty="0">
                <a:solidFill>
                  <a:srgbClr val="FF9900"/>
                </a:solidFill>
                <a:latin typeface="Tahoma"/>
              </a:rPr>
              <a:t>Previsión precipitaciones </a:t>
            </a:r>
            <a:r>
              <a:rPr lang="es-UY" sz="2400" b="1" kern="0" dirty="0" smtClean="0">
                <a:solidFill>
                  <a:srgbClr val="FF9900"/>
                </a:solidFill>
                <a:latin typeface="Tahoma"/>
              </a:rPr>
              <a:t>acumuladas INMET y CPTEC (miércoles)</a:t>
            </a:r>
            <a:endParaRPr lang="es-UY" sz="2400" b="1" kern="0" dirty="0">
              <a:solidFill>
                <a:srgbClr val="FF9900"/>
              </a:solidFill>
              <a:latin typeface="Tahoma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371600"/>
            <a:ext cx="3774965" cy="4571999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599"/>
            <a:ext cx="3774965" cy="4571999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03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01/07/2016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20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01/07/2016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20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2016-27</a:t>
            </a: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553200" y="1219200"/>
            <a:ext cx="2649538" cy="2133600"/>
          </a:xfrm>
        </p:spPr>
        <p:txBody>
          <a:bodyPr/>
          <a:lstStyle/>
          <a:p>
            <a:r>
              <a:rPr lang="es-MX" sz="2800" dirty="0" smtClean="0"/>
              <a:t>COSTO GENERACIÓN TÉRMICA</a:t>
            </a:r>
            <a:endParaRPr lang="es-ES" sz="28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6275387" cy="4358164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830" y="3733800"/>
            <a:ext cx="4329113" cy="2912312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3999"/>
            <a:ext cx="5938838" cy="5077157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5898" y="152400"/>
            <a:ext cx="7772400" cy="1143000"/>
          </a:xfrm>
        </p:spPr>
        <p:txBody>
          <a:bodyPr/>
          <a:lstStyle/>
          <a:p>
            <a:r>
              <a:rPr lang="es-UY" dirty="0" smtClean="0"/>
              <a:t>Mediano plazo, OPERGEN</a:t>
            </a:r>
            <a:endParaRPr lang="es-UY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35214"/>
            <a:ext cx="7953375" cy="4837902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528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533400"/>
          </a:xfrm>
        </p:spPr>
        <p:txBody>
          <a:bodyPr/>
          <a:lstStyle/>
          <a:p>
            <a:r>
              <a:rPr lang="es-UY" dirty="0" smtClean="0"/>
              <a:t>Corto plazo, CPC. Caso libre</a:t>
            </a:r>
            <a:endParaRPr lang="es-UY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990600"/>
            <a:ext cx="8547157" cy="472440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6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494484" cy="617220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09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s-UY" sz="2400" dirty="0" err="1" smtClean="0"/>
              <a:t>SimSEE</a:t>
            </a:r>
            <a:r>
              <a:rPr lang="es-UY" sz="2400" dirty="0" smtClean="0"/>
              <a:t>, caso libre</a:t>
            </a:r>
            <a:endParaRPr lang="es-UY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305800" cy="5315712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2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7081531" cy="6410325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19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7000" y="304800"/>
            <a:ext cx="8991600" cy="609600"/>
          </a:xfrm>
        </p:spPr>
        <p:txBody>
          <a:bodyPr/>
          <a:lstStyle/>
          <a:p>
            <a:r>
              <a:rPr lang="es-UY" sz="2400" dirty="0" smtClean="0"/>
              <a:t>Caso libre horizonte 15 días aportes determinísticos</a:t>
            </a:r>
            <a:endParaRPr lang="es-UY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914400"/>
            <a:ext cx="8229600" cy="5266944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20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228600"/>
            <a:ext cx="7123693" cy="632460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29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</a:t>
            </a:r>
            <a:r>
              <a:rPr lang="es-UY" sz="2800" dirty="0" smtClean="0"/>
              <a:t>26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838200"/>
            <a:ext cx="8763000" cy="6019800"/>
          </a:xfrm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latin typeface="Calibri"/>
                <a:ea typeface="Times New Roman"/>
                <a:cs typeface="Arial"/>
              </a:rPr>
              <a:t>Durante la presente semana se han producido precipitaciones importantes que han tenido como consecuencia un aumento significativo de aportes en Terra y En Salto Grande.</a:t>
            </a:r>
            <a:endParaRPr lang="es-UY" sz="2400" dirty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latin typeface="Calibri"/>
                <a:ea typeface="Times New Roman"/>
                <a:cs typeface="Arial"/>
              </a:rPr>
              <a:t>Salto Grande declaro máxima generación con riesgo de vertimiento en dicha central puesto que los aportes sin considerar lluvias previstas alcanzaron picos de 11.000 m3/s.</a:t>
            </a:r>
            <a:endParaRPr lang="es-UY" sz="2400" dirty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latin typeface="Calibri"/>
                <a:ea typeface="Times New Roman"/>
                <a:cs typeface="Arial"/>
              </a:rPr>
              <a:t>Dichos aportes bajan muy rápidamente puesto que el fuerte de los aportes se dio en la cuenca inmediata.</a:t>
            </a:r>
            <a:endParaRPr lang="es-UY" sz="2400" dirty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latin typeface="Calibri"/>
                <a:ea typeface="Times New Roman"/>
                <a:cs typeface="Arial"/>
              </a:rPr>
              <a:t>Se comenzó a exportar generación del Bloque 1 a Argentina durante la semana</a:t>
            </a:r>
            <a:r>
              <a:rPr lang="es-ES" sz="2400" dirty="0" smtClean="0">
                <a:latin typeface="Calibri"/>
                <a:ea typeface="Times New Roman"/>
                <a:cs typeface="Arial"/>
              </a:rPr>
              <a:t>. Dicha exportación se interrumpió el jueves de tarde a solicitud de CAMMESA.</a:t>
            </a: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Calibri"/>
                <a:ea typeface="Times New Roman"/>
                <a:cs typeface="Arial"/>
              </a:rPr>
              <a:t>Debido a lo anterior durante la madrugada del viernes se debió sacar de servicio Rio Negro y bajar generación distribuida.</a:t>
            </a:r>
            <a:endParaRPr lang="es-UY" sz="24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400" dirty="0">
                <a:latin typeface="Calibri"/>
                <a:ea typeface="Times New Roman"/>
                <a:cs typeface="Arial"/>
              </a:rPr>
              <a:t> </a:t>
            </a:r>
            <a:endParaRPr lang="es-UY" sz="2400" dirty="0">
              <a:latin typeface="Arial"/>
              <a:ea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30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01/07/2016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30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</a:t>
            </a:r>
            <a:r>
              <a:rPr lang="es-UY" sz="3600" dirty="0" smtClean="0"/>
              <a:t>27/16</a:t>
            </a:r>
            <a:r>
              <a:rPr lang="es-UY" sz="3600" dirty="0" smtClean="0"/>
              <a:t>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dirty="0" smtClean="0"/>
              <a:t>Programa semanal (jueves)</a:t>
            </a:r>
            <a:br>
              <a:rPr lang="es-UY" dirty="0" smtClean="0"/>
            </a:br>
            <a:endParaRPr lang="es-ES" dirty="0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4998"/>
            <a:ext cx="3105150" cy="3072533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2" y="914400"/>
            <a:ext cx="5909624" cy="3657599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s-UY" dirty="0" smtClean="0"/>
              <a:t>Datos energéticos diarios</a:t>
            </a:r>
            <a:endParaRPr lang="es-UY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805738" cy="4998627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845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es-UY" dirty="0" smtClean="0"/>
              <a:t>Datos hidráulicos diarios</a:t>
            </a:r>
            <a:endParaRPr lang="es-UY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119938" cy="541295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491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6790" y="381000"/>
            <a:ext cx="7772400" cy="762000"/>
          </a:xfrm>
        </p:spPr>
        <p:txBody>
          <a:bodyPr/>
          <a:lstStyle/>
          <a:p>
            <a:r>
              <a:rPr lang="es-UY" dirty="0" smtClean="0"/>
              <a:t>Principales trabajos en la red</a:t>
            </a:r>
            <a:endParaRPr lang="es-UY" dirty="0"/>
          </a:p>
        </p:txBody>
      </p:sp>
      <p:pic>
        <p:nvPicPr>
          <p:cNvPr id="19458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295400"/>
            <a:ext cx="8534400" cy="373380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0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</a:t>
            </a:r>
            <a:r>
              <a:rPr lang="es-UY" dirty="0" smtClean="0"/>
              <a:t>27</a:t>
            </a:r>
            <a:r>
              <a:rPr lang="es-UY" dirty="0" smtClean="0"/>
              <a:t/>
            </a:r>
            <a:br>
              <a:rPr lang="es-UY" dirty="0" smtClean="0"/>
            </a:br>
            <a:endParaRPr lang="es-UY" dirty="0" smtClean="0"/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46482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400" dirty="0" smtClean="0">
                <a:latin typeface="Calibri"/>
                <a:ea typeface="Times New Roman"/>
                <a:cs typeface="Arial"/>
              </a:rPr>
              <a:t>A </a:t>
            </a:r>
            <a:r>
              <a:rPr lang="es-ES" sz="2400" dirty="0">
                <a:latin typeface="Calibri"/>
                <a:ea typeface="Times New Roman"/>
                <a:cs typeface="Arial"/>
              </a:rPr>
              <a:t>la fecha existen pronósticos importantes para la cuenca del río Negro (fundamentalmente para </a:t>
            </a:r>
            <a:r>
              <a:rPr lang="es-ES" sz="2400" dirty="0" smtClean="0">
                <a:latin typeface="Calibri"/>
                <a:ea typeface="Times New Roman"/>
                <a:cs typeface="Arial"/>
              </a:rPr>
              <a:t>Palmar) menores </a:t>
            </a:r>
            <a:r>
              <a:rPr lang="es-ES" sz="2400" dirty="0">
                <a:latin typeface="Calibri"/>
                <a:ea typeface="Times New Roman"/>
                <a:cs typeface="Arial"/>
              </a:rPr>
              <a:t>para la cuenca del río </a:t>
            </a:r>
            <a:r>
              <a:rPr lang="es-ES" sz="2400" dirty="0" smtClean="0">
                <a:latin typeface="Calibri"/>
                <a:ea typeface="Times New Roman"/>
                <a:cs typeface="Arial"/>
              </a:rPr>
              <a:t>Uruguay. Los diferentes pronósticos difieres en la ubicación del evento pero estaría lloviendo al menos hasta el martes. </a:t>
            </a:r>
            <a:endParaRPr lang="es-UY" sz="24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400" dirty="0">
                <a:latin typeface="Calibri"/>
                <a:ea typeface="Times New Roman"/>
                <a:cs typeface="Arial"/>
              </a:rPr>
              <a:t>De acuerdo al cuadro comparativo de resultados de </a:t>
            </a:r>
            <a:r>
              <a:rPr lang="es-ES" sz="2400" dirty="0" err="1">
                <a:latin typeface="Calibri"/>
                <a:ea typeface="Times New Roman"/>
                <a:cs typeface="Arial"/>
              </a:rPr>
              <a:t>SimSEE</a:t>
            </a:r>
            <a:r>
              <a:rPr lang="es-ES" sz="2400" dirty="0">
                <a:latin typeface="Calibri"/>
                <a:ea typeface="Times New Roman"/>
                <a:cs typeface="Arial"/>
              </a:rPr>
              <a:t> se opta por continuar ofertando a CAMMESA 19 </a:t>
            </a:r>
            <a:r>
              <a:rPr lang="es-ES" sz="2400" dirty="0" err="1">
                <a:latin typeface="Calibri"/>
                <a:ea typeface="Times New Roman"/>
                <a:cs typeface="Arial"/>
              </a:rPr>
              <a:t>GWh</a:t>
            </a:r>
            <a:r>
              <a:rPr lang="es-ES" sz="2400" dirty="0">
                <a:latin typeface="Calibri"/>
                <a:ea typeface="Times New Roman"/>
                <a:cs typeface="Arial"/>
              </a:rPr>
              <a:t> a efectuar durante el fin de semana y hasta el lunes (lo anterior no implica despachar a pleno la central Palmar). En caso de que las precipitaciones previstas comiencen a producirse se re despachara dicha central aumentando la oferta de exportación</a:t>
            </a:r>
            <a:r>
              <a:rPr lang="es-ES" sz="2400" dirty="0" smtClean="0">
                <a:latin typeface="Calibri"/>
                <a:ea typeface="Times New Roman"/>
                <a:cs typeface="Arial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35858"/>
            <a:ext cx="8382000" cy="6364942"/>
          </a:xfrm>
        </p:spPr>
        <p:txBody>
          <a:bodyPr/>
          <a:lstStyle/>
          <a:p>
            <a:pPr marL="0" indent="0">
              <a:buNone/>
            </a:pPr>
            <a:r>
              <a:rPr lang="es-ES" sz="1600" b="1" u="sng" dirty="0"/>
              <a:t>Modelos</a:t>
            </a:r>
            <a:endParaRPr lang="es-UY" sz="1600" dirty="0"/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600" b="1" dirty="0" smtClean="0">
                <a:latin typeface="Calibri"/>
                <a:ea typeface="Times New Roman"/>
                <a:cs typeface="Arial"/>
              </a:rPr>
              <a:t>CPC</a:t>
            </a:r>
            <a:r>
              <a:rPr lang="es-ES" sz="1600" b="1" dirty="0">
                <a:latin typeface="Calibri"/>
                <a:ea typeface="Times New Roman"/>
                <a:cs typeface="Arial"/>
              </a:rPr>
              <a:t>:.</a:t>
            </a:r>
            <a:r>
              <a:rPr lang="es-ES" sz="1600" dirty="0">
                <a:latin typeface="Calibri"/>
                <a:ea typeface="Times New Roman"/>
                <a:cs typeface="Arial"/>
              </a:rPr>
              <a:t> </a:t>
            </a:r>
            <a:endParaRPr lang="es-UY" sz="16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es-ES" sz="1600" dirty="0">
                <a:latin typeface="Calibri"/>
                <a:ea typeface="Times New Roman"/>
                <a:cs typeface="Arial"/>
              </a:rPr>
              <a:t>El caso 10 libre genera con  Bonete a pleno, vertiendo en esta central lo necesario para generar a pleno con </a:t>
            </a:r>
            <a:r>
              <a:rPr lang="es-ES" sz="1600" dirty="0" err="1">
                <a:latin typeface="Calibri"/>
                <a:ea typeface="Times New Roman"/>
                <a:cs typeface="Arial"/>
              </a:rPr>
              <a:t>Baygorria</a:t>
            </a:r>
            <a:r>
              <a:rPr lang="es-ES" sz="1600" dirty="0">
                <a:latin typeface="Calibri"/>
                <a:ea typeface="Times New Roman"/>
                <a:cs typeface="Arial"/>
              </a:rPr>
              <a:t>. Cierra la demanda con Salto Grande y Palmar dejando las cotas de estos lagos en 35.16m y 93.30m respectivamente. </a:t>
            </a:r>
            <a:endParaRPr lang="es-UY" sz="16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600" b="1" dirty="0">
                <a:latin typeface="Calibri"/>
                <a:ea typeface="Times New Roman"/>
                <a:cs typeface="Arial"/>
              </a:rPr>
              <a:t>SIMSEE:.</a:t>
            </a:r>
            <a:endParaRPr lang="es-UY" sz="16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es-ES" sz="1600" dirty="0">
                <a:latin typeface="Calibri"/>
                <a:ea typeface="Times New Roman"/>
                <a:cs typeface="Arial"/>
              </a:rPr>
              <a:t>Se realizaron múltiples corridas con el fin de identificar los excedentes exportables hidráulicos evaluando el modelado utilizado anteriormente y el correspondiente al M30D64.</a:t>
            </a:r>
            <a:endParaRPr lang="es-UY" sz="16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es-ES" sz="1600" dirty="0">
                <a:latin typeface="Calibri"/>
                <a:ea typeface="Times New Roman"/>
                <a:cs typeface="Arial"/>
              </a:rPr>
              <a:t>Todos los casos realizados identifican excedentes exportables aunque con una alta variabilidad en su monto.  </a:t>
            </a:r>
            <a:endParaRPr lang="es-UY" sz="16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es-ES" sz="1600" dirty="0">
                <a:latin typeface="Calibri"/>
                <a:ea typeface="Times New Roman"/>
                <a:cs typeface="Arial"/>
              </a:rPr>
              <a:t>Todos los casos coinciden en despachar Terra y </a:t>
            </a:r>
            <a:r>
              <a:rPr lang="es-ES" sz="1600" dirty="0" err="1">
                <a:latin typeface="Calibri"/>
                <a:ea typeface="Times New Roman"/>
                <a:cs typeface="Arial"/>
              </a:rPr>
              <a:t>Baygorria</a:t>
            </a:r>
            <a:r>
              <a:rPr lang="es-ES" sz="1600" dirty="0">
                <a:latin typeface="Calibri"/>
                <a:ea typeface="Times New Roman"/>
                <a:cs typeface="Arial"/>
              </a:rPr>
              <a:t> a pleno, llevan a Palmar a cotas muy bajas y varían la cota de SG en función de la energía exportada.</a:t>
            </a:r>
            <a:endParaRPr lang="es-UY" sz="16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es-ES" sz="1600" dirty="0">
                <a:latin typeface="Calibri"/>
                <a:ea typeface="Times New Roman"/>
                <a:cs typeface="Arial"/>
              </a:rPr>
              <a:t>En base a lo anterior y tomando un criterio conservador se opta por ofertar el volumen más bajo de energía obtenido de las corridas de </a:t>
            </a:r>
            <a:r>
              <a:rPr lang="es-ES" sz="1600" dirty="0" err="1">
                <a:latin typeface="Calibri"/>
                <a:ea typeface="Times New Roman"/>
                <a:cs typeface="Arial"/>
              </a:rPr>
              <a:t>SimSEE</a:t>
            </a:r>
            <a:r>
              <a:rPr lang="es-ES" sz="1600" dirty="0">
                <a:latin typeface="Calibri"/>
                <a:ea typeface="Times New Roman"/>
                <a:cs typeface="Arial"/>
              </a:rPr>
              <a:t> para exportación,  ubicándolo al principio de la semana de forma que si existen cambios en la cantidad de energía afluente de origen hidráulico poder aumentar rápidamente la oferta de exportación.</a:t>
            </a:r>
            <a:endParaRPr lang="es-UY" sz="1600" dirty="0">
              <a:latin typeface="Arial"/>
              <a:ea typeface="Times New Roman"/>
              <a:cs typeface="Times New Roman"/>
            </a:endParaRPr>
          </a:p>
          <a:p>
            <a:pPr marL="0" lvl="0" indent="0">
              <a:buNone/>
            </a:pPr>
            <a:endParaRPr lang="es-ES" sz="1600" dirty="0" smtClean="0">
              <a:solidFill>
                <a:srgbClr val="3333CC"/>
              </a:solidFill>
            </a:endParaRPr>
          </a:p>
          <a:p>
            <a:pPr marL="0" lvl="0" indent="0">
              <a:buNone/>
            </a:pPr>
            <a:r>
              <a:rPr lang="es-ES" sz="1600" dirty="0" smtClean="0">
                <a:solidFill>
                  <a:srgbClr val="3333CC"/>
                </a:solidFill>
              </a:rPr>
              <a:t>NOTA: Todas </a:t>
            </a:r>
            <a:r>
              <a:rPr lang="es-ES" sz="1600" dirty="0">
                <a:solidFill>
                  <a:srgbClr val="3333CC"/>
                </a:solidFill>
              </a:rPr>
              <a:t>las corridas se realizaron con aportes sin lluvias.</a:t>
            </a:r>
            <a:endParaRPr lang="es-UY" sz="1600" dirty="0">
              <a:solidFill>
                <a:srgbClr val="3333CC"/>
              </a:solidFill>
            </a:endParaRPr>
          </a:p>
          <a:p>
            <a:endParaRPr lang="es-UY" sz="2000" b="1" dirty="0">
              <a:effectLst/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35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dirty="0" smtClean="0"/>
              <a:t>DESPACHO PROPUESTO </a:t>
            </a:r>
            <a:br>
              <a:rPr lang="es-ES" sz="2800" dirty="0" smtClean="0"/>
            </a:br>
            <a:endParaRPr lang="es-ES" sz="2000" dirty="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9144000" cy="4876800"/>
          </a:xfrm>
        </p:spPr>
        <p:txBody>
          <a:bodyPr/>
          <a:lstStyle/>
          <a:p>
            <a:r>
              <a:rPr lang="es-ES" sz="2400" dirty="0"/>
              <a:t>De acuerdo a la declaración de riesgo de vertimiento de Salto Grande el despacho </a:t>
            </a:r>
            <a:r>
              <a:rPr lang="es-ES" sz="2400" dirty="0" err="1"/>
              <a:t>sera</a:t>
            </a:r>
            <a:r>
              <a:rPr lang="es-ES" sz="2400" dirty="0"/>
              <a:t> en dos etapas:</a:t>
            </a:r>
          </a:p>
          <a:p>
            <a:r>
              <a:rPr lang="es-ES" sz="2400" dirty="0" smtClean="0"/>
              <a:t>Máxima </a:t>
            </a:r>
            <a:r>
              <a:rPr lang="es-ES" sz="2400" dirty="0"/>
              <a:t>Generación de Salto Grande</a:t>
            </a:r>
            <a:endParaRPr lang="es-UY" sz="2400" dirty="0"/>
          </a:p>
          <a:p>
            <a:pPr lvl="1"/>
            <a:r>
              <a:rPr lang="es-ES" dirty="0"/>
              <a:t>Salto Grande a pleno</a:t>
            </a:r>
            <a:endParaRPr lang="es-UY" dirty="0"/>
          </a:p>
          <a:p>
            <a:pPr lvl="1"/>
            <a:r>
              <a:rPr lang="es-ES" dirty="0"/>
              <a:t>Auto despachados. </a:t>
            </a:r>
            <a:endParaRPr lang="es-UY" dirty="0"/>
          </a:p>
          <a:p>
            <a:pPr lvl="1"/>
            <a:r>
              <a:rPr lang="es-ES" dirty="0"/>
              <a:t>Terra y </a:t>
            </a:r>
            <a:r>
              <a:rPr lang="es-ES" dirty="0" err="1"/>
              <a:t>Baygorria</a:t>
            </a:r>
            <a:r>
              <a:rPr lang="es-ES" dirty="0"/>
              <a:t> hasta pleno</a:t>
            </a:r>
            <a:endParaRPr lang="es-UY" dirty="0"/>
          </a:p>
          <a:p>
            <a:pPr lvl="1"/>
            <a:r>
              <a:rPr lang="es-ES" dirty="0"/>
              <a:t>Palmar cierra la demanda</a:t>
            </a:r>
            <a:endParaRPr lang="es-UY" dirty="0"/>
          </a:p>
          <a:p>
            <a:r>
              <a:rPr lang="es-ES" sz="2400" dirty="0"/>
              <a:t>Sin Máxima Generación de Salto Grande</a:t>
            </a:r>
            <a:endParaRPr lang="es-UY" sz="2400" dirty="0"/>
          </a:p>
          <a:p>
            <a:pPr lvl="1"/>
            <a:r>
              <a:rPr lang="es-ES" dirty="0"/>
              <a:t>Auto despachados. </a:t>
            </a:r>
            <a:endParaRPr lang="es-UY" dirty="0"/>
          </a:p>
          <a:p>
            <a:pPr lvl="1"/>
            <a:r>
              <a:rPr lang="es-ES" dirty="0"/>
              <a:t>Terra y </a:t>
            </a:r>
            <a:r>
              <a:rPr lang="es-ES" dirty="0" err="1"/>
              <a:t>Baygorria</a:t>
            </a:r>
            <a:r>
              <a:rPr lang="es-ES" dirty="0"/>
              <a:t> hasta pleno</a:t>
            </a:r>
            <a:endParaRPr lang="es-UY" dirty="0"/>
          </a:p>
          <a:p>
            <a:pPr lvl="1"/>
            <a:r>
              <a:rPr lang="es-ES" dirty="0"/>
              <a:t>Salto Grande y Palmar cierran la demanda para cotas de 39 y 35 m respectivamente</a:t>
            </a:r>
            <a:endParaRPr lang="es-UY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01/07/2016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 smtClean="0"/>
              <a:t>Datos globales semanales  (jueves)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4581525" cy="328111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1752241"/>
            <a:ext cx="4010025" cy="328147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dirty="0" smtClean="0"/>
              <a:t>Datos globales semanales  (jueves)</a:t>
            </a:r>
            <a:r>
              <a:rPr lang="es-ES" sz="2400" dirty="0" smtClean="0"/>
              <a:t> Comparación previsto-ejecutado producción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79355"/>
            <a:ext cx="4189098" cy="567387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8" y="779356"/>
            <a:ext cx="2140366" cy="567387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Llamada rectangular"/>
          <p:cNvSpPr/>
          <p:nvPr/>
        </p:nvSpPr>
        <p:spPr bwMode="auto">
          <a:xfrm>
            <a:off x="7772400" y="1930400"/>
            <a:ext cx="1371600" cy="609600"/>
          </a:xfrm>
          <a:prstGeom prst="wedgeRectCallout">
            <a:avLst>
              <a:gd name="adj1" fmla="val -65782"/>
              <a:gd name="adj2" fmla="val 40278"/>
            </a:avLst>
          </a:prstGeom>
          <a:noFill/>
          <a:ln w="38100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UY" sz="1000" b="1" dirty="0" smtClean="0">
                <a:solidFill>
                  <a:schemeClr val="tx1"/>
                </a:solidFill>
              </a:rPr>
              <a:t>CTR FORZADO POR TRABAJO EN LA RED</a:t>
            </a:r>
            <a:endParaRPr kumimoji="0" lang="es-UY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7 Llamada rectangular"/>
          <p:cNvSpPr/>
          <p:nvPr/>
        </p:nvSpPr>
        <p:spPr bwMode="auto">
          <a:xfrm>
            <a:off x="7789333" y="3006691"/>
            <a:ext cx="1371600" cy="609600"/>
          </a:xfrm>
          <a:prstGeom prst="wedgeRectCallout">
            <a:avLst>
              <a:gd name="adj1" fmla="val -65782"/>
              <a:gd name="adj2" fmla="val 40278"/>
            </a:avLst>
          </a:prstGeom>
          <a:noFill/>
          <a:ln w="38100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UY" sz="1000" b="1" dirty="0" smtClean="0">
                <a:solidFill>
                  <a:schemeClr val="tx1"/>
                </a:solidFill>
              </a:rPr>
              <a:t>MENOS TERMICO POR MENOS DEMANDA</a:t>
            </a:r>
            <a:endParaRPr kumimoji="0" lang="es-UY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9 Llamada rectangular"/>
          <p:cNvSpPr/>
          <p:nvPr/>
        </p:nvSpPr>
        <p:spPr bwMode="auto">
          <a:xfrm>
            <a:off x="7789333" y="5105400"/>
            <a:ext cx="1371600" cy="762000"/>
          </a:xfrm>
          <a:prstGeom prst="wedgeRectCallout">
            <a:avLst>
              <a:gd name="adj1" fmla="val -65782"/>
              <a:gd name="adj2" fmla="val 40278"/>
            </a:avLst>
          </a:prstGeom>
          <a:noFill/>
          <a:ln w="38100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UY" sz="1000" b="1" dirty="0" smtClean="0">
                <a:solidFill>
                  <a:schemeClr val="tx1"/>
                </a:solidFill>
              </a:rPr>
              <a:t>MAS SALTO GRANDE POR AUMENTO DE APORTES</a:t>
            </a:r>
            <a:endParaRPr kumimoji="0" lang="es-UY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299791</TotalTime>
  <Words>700</Words>
  <Application>Microsoft Office PowerPoint</Application>
  <PresentationFormat>Presentación en pantalla (4:3)</PresentationFormat>
  <Paragraphs>88</Paragraphs>
  <Slides>34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34</vt:i4>
      </vt:variant>
    </vt:vector>
  </HeadingPairs>
  <TitlesOfParts>
    <vt:vector size="36" baseType="lpstr">
      <vt:lpstr>Presentación en blanco</vt:lpstr>
      <vt:lpstr>Diseño personalizado</vt:lpstr>
      <vt:lpstr>Resultados de la semana en curso  y  programación de la semana 27  de 2016      V2    </vt:lpstr>
      <vt:lpstr>Resultados de la semana en curso: Comentarios generales</vt:lpstr>
      <vt:lpstr>Resumen semana actual N° 26</vt:lpstr>
      <vt:lpstr>Perspectivas para la semana 27 </vt:lpstr>
      <vt:lpstr>Presentación de PowerPoint</vt:lpstr>
      <vt:lpstr>DESPACHO PROPUESTO  </vt:lpstr>
      <vt:lpstr>Resultados de la semana en curso: Comparación ejecutado-programado .  </vt:lpstr>
      <vt:lpstr>Datos globales semanales  (jueves)  </vt:lpstr>
      <vt:lpstr>Datos globales semanales  (jueves) Comparación previsto-ejecutado producción  </vt:lpstr>
      <vt:lpstr>Evolución de la demanda</vt:lpstr>
      <vt:lpstr>COMPARATIVO DE APORTES DE CENTRALES HIDRAULICAS SALTO GRANDE</vt:lpstr>
      <vt:lpstr>RIO NEGRO</vt:lpstr>
      <vt:lpstr>Previsión aportes Salto Grande (Fuente CTM, miércoles)</vt:lpstr>
      <vt:lpstr>Semana próxima</vt:lpstr>
      <vt:lpstr>Previsiones de generación eólica fecha 30/6 (jueves)</vt:lpstr>
      <vt:lpstr>Previsiones de generación eólica fecha 24/6 (viernes)</vt:lpstr>
      <vt:lpstr>Presentación de PowerPoint</vt:lpstr>
      <vt:lpstr>Presentación de PowerPoint</vt:lpstr>
      <vt:lpstr>Previsión precipitaciones acumuladas INMET y CPTEC (miércoles)</vt:lpstr>
      <vt:lpstr>Programación semanal 2016-27 </vt:lpstr>
      <vt:lpstr>COSTO GENERACIÓN TÉRMICA</vt:lpstr>
      <vt:lpstr>MODELOS</vt:lpstr>
      <vt:lpstr>Mediano plazo, OPERGEN</vt:lpstr>
      <vt:lpstr>Corto plazo, CPC. Caso libre</vt:lpstr>
      <vt:lpstr>Presentación de PowerPoint</vt:lpstr>
      <vt:lpstr>SimSEE, caso libre</vt:lpstr>
      <vt:lpstr>Presentación de PowerPoint</vt:lpstr>
      <vt:lpstr>Caso libre horizonte 15 días aportes determinísticos</vt:lpstr>
      <vt:lpstr>Presentación de PowerPoint</vt:lpstr>
      <vt:lpstr>Programa de generación de la semana 27/16:  </vt:lpstr>
      <vt:lpstr>Programa semanal (jueves) </vt:lpstr>
      <vt:lpstr>Datos energéticos diarios</vt:lpstr>
      <vt:lpstr>Datos hidráulicos diarios</vt:lpstr>
      <vt:lpstr>Principales trabajos en la red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Marcos</cp:lastModifiedBy>
  <cp:revision>4012</cp:revision>
  <dcterms:created xsi:type="dcterms:W3CDTF">2010-01-29T12:03:38Z</dcterms:created>
  <dcterms:modified xsi:type="dcterms:W3CDTF">2016-07-01T14:19:30Z</dcterms:modified>
</cp:coreProperties>
</file>