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4"/>
  </p:notesMasterIdLst>
  <p:handoutMasterIdLst>
    <p:handoutMasterId r:id="rId45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24" r:id="rId26"/>
    <p:sldId id="1409" r:id="rId27"/>
    <p:sldId id="1410" r:id="rId28"/>
    <p:sldId id="1429" r:id="rId29"/>
    <p:sldId id="1430" r:id="rId30"/>
    <p:sldId id="1340" r:id="rId31"/>
    <p:sldId id="1427" r:id="rId32"/>
    <p:sldId id="1425" r:id="rId33"/>
    <p:sldId id="1426" r:id="rId34"/>
    <p:sldId id="1431" r:id="rId35"/>
    <p:sldId id="1434" r:id="rId36"/>
    <p:sldId id="1433" r:id="rId37"/>
    <p:sldId id="1432" r:id="rId38"/>
    <p:sldId id="1175" r:id="rId39"/>
    <p:sldId id="1133" r:id="rId40"/>
    <p:sldId id="1353" r:id="rId41"/>
    <p:sldId id="1354" r:id="rId42"/>
    <p:sldId id="1348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9769" autoAdjust="0"/>
  </p:normalViewPr>
  <p:slideViewPr>
    <p:cSldViewPr>
      <p:cViewPr>
        <p:scale>
          <a:sx n="100" d="100"/>
          <a:sy n="100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15/08/2016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15/08/2016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31 de 2016      V2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3588" cy="40809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" y="1800489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1175"/>
            <a:ext cx="3975100" cy="33035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6323209" cy="6343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467601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21/07 (jueves)</a:t>
            </a:r>
            <a:endParaRPr lang="es-UY" sz="2400" dirty="0"/>
          </a:p>
        </p:txBody>
      </p:sp>
      <p:pic>
        <p:nvPicPr>
          <p:cNvPr id="1843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8826"/>
            <a:ext cx="8610600" cy="25183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28/07 (viernes)</a:t>
            </a:r>
            <a:endParaRPr lang="es-UY" sz="2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8" y="2057400"/>
            <a:ext cx="8534400" cy="274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762000"/>
            <a:ext cx="5946775" cy="56007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0686"/>
            <a:ext cx="5260975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6" y="957036"/>
            <a:ext cx="5253037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7036"/>
            <a:ext cx="5267325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7036"/>
            <a:ext cx="5253037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981755"/>
            <a:ext cx="5275263" cy="52657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81529"/>
            <a:ext cx="5267325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8" y="981755"/>
            <a:ext cx="5238750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0093"/>
            <a:ext cx="4064582" cy="48964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39" y="1153722"/>
            <a:ext cx="4089982" cy="48964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2016-31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1"/>
            <a:ext cx="6452584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10" y="3839030"/>
            <a:ext cx="4525366" cy="30117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381000"/>
          </a:xfrm>
        </p:spPr>
        <p:txBody>
          <a:bodyPr/>
          <a:lstStyle/>
          <a:p>
            <a:endParaRPr lang="es-UY" dirty="0"/>
          </a:p>
          <a:p>
            <a:r>
              <a:rPr lang="es-UY" dirty="0" smtClean="0"/>
              <a:t>Caso MP sin Exportación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77175" cy="479155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609600"/>
          </a:xfrm>
        </p:spPr>
        <p:txBody>
          <a:bodyPr/>
          <a:lstStyle/>
          <a:p>
            <a:r>
              <a:rPr lang="es-UY" dirty="0" smtClean="0"/>
              <a:t>Caso MP con Exportación</a:t>
            </a:r>
          </a:p>
          <a:p>
            <a:endParaRPr lang="es-UY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39737"/>
            <a:ext cx="7848599" cy="47741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29" y="304800"/>
            <a:ext cx="8886371" cy="533400"/>
          </a:xfrm>
        </p:spPr>
        <p:txBody>
          <a:bodyPr/>
          <a:lstStyle/>
          <a:p>
            <a:r>
              <a:rPr lang="es-UY" dirty="0" smtClean="0"/>
              <a:t>Corto plazo, CPC Caso libre, mediano plazo sin expo</a:t>
            </a:r>
            <a:endParaRPr lang="es-UY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9" y="1295400"/>
            <a:ext cx="8685014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5265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err="1" smtClean="0"/>
              <a:t>Idem</a:t>
            </a:r>
            <a:r>
              <a:rPr lang="es-UY" dirty="0" smtClean="0"/>
              <a:t> anterior pero MP c/expo </a:t>
            </a:r>
            <a:endParaRPr lang="es-UY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47156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77439" cy="61581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1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53157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30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60198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Se exporto durante toda la semana energía a Argentina en los horarios con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disponibilidad (aproximadamente 20GWh) 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Las demandas durante la semana  ha sido Levemente superior a la prevista (será del orden de 244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). Han existido algunos días con potencias de pico cercanos a los 1950 MW.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Los vertederos de todas las centrales del río Negro permanecieron abiertos.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En ocasiones ha sido necesario térmico para picos de potencia.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/>
                <a:ea typeface="Times New Roman"/>
                <a:cs typeface="Arial"/>
              </a:rPr>
              <a:t>Durante el fin de semana fue necesario reducir generación del Río Negro debido a que Argentina no compro la 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oferta y la generación eólica fue alta.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12369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72498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077075" cy="62832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es-UY" sz="2800" dirty="0"/>
              <a:t>Corto plazo, </a:t>
            </a:r>
            <a:r>
              <a:rPr lang="es-UY" sz="2800" dirty="0" err="1"/>
              <a:t>SimSEE</a:t>
            </a:r>
            <a:r>
              <a:rPr lang="es-UY" sz="2800" dirty="0"/>
              <a:t> libres horizonte </a:t>
            </a:r>
            <a:r>
              <a:rPr lang="es-UY" sz="2800" dirty="0" smtClean="0"/>
              <a:t>dos semanas </a:t>
            </a:r>
            <a:endParaRPr lang="es-UY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86739" cy="52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571"/>
            <a:ext cx="7077075" cy="64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20738"/>
            <a:ext cx="8126413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3786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31/16: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6243"/>
            <a:ext cx="2578195" cy="255111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" y="990600"/>
            <a:ext cx="6064820" cy="4343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34338" cy="548295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31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r>
              <a:rPr lang="es-ES" sz="2400" dirty="0"/>
              <a:t>A la fecha no existen pronósticos importantes al menos por 7 días para ninguna de las cuencas. </a:t>
            </a:r>
            <a:endParaRPr lang="es-UY" sz="2400" dirty="0"/>
          </a:p>
          <a:p>
            <a:r>
              <a:rPr lang="es-ES" sz="2400" dirty="0"/>
              <a:t>Se estima que el vertimiento en Bonete persista por toda la semana, pero Palmar probablemente cierre vertederos sobre el fin de la misma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Los aportes de SG bajan considerablemente respecto a la presente semana con un promedio de 2750 m3/s </a:t>
            </a:r>
            <a:endParaRPr lang="es-UY" sz="2400" dirty="0"/>
          </a:p>
          <a:p>
            <a:r>
              <a:rPr lang="es-ES" sz="2400" dirty="0"/>
              <a:t>Se exportara durante la semana los excedentes no </a:t>
            </a:r>
            <a:r>
              <a:rPr lang="es-ES" sz="2400" dirty="0" err="1" smtClean="0"/>
              <a:t>embalsables</a:t>
            </a:r>
            <a:r>
              <a:rPr lang="es-ES" sz="2400" dirty="0" smtClean="0"/>
              <a:t> en caso de que CAMMESA efectivamente los compre.</a:t>
            </a:r>
            <a:endParaRPr lang="es-UY" sz="2400" dirty="0"/>
          </a:p>
          <a:p>
            <a:pPr marL="0" indent="0">
              <a:buNone/>
            </a:pPr>
            <a:endParaRPr lang="es-UY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805738" cy="593433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2292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46711" cy="480059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16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CPC:</a:t>
            </a:r>
            <a:endParaRPr lang="es-UY" sz="20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Ambas corridas tanto con MP sin y con exportación generan con  el Río Negro a pleno y cierran la demanda con Salto Grande dejando las cotas de este lago en 34.75m, exportando escasamente en las madrugadas del fin de semana. 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SIMSEE:</a:t>
            </a:r>
            <a:endParaRPr lang="es-UY" sz="20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Los casos con horizonte de una semana con MP sin y con exportación generan con el Río Negro a pleno y cierran la demanda con Salto Grande exportando 7.6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y 5.4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respectivamente. </a:t>
            </a:r>
            <a:endParaRPr lang="es-UY" sz="24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Calibri"/>
                <a:ea typeface="Times New Roman"/>
                <a:cs typeface="Arial"/>
              </a:rPr>
              <a:t>Los casos con horizonte de dos semanas con MP sin y con exportación realizan un despacho similar a las corridas con horizonte de una semana, exportando 7.6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y 6.6 </a:t>
            </a:r>
            <a:r>
              <a:rPr lang="es-ES" sz="24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400" dirty="0">
                <a:latin typeface="Calibri"/>
                <a:ea typeface="Times New Roman"/>
                <a:cs typeface="Arial"/>
              </a:rPr>
              <a:t> respectivamente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UY" sz="2000" b="1" dirty="0" smtClean="0">
                <a:latin typeface="Calibri"/>
                <a:ea typeface="Times New Roman"/>
                <a:cs typeface="Arial"/>
              </a:rPr>
              <a:t>NOTA</a:t>
            </a:r>
            <a:r>
              <a:rPr lang="es-UY" sz="2000" b="1" dirty="0">
                <a:latin typeface="Calibri"/>
                <a:ea typeface="Times New Roman"/>
                <a:cs typeface="Arial"/>
              </a:rPr>
              <a:t>: </a:t>
            </a:r>
            <a:r>
              <a:rPr lang="es-ES" sz="20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Todas las corridas se realizaron con aportes sin lluvias.</a:t>
            </a:r>
            <a:endParaRPr lang="es-UY" sz="20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endParaRPr lang="es-UY" sz="2000" b="1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r>
              <a:rPr lang="es-ES" sz="2400" dirty="0">
                <a:solidFill>
                  <a:srgbClr val="3333CC"/>
                </a:solidFill>
              </a:rPr>
              <a:t>De acuerdo a lo antedicho  se continúa con la declaración de riesgo de vertimiento para todo el sistema. Siendo el despacho propuesto el siguiente:</a:t>
            </a:r>
            <a:endParaRPr lang="es-UY" sz="2400" dirty="0">
              <a:solidFill>
                <a:srgbClr val="3333CC"/>
              </a:solidFill>
            </a:endParaRPr>
          </a:p>
          <a:p>
            <a:endParaRPr lang="es-UY" sz="2400" dirty="0">
              <a:solidFill>
                <a:srgbClr val="3333CC"/>
              </a:solidFill>
            </a:endParaRPr>
          </a:p>
          <a:p>
            <a:pPr lvl="0"/>
            <a:r>
              <a:rPr lang="es-ES" sz="2400" dirty="0">
                <a:solidFill>
                  <a:srgbClr val="3333CC"/>
                </a:solidFill>
              </a:rPr>
              <a:t>Auto despachados. </a:t>
            </a:r>
            <a:endParaRPr lang="es-UY" sz="2400" dirty="0">
              <a:solidFill>
                <a:srgbClr val="3333CC"/>
              </a:solidFill>
            </a:endParaRPr>
          </a:p>
          <a:p>
            <a:pPr lvl="0"/>
            <a:r>
              <a:rPr lang="es-ES" sz="2400" dirty="0">
                <a:solidFill>
                  <a:srgbClr val="3333CC"/>
                </a:solidFill>
              </a:rPr>
              <a:t>Río Negro a pleno.</a:t>
            </a:r>
            <a:endParaRPr lang="es-UY" sz="2400" dirty="0">
              <a:solidFill>
                <a:srgbClr val="3333CC"/>
              </a:solidFill>
            </a:endParaRPr>
          </a:p>
          <a:p>
            <a:pPr lvl="0"/>
            <a:r>
              <a:rPr lang="es-ES" sz="2400" dirty="0">
                <a:solidFill>
                  <a:srgbClr val="3333CC"/>
                </a:solidFill>
              </a:rPr>
              <a:t>Salto Grande cerrando la </a:t>
            </a:r>
            <a:r>
              <a:rPr lang="es-ES" sz="2400" dirty="0" smtClean="0">
                <a:solidFill>
                  <a:srgbClr val="3333CC"/>
                </a:solidFill>
              </a:rPr>
              <a:t>demanda</a:t>
            </a:r>
            <a:endParaRPr lang="es-UY" sz="2400" dirty="0">
              <a:solidFill>
                <a:srgbClr val="3333CC"/>
              </a:solidFill>
            </a:endParaRPr>
          </a:p>
          <a:p>
            <a:pPr lvl="0"/>
            <a:r>
              <a:rPr lang="es-ES" sz="2400" dirty="0">
                <a:solidFill>
                  <a:srgbClr val="3333CC"/>
                </a:solidFill>
              </a:rPr>
              <a:t>Térmico de ser necesario por potencia</a:t>
            </a:r>
            <a:r>
              <a:rPr lang="es-ES" sz="2400" dirty="0" smtClean="0">
                <a:solidFill>
                  <a:srgbClr val="3333CC"/>
                </a:solidFill>
              </a:rPr>
              <a:t>.</a:t>
            </a:r>
            <a:endParaRPr lang="es-UY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15/08/2016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7650"/>
            <a:ext cx="4132263" cy="29593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90790" cy="29593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2" name="1 Llamada rectangular"/>
          <p:cNvSpPr/>
          <p:nvPr/>
        </p:nvSpPr>
        <p:spPr bwMode="auto">
          <a:xfrm>
            <a:off x="7620000" y="3709814"/>
            <a:ext cx="1371600" cy="633586"/>
          </a:xfrm>
          <a:prstGeom prst="wedgeRectCallout">
            <a:avLst>
              <a:gd name="adj1" fmla="val -89845"/>
              <a:gd name="adj2" fmla="val 997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TERMCO POR POTENCIA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2628"/>
            <a:ext cx="4173177" cy="565230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43" y="899885"/>
            <a:ext cx="2133600" cy="56559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320754</TotalTime>
  <Words>579</Words>
  <Application>Microsoft Office PowerPoint</Application>
  <PresentationFormat>Presentación en pantalla (4:3)</PresentationFormat>
  <Paragraphs>84</Paragraphs>
  <Slides>41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Presentación en blanco</vt:lpstr>
      <vt:lpstr>Diseño personalizado</vt:lpstr>
      <vt:lpstr>Resultados de la semana en curso  y  programación de la semana 31 de 2016      V2    </vt:lpstr>
      <vt:lpstr>Resultados de la semana en curso: Comentarios generales</vt:lpstr>
      <vt:lpstr>Resumen semana actual N° 30</vt:lpstr>
      <vt:lpstr>Perspectivas para la semana 31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viernes)</vt:lpstr>
      <vt:lpstr>Semana próxima</vt:lpstr>
      <vt:lpstr>Previsiones de generación eólica fecha 21/07 (jueves)</vt:lpstr>
      <vt:lpstr>Previsiones de generación eólica fecha 28/07 (viernes)</vt:lpstr>
      <vt:lpstr>Presentación de PowerPoint</vt:lpstr>
      <vt:lpstr>Presentación de PowerPoint</vt:lpstr>
      <vt:lpstr>Previsión precipitaciones acumuladas INMET y CPTEC (viernes)</vt:lpstr>
      <vt:lpstr>Programación semanal 2016-31 </vt:lpstr>
      <vt:lpstr>COSTO GENERACIÓN TÉRMICA</vt:lpstr>
      <vt:lpstr>MODELOS</vt:lpstr>
      <vt:lpstr>Mediano plazo, OPERGEN</vt:lpstr>
      <vt:lpstr>Presentación de PowerPoint</vt:lpstr>
      <vt:lpstr>Corto plazo, CPC Caso libre, mediano plazo sin expo</vt:lpstr>
      <vt:lpstr>Presentación de PowerPoint</vt:lpstr>
      <vt:lpstr>Idem anterior pero MP c/expo </vt:lpstr>
      <vt:lpstr>Presentación de PowerPoint</vt:lpstr>
      <vt:lpstr>Corto plazo, SimSEE libres horizonte una semana </vt:lpstr>
      <vt:lpstr>Presentación de PowerPoint</vt:lpstr>
      <vt:lpstr>Presentación de PowerPoint</vt:lpstr>
      <vt:lpstr>Presentación de PowerPoint</vt:lpstr>
      <vt:lpstr>Corto plazo, SimSEE libres horizonte dos semanas </vt:lpstr>
      <vt:lpstr>Presentación de PowerPoint</vt:lpstr>
      <vt:lpstr>Presentación de PowerPoint</vt:lpstr>
      <vt:lpstr>Presentación de PowerPoint</vt:lpstr>
      <vt:lpstr>Programa de generación de la semana 31/16: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Felipe Palacio</cp:lastModifiedBy>
  <cp:revision>4072</cp:revision>
  <dcterms:created xsi:type="dcterms:W3CDTF">2010-01-29T12:03:38Z</dcterms:created>
  <dcterms:modified xsi:type="dcterms:W3CDTF">2016-08-15T20:19:53Z</dcterms:modified>
</cp:coreProperties>
</file>