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71" r:id="rId5"/>
    <p:sldId id="264" r:id="rId6"/>
    <p:sldId id="263" r:id="rId7"/>
    <p:sldId id="265" r:id="rId8"/>
    <p:sldId id="269" r:id="rId9"/>
    <p:sldId id="267" r:id="rId10"/>
    <p:sldId id="266" r:id="rId11"/>
    <p:sldId id="273" r:id="rId12"/>
    <p:sldId id="272" r:id="rId13"/>
    <p:sldId id="274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10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26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19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96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54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85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66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087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17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56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785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AEFAB-3F83-4180-AF8F-B962567BFCF2}" type="datetimeFigureOut">
              <a:rPr lang="es-ES" smtClean="0"/>
              <a:t>19/01/2017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381F-83D9-4548-B007-D0B5978613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942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Propuesta Potencia Firme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ADME – 31 de Octubre 2016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82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Reconocimiento PF Promedio Anual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4629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593" y="2492896"/>
            <a:ext cx="461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3429000"/>
            <a:ext cx="8352929" cy="252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40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Análisis Corte por Energía de Falla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Propuesta análoga, en lugar de considerar el 0.3%, 1% y 5% de las horas críticas, se consideran las horas en que existe falla o falla 3+4.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5543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Profundidad de las Fallas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4464496" cy="340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95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Comparación PF Primaria 1% y Falla</a:t>
            </a:r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8229600" cy="2918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01527"/>
            <a:ext cx="4337842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37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Hipótesis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s-UY" dirty="0" smtClean="0"/>
              <a:t>Sala Horaria</a:t>
            </a:r>
          </a:p>
          <a:p>
            <a:r>
              <a:rPr lang="es-UY" dirty="0" smtClean="0"/>
              <a:t>Demanda Equilibrio </a:t>
            </a:r>
            <a:r>
              <a:rPr lang="es-UY" dirty="0"/>
              <a:t>– Gradiente de Inversión Eólico = 0</a:t>
            </a:r>
            <a:endParaRPr lang="es-UY" sz="8800" dirty="0"/>
          </a:p>
          <a:p>
            <a:r>
              <a:rPr lang="es-UY" dirty="0" smtClean="0"/>
              <a:t>Expansión PES </a:t>
            </a:r>
            <a:r>
              <a:rPr lang="es-UY" dirty="0"/>
              <a:t>Mayo – Octubre 2016 </a:t>
            </a:r>
            <a:r>
              <a:rPr lang="es-UY" dirty="0" smtClean="0"/>
              <a:t>año 2018 (3 años de guarda).</a:t>
            </a:r>
            <a:endParaRPr lang="es-UY" sz="8800" dirty="0"/>
          </a:p>
          <a:p>
            <a:r>
              <a:rPr lang="es-UY" dirty="0" smtClean="0"/>
              <a:t>5 </a:t>
            </a:r>
            <a:r>
              <a:rPr lang="es-UY" dirty="0"/>
              <a:t>Demandas:</a:t>
            </a:r>
            <a:endParaRPr lang="es-UY" sz="8800" dirty="0"/>
          </a:p>
          <a:p>
            <a:pPr lvl="1"/>
            <a:r>
              <a:rPr lang="es-UY" dirty="0"/>
              <a:t>Demanda del sistema</a:t>
            </a:r>
            <a:endParaRPr lang="es-UY" sz="7200" dirty="0"/>
          </a:p>
          <a:p>
            <a:pPr lvl="1"/>
            <a:r>
              <a:rPr lang="es-UY" dirty="0"/>
              <a:t>Demanda plana de 10MW</a:t>
            </a:r>
            <a:endParaRPr lang="es-UY" sz="7200" dirty="0"/>
          </a:p>
          <a:p>
            <a:pPr lvl="1"/>
            <a:r>
              <a:rPr lang="es-UY" dirty="0"/>
              <a:t>Demanda valle de 10MW (9:00 a 17:00 </a:t>
            </a:r>
            <a:r>
              <a:rPr lang="es-UY" dirty="0" err="1"/>
              <a:t>hs</a:t>
            </a:r>
            <a:r>
              <a:rPr lang="es-UY" dirty="0"/>
              <a:t>)</a:t>
            </a:r>
            <a:endParaRPr lang="es-UY" sz="7200" dirty="0"/>
          </a:p>
          <a:p>
            <a:pPr lvl="1"/>
            <a:r>
              <a:rPr lang="es-UY" dirty="0"/>
              <a:t>Demanda pico de 10MW (17:00 a 23:00 </a:t>
            </a:r>
            <a:r>
              <a:rPr lang="es-UY" dirty="0" err="1"/>
              <a:t>hs</a:t>
            </a:r>
            <a:r>
              <a:rPr lang="es-UY" dirty="0"/>
              <a:t>)</a:t>
            </a:r>
            <a:endParaRPr lang="es-UY" sz="7200" dirty="0"/>
          </a:p>
          <a:p>
            <a:pPr lvl="1"/>
            <a:r>
              <a:rPr lang="es-UY" dirty="0"/>
              <a:t>Demanda llano de 10MW (23:00 a 9:00 </a:t>
            </a:r>
            <a:r>
              <a:rPr lang="es-UY" dirty="0" err="1"/>
              <a:t>hs</a:t>
            </a:r>
            <a:r>
              <a:rPr lang="es-UY" dirty="0"/>
              <a:t>)</a:t>
            </a:r>
            <a:endParaRPr lang="es-UY" sz="7200" dirty="0"/>
          </a:p>
          <a:p>
            <a:pPr marL="0" indent="0">
              <a:buNone/>
            </a:pPr>
            <a:endParaRPr lang="es-UY" dirty="0"/>
          </a:p>
          <a:p>
            <a:r>
              <a:rPr lang="es-UY" dirty="0" smtClean="0"/>
              <a:t>Potencia </a:t>
            </a:r>
            <a:r>
              <a:rPr lang="es-UY" dirty="0"/>
              <a:t>Firme </a:t>
            </a:r>
            <a:r>
              <a:rPr lang="es-UY" dirty="0" smtClean="0"/>
              <a:t>mensual (720 horas).</a:t>
            </a:r>
            <a:endParaRPr lang="es-UY" sz="8800" dirty="0"/>
          </a:p>
          <a:p>
            <a:r>
              <a:rPr lang="es-UY" dirty="0" smtClean="0"/>
              <a:t>1000 crónicas sintéticas.</a:t>
            </a:r>
            <a:endParaRPr lang="es-UY" sz="8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17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Propuesta metodología de calculo PF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UY" sz="4200" dirty="0" smtClean="0"/>
              <a:t>Ordenar energía </a:t>
            </a:r>
            <a:r>
              <a:rPr lang="es-UY" sz="4200" dirty="0"/>
              <a:t>generada por fuente, </a:t>
            </a:r>
            <a:r>
              <a:rPr lang="es-UY" sz="4200" dirty="0" smtClean="0"/>
              <a:t>falla </a:t>
            </a:r>
            <a:r>
              <a:rPr lang="es-UY" sz="4200" dirty="0"/>
              <a:t>y </a:t>
            </a:r>
            <a:r>
              <a:rPr lang="es-UY" sz="4200" dirty="0" smtClean="0"/>
              <a:t>demandas por </a:t>
            </a:r>
            <a:r>
              <a:rPr lang="es-UY" sz="4200" dirty="0" err="1" smtClean="0"/>
              <a:t>cmg</a:t>
            </a:r>
            <a:r>
              <a:rPr lang="es-UY" sz="4200" dirty="0" smtClean="0"/>
              <a:t>.</a:t>
            </a:r>
            <a:r>
              <a:rPr lang="es-UY" sz="4200" dirty="0"/>
              <a:t/>
            </a:r>
            <a:br>
              <a:rPr lang="es-UY" sz="4200" dirty="0"/>
            </a:br>
            <a:endParaRPr lang="es-UY" sz="4200" dirty="0"/>
          </a:p>
          <a:p>
            <a:r>
              <a:rPr lang="es-UY" sz="4200" dirty="0"/>
              <a:t>Promediar producción de energía generada,  falla y demandas en </a:t>
            </a:r>
            <a:r>
              <a:rPr lang="es-UY" sz="4200" dirty="0" smtClean="0"/>
              <a:t>Horas </a:t>
            </a:r>
            <a:r>
              <a:rPr lang="es-UY" sz="4200" dirty="0"/>
              <a:t>Críticas (0.3%, 1% y 5%). </a:t>
            </a:r>
            <a:br>
              <a:rPr lang="es-UY" sz="4200" dirty="0"/>
            </a:br>
            <a:endParaRPr lang="es-UY" sz="4200" dirty="0"/>
          </a:p>
          <a:p>
            <a:r>
              <a:rPr lang="es-UY" sz="4200" dirty="0" smtClean="0"/>
              <a:t>Calcular Potencia Firme Primaria: Cociente </a:t>
            </a:r>
            <a:r>
              <a:rPr lang="es-UY" sz="4200" dirty="0"/>
              <a:t>entre </a:t>
            </a:r>
            <a:r>
              <a:rPr lang="es-UY" sz="4200" dirty="0" smtClean="0"/>
              <a:t>energía </a:t>
            </a:r>
            <a:r>
              <a:rPr lang="es-UY" sz="4200" dirty="0"/>
              <a:t>generada y </a:t>
            </a:r>
            <a:r>
              <a:rPr lang="es-UY" sz="4200" dirty="0" smtClean="0"/>
              <a:t>potencia </a:t>
            </a:r>
            <a:r>
              <a:rPr lang="es-UY" sz="4200" dirty="0"/>
              <a:t>instalada por </a:t>
            </a:r>
            <a:r>
              <a:rPr lang="es-UY" sz="4200" dirty="0" smtClean="0"/>
              <a:t>fuente.</a:t>
            </a:r>
            <a:r>
              <a:rPr lang="es-UY" sz="4200" dirty="0"/>
              <a:t/>
            </a:r>
            <a:br>
              <a:rPr lang="es-UY" sz="4200" dirty="0"/>
            </a:br>
            <a:endParaRPr lang="es-UY" sz="4200" dirty="0"/>
          </a:p>
        </p:txBody>
      </p:sp>
    </p:spTree>
    <p:extLst>
      <p:ext uri="{BB962C8B-B14F-4D97-AF65-F5344CB8AC3E}">
        <p14:creationId xmlns:p14="http://schemas.microsoft.com/office/powerpoint/2010/main" val="234214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Propuesta metodología de calculo PF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UY" dirty="0"/>
              <a:t>Valorizar energía generada </a:t>
            </a:r>
            <a:r>
              <a:rPr lang="es-UY" dirty="0" smtClean="0"/>
              <a:t>por </a:t>
            </a:r>
            <a:r>
              <a:rPr lang="es-UY" dirty="0"/>
              <a:t>tecnología y falla al </a:t>
            </a:r>
            <a:r>
              <a:rPr lang="es-UY" dirty="0" err="1"/>
              <a:t>cmg</a:t>
            </a:r>
            <a:r>
              <a:rPr lang="es-UY" dirty="0"/>
              <a:t> y ordenar por </a:t>
            </a:r>
            <a:r>
              <a:rPr lang="es-UY" dirty="0" err="1"/>
              <a:t>cmg</a:t>
            </a:r>
            <a:r>
              <a:rPr lang="es-UY" dirty="0"/>
              <a:t>.</a:t>
            </a:r>
            <a:br>
              <a:rPr lang="es-UY" dirty="0"/>
            </a:br>
            <a:endParaRPr lang="es-UY" dirty="0"/>
          </a:p>
          <a:p>
            <a:r>
              <a:rPr lang="es-UY" dirty="0"/>
              <a:t>Promediar </a:t>
            </a:r>
            <a:r>
              <a:rPr lang="es-UY" dirty="0" smtClean="0"/>
              <a:t>Ingreso </a:t>
            </a:r>
            <a:r>
              <a:rPr lang="es-UY" dirty="0"/>
              <a:t>al </a:t>
            </a:r>
            <a:r>
              <a:rPr lang="es-UY" dirty="0" err="1"/>
              <a:t>cmg</a:t>
            </a:r>
            <a:r>
              <a:rPr lang="es-UY" dirty="0"/>
              <a:t> de cada tecnología, falla y demandas en </a:t>
            </a:r>
            <a:r>
              <a:rPr lang="es-UY" dirty="0" smtClean="0"/>
              <a:t>Horas </a:t>
            </a:r>
            <a:r>
              <a:rPr lang="es-UY" dirty="0"/>
              <a:t>Críticas</a:t>
            </a:r>
            <a:r>
              <a:rPr lang="es-UY" dirty="0" smtClean="0"/>
              <a:t>.</a:t>
            </a:r>
          </a:p>
          <a:p>
            <a:endParaRPr lang="es-UY" dirty="0" smtClean="0"/>
          </a:p>
          <a:p>
            <a:r>
              <a:rPr lang="es-UY" dirty="0" smtClean="0"/>
              <a:t>Calcular Ingreso </a:t>
            </a:r>
            <a:r>
              <a:rPr lang="es-UY" dirty="0"/>
              <a:t>P</a:t>
            </a:r>
            <a:r>
              <a:rPr lang="es-UY" dirty="0" smtClean="0"/>
              <a:t>romedio por MW: Cociente Ingreso </a:t>
            </a:r>
            <a:r>
              <a:rPr lang="es-UY" dirty="0"/>
              <a:t>Promedio </a:t>
            </a:r>
            <a:r>
              <a:rPr lang="es-UY" dirty="0" smtClean="0"/>
              <a:t>y Producción en Horas Críticas.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  <a:p>
            <a:r>
              <a:rPr lang="es-UY" dirty="0" smtClean="0"/>
              <a:t>Calcular Factores </a:t>
            </a:r>
            <a:r>
              <a:rPr lang="es-UY" dirty="0"/>
              <a:t>de </a:t>
            </a:r>
            <a:r>
              <a:rPr lang="es-UY" dirty="0" smtClean="0"/>
              <a:t>Ajuste: Cociente </a:t>
            </a:r>
            <a:r>
              <a:rPr lang="es-UY" dirty="0"/>
              <a:t>entre el </a:t>
            </a:r>
            <a:r>
              <a:rPr lang="es-UY" dirty="0" smtClean="0"/>
              <a:t>Ingreso Promedio por MW </a:t>
            </a:r>
            <a:r>
              <a:rPr lang="es-UY" dirty="0"/>
              <a:t>de cada tecnología y el </a:t>
            </a:r>
            <a:r>
              <a:rPr lang="es-UY" dirty="0" smtClean="0"/>
              <a:t>de </a:t>
            </a:r>
            <a:r>
              <a:rPr lang="es-UY" dirty="0"/>
              <a:t>la térmica. </a:t>
            </a:r>
            <a:br>
              <a:rPr lang="es-UY" dirty="0"/>
            </a:br>
            <a:endParaRPr lang="es-UY" dirty="0"/>
          </a:p>
          <a:p>
            <a:r>
              <a:rPr lang="es-UY" dirty="0" smtClean="0"/>
              <a:t>Calcular Potencia Firme: Producto </a:t>
            </a:r>
            <a:r>
              <a:rPr lang="es-UY" dirty="0"/>
              <a:t>entre la Potencia Firme Primaria </a:t>
            </a:r>
            <a:r>
              <a:rPr lang="es-UY" dirty="0" smtClean="0"/>
              <a:t>y Factores </a:t>
            </a:r>
            <a:r>
              <a:rPr lang="es-UY" dirty="0"/>
              <a:t>de </a:t>
            </a:r>
            <a:r>
              <a:rPr lang="es-UY" dirty="0" smtClean="0"/>
              <a:t>Ajuste.</a:t>
            </a:r>
            <a:endParaRPr lang="es-UY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33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182" y="3448412"/>
            <a:ext cx="596926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648"/>
            <a:ext cx="6120680" cy="3035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52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364067"/>
            <a:ext cx="5327190" cy="308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82703"/>
            <a:ext cx="5327190" cy="302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6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Requerimientos y Reconocimientos PF (1%)</a:t>
            </a:r>
            <a:endParaRPr lang="es-ES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410575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36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PF Hidráulica – GS 2016</a:t>
            </a:r>
            <a:endParaRPr lang="es-ES" sz="4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741682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340768"/>
            <a:ext cx="1609725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9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Reconocimiento Mensual PF (1%)</a:t>
            </a:r>
            <a:endParaRPr lang="es-E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15244"/>
            <a:ext cx="4337842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63677"/>
            <a:ext cx="4337843" cy="2364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86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193</Words>
  <Application>Microsoft Office PowerPoint</Application>
  <PresentationFormat>Presentación en pantalla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Propuesta Potencia Firme</vt:lpstr>
      <vt:lpstr>Hipótesis</vt:lpstr>
      <vt:lpstr>Propuesta metodología de calculo PF</vt:lpstr>
      <vt:lpstr>Propuesta metodología de calculo PF</vt:lpstr>
      <vt:lpstr>Presentación de PowerPoint</vt:lpstr>
      <vt:lpstr>Presentación de PowerPoint</vt:lpstr>
      <vt:lpstr>Requerimientos y Reconocimientos PF (1%)</vt:lpstr>
      <vt:lpstr>PF Hidráulica – GS 2016</vt:lpstr>
      <vt:lpstr>Reconocimiento Mensual PF (1%)</vt:lpstr>
      <vt:lpstr>Reconocimiento PF Promedio Anual</vt:lpstr>
      <vt:lpstr>Análisis Corte por Energía de Falla</vt:lpstr>
      <vt:lpstr>Profundidad de las Fallas</vt:lpstr>
      <vt:lpstr>Comparación PF Primaria 1% y Falla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Potencia Firme</dc:title>
  <dc:creator>Lorena Di Chiara</dc:creator>
  <cp:lastModifiedBy>Lorena Di Chiara</cp:lastModifiedBy>
  <cp:revision>31</cp:revision>
  <dcterms:created xsi:type="dcterms:W3CDTF">2016-10-20T19:05:30Z</dcterms:created>
  <dcterms:modified xsi:type="dcterms:W3CDTF">2017-01-19T18:55:57Z</dcterms:modified>
</cp:coreProperties>
</file>