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  <p:sldMasterId id="2147483686" r:id="rId2"/>
  </p:sldMasterIdLst>
  <p:notesMasterIdLst>
    <p:notesMasterId r:id="rId41"/>
  </p:notesMasterIdLst>
  <p:handoutMasterIdLst>
    <p:handoutMasterId r:id="rId42"/>
  </p:handoutMasterIdLst>
  <p:sldIdLst>
    <p:sldId id="1026" r:id="rId3"/>
    <p:sldId id="1027" r:id="rId4"/>
    <p:sldId id="1285" r:id="rId5"/>
    <p:sldId id="1300" r:id="rId6"/>
    <p:sldId id="1355" r:id="rId7"/>
    <p:sldId id="1030" r:id="rId8"/>
    <p:sldId id="1001" r:id="rId9"/>
    <p:sldId id="1279" r:id="rId10"/>
    <p:sldId id="1278" r:id="rId11"/>
    <p:sldId id="1280" r:id="rId12"/>
    <p:sldId id="1281" r:id="rId13"/>
    <p:sldId id="1282" r:id="rId14"/>
    <p:sldId id="1405" r:id="rId15"/>
    <p:sldId id="1005" r:id="rId16"/>
    <p:sldId id="1349" r:id="rId17"/>
    <p:sldId id="1412" r:id="rId18"/>
    <p:sldId id="1345" r:id="rId19"/>
    <p:sldId id="1414" r:id="rId20"/>
    <p:sldId id="1421" r:id="rId21"/>
    <p:sldId id="1009" r:id="rId22"/>
    <p:sldId id="1037" r:id="rId23"/>
    <p:sldId id="1313" r:id="rId24"/>
    <p:sldId id="1408" r:id="rId25"/>
    <p:sldId id="1409" r:id="rId26"/>
    <p:sldId id="1410" r:id="rId27"/>
    <p:sldId id="1340" r:id="rId28"/>
    <p:sldId id="1427" r:id="rId29"/>
    <p:sldId id="1425" r:id="rId30"/>
    <p:sldId id="1426" r:id="rId31"/>
    <p:sldId id="1431" r:id="rId32"/>
    <p:sldId id="1434" r:id="rId33"/>
    <p:sldId id="1433" r:id="rId34"/>
    <p:sldId id="1432" r:id="rId35"/>
    <p:sldId id="1175" r:id="rId36"/>
    <p:sldId id="1133" r:id="rId37"/>
    <p:sldId id="1353" r:id="rId38"/>
    <p:sldId id="1354" r:id="rId39"/>
    <p:sldId id="1348" r:id="rId40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0033CC"/>
    <a:srgbClr val="FF0000"/>
    <a:srgbClr val="000000"/>
    <a:srgbClr val="006600"/>
    <a:srgbClr val="CC99FF"/>
    <a:srgbClr val="99FF99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90" autoAdjust="0"/>
    <p:restoredTop sz="91119" autoAdjust="0"/>
  </p:normalViewPr>
  <p:slideViewPr>
    <p:cSldViewPr>
      <p:cViewPr>
        <p:scale>
          <a:sx n="100" d="100"/>
          <a:sy n="100" d="100"/>
        </p:scale>
        <p:origin x="-2178" y="-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60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3C2004C9-7D14-4BCD-80EE-B75246804BA4}" type="datetimeFigureOut">
              <a:rPr lang="es-UY"/>
              <a:pPr>
                <a:defRPr/>
              </a:pPr>
              <a:t>12/08/2016</a:t>
            </a:fld>
            <a:endParaRPr lang="es-UY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D0FD3A1B-7DB2-4925-AB35-9A831CF8B64B}" type="slidenum">
              <a:rPr lang="es-UY"/>
              <a:pPr>
                <a:defRPr/>
              </a:pPr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1775259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09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2109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109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9272D503-31FA-4B26-96F9-F141E17E024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4867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8FB4700-D627-46D8-92AA-611EADFA2D50}" type="slidenum">
              <a:rPr lang="es-ES">
                <a:solidFill>
                  <a:schemeClr val="accent2"/>
                </a:solidFill>
              </a:rPr>
              <a:pPr algn="r"/>
              <a:t>1</a:t>
            </a:fld>
            <a:endParaRPr lang="es-ES">
              <a:solidFill>
                <a:schemeClr val="accent2"/>
              </a:solidFill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</p:spTree>
    <p:extLst>
      <p:ext uri="{BB962C8B-B14F-4D97-AF65-F5344CB8AC3E}">
        <p14:creationId xmlns:p14="http://schemas.microsoft.com/office/powerpoint/2010/main" val="40755468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1 Marcador de imagen de diapositiva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4818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  <p:sp>
        <p:nvSpPr>
          <p:cNvPr id="34819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D4D1C2-CC23-4421-A15E-5A7587411091}" type="slidenum">
              <a:rPr lang="es-ES" smtClean="0">
                <a:cs typeface="Arial" charset="0"/>
              </a:rPr>
              <a:pPr/>
              <a:t>6</a:t>
            </a:fld>
            <a:endParaRPr lang="es-ES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1725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1 Marcador de imagen de diapositiva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7890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35D0B8-87A2-4973-BA64-65B21077C753}" type="slidenum">
              <a:rPr lang="es-ES" smtClean="0">
                <a:solidFill>
                  <a:prstClr val="white"/>
                </a:solidFill>
              </a:rPr>
              <a:pPr>
                <a:defRPr/>
              </a:pPr>
              <a:t>8</a:t>
            </a:fld>
            <a:endParaRPr lang="es-E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0607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72D503-31FA-4B26-96F9-F141E17E024F}" type="slidenum">
              <a:rPr lang="es-ES" smtClean="0"/>
              <a:pPr>
                <a:defRPr/>
              </a:pPr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5503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1 Marcador de imagen de diapositiva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9154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E0002E-579A-408D-99CD-5D528022B203}" type="slidenum">
              <a:rPr lang="es-ES" smtClean="0">
                <a:solidFill>
                  <a:prstClr val="white"/>
                </a:solidFill>
              </a:rPr>
              <a:pPr>
                <a:defRPr/>
              </a:pPr>
              <a:t>13</a:t>
            </a:fld>
            <a:endParaRPr lang="es-E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1906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C9E98D1-A96B-45CB-A0AE-C692755B147B}" type="slidenum">
              <a:rPr lang="es-ES">
                <a:solidFill>
                  <a:schemeClr val="accent2"/>
                </a:solidFill>
              </a:rPr>
              <a:pPr algn="r"/>
              <a:t>20</a:t>
            </a:fld>
            <a:endParaRPr lang="es-ES">
              <a:solidFill>
                <a:schemeClr val="accent2"/>
              </a:solidFill>
            </a:endParaRPr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</p:spTree>
    <p:extLst>
      <p:ext uri="{BB962C8B-B14F-4D97-AF65-F5344CB8AC3E}">
        <p14:creationId xmlns:p14="http://schemas.microsoft.com/office/powerpoint/2010/main" val="2057088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72D503-31FA-4B26-96F9-F141E17E024F}" type="slidenum">
              <a:rPr lang="es-ES" smtClean="0"/>
              <a:pPr>
                <a:defRPr/>
              </a:pPr>
              <a:t>25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56926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72D503-31FA-4B26-96F9-F141E17E024F}" type="slidenum">
              <a:rPr lang="es-ES" smtClean="0"/>
              <a:pPr>
                <a:defRPr/>
              </a:pPr>
              <a:t>26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45022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72D503-31FA-4B26-96F9-F141E17E024F}" type="slidenum">
              <a:rPr lang="es-ES" smtClean="0"/>
              <a:pPr>
                <a:defRPr/>
              </a:pPr>
              <a:t>34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4735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49B4A-18AE-4774-AAD7-85CB6D600CA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064D5-4406-4579-B006-7C98156DEA3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EEE14-E266-4CE8-99FF-286638C511A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87D61A-A334-4A43-83CC-8369BAFF1AEF}" type="datetimeFigureOut">
              <a:rPr lang="es-ES"/>
              <a:pPr>
                <a:defRPr/>
              </a:pPr>
              <a:t>12/08/2016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15D18A-A9D0-423F-9DFB-C608E6E7A48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3262D5-2756-4287-883D-75F2592A888A}" type="datetimeFigureOut">
              <a:rPr lang="es-ES"/>
              <a:pPr>
                <a:defRPr/>
              </a:pPr>
              <a:t>12/08/2016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F96857-8923-4988-9281-FD445385C88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53C44-82C5-4D96-A700-BECEE5FD4211}" type="datetimeFigureOut">
              <a:rPr lang="es-ES"/>
              <a:pPr>
                <a:defRPr/>
              </a:pPr>
              <a:t>12/08/2016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9C168B-E8AB-48C6-8BAD-22749BDAF0D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019869-8E4F-4A64-823C-7DC27066302C}" type="datetimeFigureOut">
              <a:rPr lang="es-ES"/>
              <a:pPr>
                <a:defRPr/>
              </a:pPr>
              <a:t>12/08/2016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E822CB-FD26-4BDB-9326-EDD9B1BB2D7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C2D9F1-4211-4984-BE4E-3BC34B481665}" type="datetimeFigureOut">
              <a:rPr lang="es-ES"/>
              <a:pPr>
                <a:defRPr/>
              </a:pPr>
              <a:t>12/08/2016</a:t>
            </a:fld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D8F200-B7EE-4EDF-B4B8-C36915742A7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A4EF87-7A4F-435B-ABAF-FBFAD32DC47C}" type="datetimeFigureOut">
              <a:rPr lang="es-ES"/>
              <a:pPr>
                <a:defRPr/>
              </a:pPr>
              <a:t>12/08/2016</a:t>
            </a:fld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D5AE0D-30EF-47C8-BDB7-5797BEE31CF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B2726-D855-4371-A511-9C11945E0661}" type="datetimeFigureOut">
              <a:rPr lang="es-ES"/>
              <a:pPr>
                <a:defRPr/>
              </a:pPr>
              <a:t>12/08/2016</a:t>
            </a:fld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3B2280-1C8A-464B-9EE9-7BF9968269D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0ED6C7-F122-4E38-A7A1-C95F2B057D64}" type="datetimeFigureOut">
              <a:rPr lang="es-ES"/>
              <a:pPr>
                <a:defRPr/>
              </a:pPr>
              <a:t>12/08/2016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0E8AF1-7BE1-4281-A09C-CB3EAB136AE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F9844-3923-4487-8BAC-1EADE7C919F1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UY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D9901-F414-47FC-A51C-7BF9E3C3A828}" type="datetimeFigureOut">
              <a:rPr lang="es-ES"/>
              <a:pPr>
                <a:defRPr/>
              </a:pPr>
              <a:t>12/08/2016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114961-7B60-4833-A79C-BB211A7E207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1184D-EB63-49ED-86C0-6A4AD8AB81EA}" type="datetimeFigureOut">
              <a:rPr lang="es-ES"/>
              <a:pPr>
                <a:defRPr/>
              </a:pPr>
              <a:t>12/08/2016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F8B677-8D66-4529-8BB5-31246491DE6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AA28C7-2CB5-4C98-A188-92C3E5C1B4E0}" type="datetimeFigureOut">
              <a:rPr lang="es-ES"/>
              <a:pPr>
                <a:defRPr/>
              </a:pPr>
              <a:t>12/08/2016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4562EF-7ABE-4681-941B-3835901FE9F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9F892-0C99-494E-9153-EF5DED801FDD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D8DDB-4182-4A8E-A2AE-8BC2DBE44DBB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8CD15-550C-48B3-94C0-CFCC92E4B4DC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823FF-E932-4FFB-926B-5993D43907B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0308B-22FF-4987-985E-7B6657E61B4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557B0-DC58-4BF9-91AF-95E539E36FF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UY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01125-9754-4E37-AF06-5715D560734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FondoPresentacionesCorporativasUTELaEnergiaQueNosUne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7625" y="42863"/>
            <a:ext cx="9048750" cy="677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UY" smtClean="0"/>
              <a:t>Texto</a:t>
            </a:r>
            <a:endParaRPr lang="en-US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53188"/>
            <a:ext cx="1547813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solidFill>
                  <a:srgbClr val="0000C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C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40650" y="6524625"/>
            <a:ext cx="14033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C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8E3ED19-1BAE-40AE-93CB-3DC550614C4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accent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C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833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fld id="{71912AEF-6975-43E7-B260-CACBDAE971EB}" type="datetimeFigureOut">
              <a:rPr lang="es-ES"/>
              <a:pPr>
                <a:defRPr/>
              </a:pPr>
              <a:t>12/08/2016</a:t>
            </a:fld>
            <a:endParaRPr lang="es-ES"/>
          </a:p>
        </p:txBody>
      </p:sp>
      <p:sp>
        <p:nvSpPr>
          <p:cNvPr id="1833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833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fld id="{DCC2CA2E-2802-4CB1-AB56-A0A33D04102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14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image" Target="../media/image16.emf"/><Relationship Id="rId7" Type="http://schemas.openxmlformats.org/officeDocument/2006/relationships/image" Target="../media/image20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38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9CFCA67-E025-442F-AAC3-F3A453365793}" type="slidenum">
              <a:rPr lang="es-ES"/>
              <a:pPr algn="r"/>
              <a:t>1</a:t>
            </a:fld>
            <a:endParaRPr lang="es-ES"/>
          </a:p>
        </p:txBody>
      </p:sp>
      <p:sp>
        <p:nvSpPr>
          <p:cNvPr id="27650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C18F812-E739-4583-BE6F-5892523A37E9}" type="slidenum">
              <a:rPr lang="es-ES"/>
              <a:pPr algn="r"/>
              <a:t>1</a:t>
            </a:fld>
            <a:endParaRPr lang="es-ES"/>
          </a:p>
        </p:txBody>
      </p:sp>
      <p:sp>
        <p:nvSpPr>
          <p:cNvPr id="27651" name="Rectangle 7"/>
          <p:cNvSpPr txBox="1">
            <a:spLocks noGrp="1"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44BBD37C-B19C-4EFE-9838-E18DDBF812D7}" type="datetime1">
              <a:rPr lang="es-ES"/>
              <a:pPr/>
              <a:t>12/08/2016</a:t>
            </a:fld>
            <a:endParaRPr lang="es-ES"/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533400" y="3733800"/>
            <a:ext cx="8280400" cy="2305050"/>
          </a:xfrm>
        </p:spPr>
        <p:txBody>
          <a:bodyPr anchor="b" anchorCtr="1"/>
          <a:lstStyle/>
          <a:p>
            <a:r>
              <a:rPr lang="es-UY" sz="3600" dirty="0" smtClean="0"/>
              <a:t>Resultados de la semana en curso </a:t>
            </a:r>
            <a:br>
              <a:rPr lang="es-UY" sz="3600" dirty="0" smtClean="0"/>
            </a:br>
            <a:r>
              <a:rPr lang="es-UY" sz="3600" dirty="0" smtClean="0"/>
              <a:t>y </a:t>
            </a:r>
            <a:br>
              <a:rPr lang="es-UY" sz="3600" dirty="0" smtClean="0"/>
            </a:br>
            <a:r>
              <a:rPr lang="es-UY" sz="3600" dirty="0" smtClean="0"/>
              <a:t>programación de la semana 33 de 2016      V1</a:t>
            </a:r>
            <a:br>
              <a:rPr lang="es-UY" sz="3600" dirty="0" smtClean="0"/>
            </a:br>
            <a:r>
              <a:rPr lang="es-UY" sz="3600" dirty="0" smtClean="0"/>
              <a:t/>
            </a:r>
            <a:br>
              <a:rPr lang="es-UY" sz="3600" dirty="0" smtClean="0"/>
            </a:br>
            <a:r>
              <a:rPr lang="es-UY" sz="3600" dirty="0" smtClean="0"/>
              <a:t/>
            </a:r>
            <a:br>
              <a:rPr lang="es-UY" sz="3600" dirty="0" smtClean="0"/>
            </a:br>
            <a:r>
              <a:rPr lang="es-UY" sz="3600" dirty="0" smtClean="0"/>
              <a:t/>
            </a:r>
            <a:br>
              <a:rPr lang="es-UY" sz="3600" dirty="0" smtClean="0"/>
            </a:br>
            <a:endParaRPr lang="es-ES" sz="3600" dirty="0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1 Título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609600"/>
          </a:xfrm>
        </p:spPr>
        <p:txBody>
          <a:bodyPr/>
          <a:lstStyle/>
          <a:p>
            <a:r>
              <a:rPr lang="es-UY" dirty="0" smtClean="0"/>
              <a:t>Evolución de la demanda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3999"/>
            <a:ext cx="8523572" cy="4149113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1 Título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s-UY" sz="2400" dirty="0" smtClean="0"/>
              <a:t>COMPARATIVO DE APORTES DE CENTRALES HIDRAULICAS</a:t>
            </a:r>
            <a:r>
              <a:rPr lang="es-UY" dirty="0" smtClean="0"/>
              <a:t/>
            </a:r>
            <a:br>
              <a:rPr lang="es-UY" dirty="0" smtClean="0"/>
            </a:br>
            <a:r>
              <a:rPr lang="es-UY" sz="2000" dirty="0" smtClean="0"/>
              <a:t>SALTO GRANDE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85938"/>
            <a:ext cx="3925887" cy="3286125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787526"/>
            <a:ext cx="3975100" cy="3303587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1524000" cy="2362200"/>
          </a:xfrm>
        </p:spPr>
        <p:txBody>
          <a:bodyPr/>
          <a:lstStyle/>
          <a:p>
            <a:r>
              <a:rPr lang="es-UY" sz="2800" smtClean="0"/>
              <a:t>RIO NEGRO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52400"/>
            <a:ext cx="6553200" cy="6574386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1 Título"/>
          <p:cNvSpPr>
            <a:spLocks noGrp="1"/>
          </p:cNvSpPr>
          <p:nvPr>
            <p:ph type="title"/>
          </p:nvPr>
        </p:nvSpPr>
        <p:spPr>
          <a:xfrm>
            <a:off x="4584454" y="76200"/>
            <a:ext cx="4330946" cy="1219200"/>
          </a:xfrm>
        </p:spPr>
        <p:txBody>
          <a:bodyPr/>
          <a:lstStyle/>
          <a:p>
            <a:r>
              <a:rPr lang="es-UY" sz="2400" dirty="0" smtClean="0"/>
              <a:t>Previsión aportes Salto Grande (Fuente CTM, martes)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3999"/>
            <a:ext cx="7696200" cy="4397829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159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B53D2DE-A390-4E89-AA63-6E28F5E1DBAF}" type="slidenum">
              <a:rPr lang="es-ES"/>
              <a:pPr algn="r"/>
              <a:t>14</a:t>
            </a:fld>
            <a:endParaRPr lang="es-ES"/>
          </a:p>
        </p:txBody>
      </p:sp>
      <p:sp>
        <p:nvSpPr>
          <p:cNvPr id="44034" name="2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D9BB8CAD-7C9F-4857-A3FC-B9822F3D9F07}" type="datetime1">
              <a:rPr lang="es-ES"/>
              <a:pPr/>
              <a:t>12/08/2016</a:t>
            </a:fld>
            <a:endParaRPr lang="es-ES"/>
          </a:p>
        </p:txBody>
      </p:sp>
      <p:sp>
        <p:nvSpPr>
          <p:cNvPr id="44035" name="4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C8676EB-3889-4967-8CC4-DB9A9AAB0A42}" type="slidenum">
              <a:rPr lang="es-ES"/>
              <a:pPr algn="r"/>
              <a:t>14</a:t>
            </a:fld>
            <a:endParaRPr lang="es-ES"/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2636838"/>
            <a:ext cx="8229600" cy="952500"/>
          </a:xfrm>
        </p:spPr>
        <p:txBody>
          <a:bodyPr/>
          <a:lstStyle/>
          <a:p>
            <a:r>
              <a:rPr lang="es-UY" sz="3600" smtClean="0"/>
              <a:t>Semana próxima</a:t>
            </a:r>
            <a:endParaRPr lang="es-ES" sz="360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91353" y="609600"/>
            <a:ext cx="8534400" cy="381000"/>
          </a:xfrm>
        </p:spPr>
        <p:txBody>
          <a:bodyPr/>
          <a:lstStyle/>
          <a:p>
            <a:r>
              <a:rPr lang="es-UY" sz="2400" dirty="0" smtClean="0"/>
              <a:t>Previsiones de generación eólica fecha </a:t>
            </a:r>
            <a:r>
              <a:rPr lang="es-UY" sz="2400" dirty="0" smtClean="0"/>
              <a:t>11/08 (</a:t>
            </a:r>
            <a:r>
              <a:rPr lang="es-UY" sz="2400" dirty="0" smtClean="0"/>
              <a:t>jueves</a:t>
            </a:r>
            <a:r>
              <a:rPr lang="es-UY" sz="2400" dirty="0" smtClean="0"/>
              <a:t>)</a:t>
            </a:r>
            <a:endParaRPr lang="es-UY" sz="2400" dirty="0"/>
          </a:p>
        </p:txBody>
      </p:sp>
      <p:pic>
        <p:nvPicPr>
          <p:cNvPr id="7170" name="Picture 2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0"/>
            <a:ext cx="8686800" cy="2666999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88104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10600" cy="533400"/>
          </a:xfrm>
        </p:spPr>
        <p:txBody>
          <a:bodyPr/>
          <a:lstStyle/>
          <a:p>
            <a:r>
              <a:rPr lang="es-UY" sz="2400" dirty="0"/>
              <a:t>Previsiones de generación eólica fecha </a:t>
            </a:r>
            <a:r>
              <a:rPr lang="es-UY" sz="2400" dirty="0" smtClean="0"/>
              <a:t>02/08 (martes)</a:t>
            </a:r>
            <a:endParaRPr lang="es-UY" sz="2400" dirty="0"/>
          </a:p>
        </p:txBody>
      </p:sp>
      <p:pic>
        <p:nvPicPr>
          <p:cNvPr id="8194" name="Picture 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1524000"/>
            <a:ext cx="8610600" cy="25908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3826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 bwMode="auto">
          <a:xfrm>
            <a:off x="0" y="228600"/>
            <a:ext cx="89154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UY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Previsión temperaturas (</a:t>
            </a:r>
            <a:r>
              <a:rPr kumimoji="0" lang="es-UY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Accuweather</a:t>
            </a:r>
            <a:r>
              <a:rPr kumimoji="0" lang="es-UY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, </a:t>
            </a:r>
            <a:r>
              <a:rPr kumimoji="0" lang="es-UY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viernes)</a:t>
            </a:r>
            <a:endParaRPr kumimoji="0" lang="es-UY" sz="2400" b="1" i="0" u="none" strike="noStrike" kern="0" cap="none" spc="0" normalizeH="0" baseline="0" noProof="0" dirty="0" smtClean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Tahoma"/>
              <a:ea typeface="+mj-ea"/>
              <a:cs typeface="+mj-cs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150" y="1295400"/>
            <a:ext cx="5838825" cy="5437187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800100"/>
            <a:ext cx="4876800" cy="211552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02319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 txBox="1">
            <a:spLocks/>
          </p:cNvSpPr>
          <p:nvPr/>
        </p:nvSpPr>
        <p:spPr bwMode="auto">
          <a:xfrm>
            <a:off x="381000" y="76200"/>
            <a:ext cx="7985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9pPr>
          </a:lstStyle>
          <a:p>
            <a:pPr lvl="0">
              <a:defRPr/>
            </a:pPr>
            <a:r>
              <a:rPr lang="es-UY" sz="1800" kern="0" dirty="0">
                <a:ea typeface="+mn-ea"/>
                <a:cs typeface="Arial" charset="0"/>
              </a:rPr>
              <a:t>Precipitaciones previstas para los próximos días, </a:t>
            </a:r>
            <a:r>
              <a:rPr lang="es-UY" sz="1800" kern="0" dirty="0" smtClean="0">
                <a:ea typeface="+mn-ea"/>
                <a:cs typeface="Arial" charset="0"/>
              </a:rPr>
              <a:t>Fuente INMET  </a:t>
            </a:r>
            <a:r>
              <a:rPr lang="es-UY" sz="1800" kern="0" dirty="0">
                <a:ea typeface="+mn-ea"/>
                <a:cs typeface="Arial" charset="0"/>
              </a:rPr>
              <a:t>(actualizado </a:t>
            </a:r>
            <a:r>
              <a:rPr lang="es-UY" sz="1800" kern="0" dirty="0" smtClean="0">
                <a:ea typeface="+mn-ea"/>
                <a:cs typeface="Arial" charset="0"/>
              </a:rPr>
              <a:t>miércoles)</a:t>
            </a:r>
            <a:endParaRPr lang="es-UY" sz="1800" kern="0" dirty="0">
              <a:ea typeface="+mn-ea"/>
              <a:cs typeface="Arial" charset="0"/>
            </a:endParaRPr>
          </a:p>
          <a:p>
            <a:pPr lvl="0">
              <a:defRPr/>
            </a:pPr>
            <a:endParaRPr lang="es-UY" sz="1800" kern="0" dirty="0">
              <a:ea typeface="+mn-ea"/>
              <a:cs typeface="Arial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52500"/>
            <a:ext cx="5303837" cy="52578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52500"/>
            <a:ext cx="5275263" cy="52578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952500"/>
            <a:ext cx="5246687" cy="525145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952500"/>
            <a:ext cx="5246687" cy="52578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331" y="971550"/>
            <a:ext cx="5275263" cy="5243513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971550"/>
            <a:ext cx="5295900" cy="5265737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805" y="960437"/>
            <a:ext cx="5260975" cy="5265737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2696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990600"/>
          </a:xfrm>
        </p:spPr>
        <p:txBody>
          <a:bodyPr>
            <a:normAutofit/>
          </a:bodyPr>
          <a:lstStyle/>
          <a:p>
            <a:r>
              <a:rPr lang="es-UY" sz="2400" b="1" kern="0" dirty="0">
                <a:solidFill>
                  <a:srgbClr val="FF9900"/>
                </a:solidFill>
                <a:latin typeface="Tahoma"/>
              </a:rPr>
              <a:t>Previsión precipitaciones </a:t>
            </a:r>
            <a:r>
              <a:rPr lang="es-UY" sz="2400" b="1" kern="0" dirty="0" smtClean="0">
                <a:solidFill>
                  <a:srgbClr val="FF9900"/>
                </a:solidFill>
                <a:latin typeface="Tahoma"/>
              </a:rPr>
              <a:t>acumuladas INMET y CPTEC (miércoles)</a:t>
            </a:r>
            <a:endParaRPr lang="es-UY" sz="2400" b="1" kern="0" dirty="0">
              <a:solidFill>
                <a:srgbClr val="FF9900"/>
              </a:solidFill>
              <a:latin typeface="Tahoma"/>
            </a:endParaRPr>
          </a:p>
        </p:txBody>
      </p:sp>
      <p:pic>
        <p:nvPicPr>
          <p:cNvPr id="11266" name="Picture 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990600"/>
            <a:ext cx="4191000" cy="52578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4389479" cy="52578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0034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3A420D4-D2C9-4468-AB52-40C63950F791}" type="slidenum">
              <a:rPr lang="es-ES"/>
              <a:pPr algn="r"/>
              <a:t>2</a:t>
            </a:fld>
            <a:endParaRPr lang="es-ES"/>
          </a:p>
        </p:txBody>
      </p:sp>
      <p:sp>
        <p:nvSpPr>
          <p:cNvPr id="29698" name="2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5E83B099-8C8E-4F25-A48D-0099CC2648E7}" type="datetime1">
              <a:rPr lang="es-ES"/>
              <a:pPr/>
              <a:t>12/08/2016</a:t>
            </a:fld>
            <a:endParaRPr lang="es-ES"/>
          </a:p>
        </p:txBody>
      </p:sp>
      <p:sp>
        <p:nvSpPr>
          <p:cNvPr id="29699" name="4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D7675E7-5A2C-40F2-BE51-E3ED691F46C2}" type="slidenum">
              <a:rPr lang="es-ES"/>
              <a:pPr algn="r"/>
              <a:t>2</a:t>
            </a:fld>
            <a:endParaRPr lang="es-ES"/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1700213"/>
            <a:ext cx="8218488" cy="2722562"/>
          </a:xfrm>
        </p:spPr>
        <p:txBody>
          <a:bodyPr/>
          <a:lstStyle/>
          <a:p>
            <a:r>
              <a:rPr lang="es-UY" smtClean="0"/>
              <a:t>Resultados de la semana en curso:</a:t>
            </a:r>
            <a:br>
              <a:rPr lang="es-UY" smtClean="0"/>
            </a:br>
            <a:r>
              <a:rPr lang="es-UY" sz="2400" smtClean="0"/>
              <a:t>Comentarios generales</a:t>
            </a:r>
            <a:endParaRPr lang="es-ES" sz="240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38914BB-1E21-4911-B83A-61AFEDDC49A6}" type="slidenum">
              <a:rPr lang="es-ES"/>
              <a:pPr algn="r"/>
              <a:t>20</a:t>
            </a:fld>
            <a:endParaRPr lang="es-ES"/>
          </a:p>
        </p:txBody>
      </p:sp>
      <p:sp>
        <p:nvSpPr>
          <p:cNvPr id="50178" name="2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8AEEAF94-73E0-47DD-ADDE-783E293A928F}" type="datetime1">
              <a:rPr lang="es-ES"/>
              <a:pPr/>
              <a:t>12/08/2016</a:t>
            </a:fld>
            <a:endParaRPr lang="es-ES"/>
          </a:p>
        </p:txBody>
      </p:sp>
      <p:sp>
        <p:nvSpPr>
          <p:cNvPr id="50179" name="4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667D976-BA5E-4167-91EA-5EF11A973D18}" type="slidenum">
              <a:rPr lang="es-ES"/>
              <a:pPr algn="r"/>
              <a:t>20</a:t>
            </a:fld>
            <a:endParaRPr lang="es-ES"/>
          </a:p>
        </p:txBody>
      </p:sp>
      <p:sp>
        <p:nvSpPr>
          <p:cNvPr id="5018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2492375"/>
            <a:ext cx="8229600" cy="1143000"/>
          </a:xfrm>
        </p:spPr>
        <p:txBody>
          <a:bodyPr/>
          <a:lstStyle/>
          <a:p>
            <a:r>
              <a:rPr lang="es-UY" sz="3600" dirty="0" smtClean="0"/>
              <a:t>Programación semanal</a:t>
            </a:r>
            <a:br>
              <a:rPr lang="es-UY" sz="3600" dirty="0" smtClean="0"/>
            </a:br>
            <a:r>
              <a:rPr lang="es-UY" sz="3600" dirty="0" smtClean="0"/>
              <a:t>2016-33</a:t>
            </a:r>
            <a:r>
              <a:rPr lang="es-UY" sz="3600" dirty="0" smtClean="0"/>
              <a:t/>
            </a:r>
            <a:br>
              <a:rPr lang="es-UY" sz="3600" dirty="0" smtClean="0"/>
            </a:br>
            <a:endParaRPr lang="es-ES" sz="36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>
          <a:xfrm>
            <a:off x="6553200" y="1219200"/>
            <a:ext cx="2649538" cy="2133600"/>
          </a:xfrm>
        </p:spPr>
        <p:txBody>
          <a:bodyPr/>
          <a:lstStyle/>
          <a:p>
            <a:r>
              <a:rPr lang="es-MX" sz="2800" dirty="0" smtClean="0"/>
              <a:t>COSTO GENERACIÓN TÉRMICA</a:t>
            </a:r>
            <a:endParaRPr lang="es-ES" sz="2800" dirty="0" smtClean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190500"/>
            <a:ext cx="6553200" cy="3365457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26" y="3555957"/>
            <a:ext cx="4781550" cy="319559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304800"/>
          </a:xfrm>
        </p:spPr>
        <p:txBody>
          <a:bodyPr/>
          <a:lstStyle/>
          <a:p>
            <a:r>
              <a:rPr lang="es-UY" dirty="0" smtClean="0"/>
              <a:t>MODELOS</a:t>
            </a:r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4089870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62000" y="152400"/>
            <a:ext cx="7772400" cy="304800"/>
          </a:xfrm>
        </p:spPr>
        <p:txBody>
          <a:bodyPr/>
          <a:lstStyle/>
          <a:p>
            <a:r>
              <a:rPr lang="es-UY" dirty="0" smtClean="0"/>
              <a:t>Mediano plazo, OPERGEN</a:t>
            </a:r>
            <a:endParaRPr lang="es-UY" dirty="0"/>
          </a:p>
        </p:txBody>
      </p:sp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685800" y="152400"/>
            <a:ext cx="7696200" cy="381000"/>
          </a:xfrm>
        </p:spPr>
        <p:txBody>
          <a:bodyPr/>
          <a:lstStyle/>
          <a:p>
            <a:endParaRPr lang="es-UY" dirty="0"/>
          </a:p>
          <a:p>
            <a:r>
              <a:rPr lang="es-UY" dirty="0" smtClean="0"/>
              <a:t>Caso MP sin Exportación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8181975" cy="4976956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85283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1429" y="304800"/>
            <a:ext cx="8886371" cy="533400"/>
          </a:xfrm>
        </p:spPr>
        <p:txBody>
          <a:bodyPr/>
          <a:lstStyle/>
          <a:p>
            <a:r>
              <a:rPr lang="es-UY" sz="2400" dirty="0" smtClean="0"/>
              <a:t>Corto plazo, CPC Caso libre, mediano plazo sin expo</a:t>
            </a:r>
            <a:endParaRPr lang="es-UY" sz="24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43000"/>
            <a:ext cx="8458200" cy="467523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366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4800"/>
            <a:ext cx="7453284" cy="6138269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7092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r>
              <a:rPr lang="es-UY" sz="2400" dirty="0"/>
              <a:t>Corto plazo, </a:t>
            </a:r>
            <a:r>
              <a:rPr lang="es-UY" sz="2400" dirty="0" err="1" smtClean="0"/>
              <a:t>SimSEE</a:t>
            </a:r>
            <a:r>
              <a:rPr lang="es-UY" sz="2400" dirty="0" smtClean="0"/>
              <a:t> libres horizonte una semana </a:t>
            </a:r>
            <a:endParaRPr lang="es-UY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14400"/>
            <a:ext cx="8077200" cy="5169408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5257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8600"/>
            <a:ext cx="7155186" cy="64770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979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62050"/>
            <a:ext cx="7839075" cy="5017008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17511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04800"/>
            <a:ext cx="6919852" cy="6143626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4812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686800" cy="609600"/>
          </a:xfrm>
        </p:spPr>
        <p:txBody>
          <a:bodyPr/>
          <a:lstStyle/>
          <a:p>
            <a:pPr algn="ctr"/>
            <a:r>
              <a:rPr lang="es-UY" sz="2800" dirty="0" smtClean="0"/>
              <a:t>Resumen semana actual N° 32</a:t>
            </a:r>
            <a:endParaRPr lang="es-ES" sz="2800" dirty="0" smtClean="0"/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52400" y="914400"/>
            <a:ext cx="8763000" cy="6019800"/>
          </a:xfrm>
        </p:spPr>
        <p:txBody>
          <a:bodyPr/>
          <a:lstStyle/>
          <a:p>
            <a:pPr marL="342900" indent="-34290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2400" dirty="0">
                <a:latin typeface="Calibri"/>
                <a:ea typeface="Times New Roman"/>
                <a:cs typeface="Arial"/>
              </a:rPr>
              <a:t>El despacho durante la semana ha sido hasta el martes en su casi totalidad hidráulico salvo por picos de potencia </a:t>
            </a:r>
            <a:endParaRPr lang="es-UY" sz="2400" dirty="0">
              <a:latin typeface="Arial"/>
              <a:ea typeface="Times New Roman"/>
              <a:cs typeface="Times New Roman"/>
            </a:endParaRPr>
          </a:p>
          <a:p>
            <a:pPr marL="342900" indent="-34290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2400" dirty="0">
                <a:latin typeface="Calibri"/>
                <a:ea typeface="Times New Roman"/>
                <a:cs typeface="Arial"/>
              </a:rPr>
              <a:t>A partir del miércoles en vista del descenso de aportes en SG, que la cota vista baja fuertemente y que no existían pronósticos para los próximos días se decidió reprogramar la semana despachando motores a pleno.</a:t>
            </a:r>
            <a:endParaRPr lang="es-UY" sz="2400" dirty="0">
              <a:latin typeface="Arial"/>
              <a:ea typeface="Times New Roman"/>
              <a:cs typeface="Times New Roman"/>
            </a:endParaRPr>
          </a:p>
          <a:p>
            <a:pPr marL="342900" indent="-34290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2400" dirty="0">
                <a:latin typeface="Calibri"/>
                <a:ea typeface="Times New Roman"/>
                <a:cs typeface="Arial"/>
              </a:rPr>
              <a:t>Durante la semana no se exporto a Argentina.</a:t>
            </a:r>
            <a:endParaRPr lang="es-UY" sz="2400" dirty="0">
              <a:latin typeface="Arial"/>
              <a:ea typeface="Times New Roman"/>
              <a:cs typeface="Times New Roman"/>
            </a:endParaRPr>
          </a:p>
          <a:p>
            <a:pPr marL="342900" indent="-34290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2400" dirty="0">
                <a:latin typeface="Calibri"/>
                <a:ea typeface="Times New Roman"/>
                <a:cs typeface="Arial"/>
              </a:rPr>
              <a:t>Se mantuvo abierto el vertedero de Terra durante la semana para mantener la central </a:t>
            </a:r>
            <a:r>
              <a:rPr lang="es-ES" sz="2400" dirty="0" err="1">
                <a:latin typeface="Calibri"/>
                <a:ea typeface="Times New Roman"/>
                <a:cs typeface="Arial"/>
              </a:rPr>
              <a:t>Baygorria</a:t>
            </a:r>
            <a:r>
              <a:rPr lang="es-ES" sz="2400" dirty="0">
                <a:latin typeface="Calibri"/>
                <a:ea typeface="Times New Roman"/>
                <a:cs typeface="Arial"/>
              </a:rPr>
              <a:t> generando a pleno</a:t>
            </a:r>
            <a:r>
              <a:rPr lang="es-ES" sz="2400" dirty="0" smtClean="0">
                <a:latin typeface="Calibri"/>
                <a:ea typeface="Times New Roman"/>
                <a:cs typeface="Arial"/>
              </a:rPr>
              <a:t>.</a:t>
            </a:r>
          </a:p>
          <a:p>
            <a:pPr marL="342900" indent="-34290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2400" dirty="0" smtClean="0">
                <a:latin typeface="Calibri"/>
                <a:ea typeface="Times New Roman"/>
                <a:cs typeface="Arial"/>
              </a:rPr>
              <a:t>Montes del Plata entro nuevamente en servicio el jueves de tarde</a:t>
            </a:r>
            <a:endParaRPr lang="es-UY" sz="2400" dirty="0">
              <a:latin typeface="Arial"/>
              <a:ea typeface="Times New Roman"/>
              <a:cs typeface="Times New Roman"/>
            </a:endParaRPr>
          </a:p>
          <a:p>
            <a:pPr marL="342900" indent="-34290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2400" dirty="0">
                <a:latin typeface="Calibri"/>
                <a:ea typeface="Times New Roman"/>
                <a:cs typeface="Arial"/>
              </a:rPr>
              <a:t>En </a:t>
            </a:r>
            <a:r>
              <a:rPr lang="es-ES" sz="2400" dirty="0">
                <a:latin typeface="Calibri"/>
                <a:ea typeface="Times New Roman"/>
                <a:cs typeface="Arial"/>
              </a:rPr>
              <a:t>ocasiones ha sido necesario térmico para picos de potencia.</a:t>
            </a:r>
            <a:endParaRPr lang="es-UY" sz="2400" dirty="0">
              <a:latin typeface="Calibri"/>
              <a:ea typeface="Times New Roman"/>
              <a:cs typeface="Arial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endParaRPr lang="es-UY" sz="2400" dirty="0">
              <a:solidFill>
                <a:srgbClr val="FF0000"/>
              </a:solidFill>
              <a:latin typeface="Arial"/>
              <a:ea typeface="Times New Roman"/>
              <a:cs typeface="Times New Roman"/>
            </a:endParaRPr>
          </a:p>
          <a:p>
            <a:endParaRPr lang="es-ES" sz="24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533400"/>
          </a:xfrm>
        </p:spPr>
        <p:txBody>
          <a:bodyPr/>
          <a:lstStyle/>
          <a:p>
            <a:r>
              <a:rPr lang="es-UY" sz="2800" dirty="0"/>
              <a:t>Corto plazo,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90600"/>
            <a:ext cx="8382000" cy="536448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5577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04800"/>
            <a:ext cx="6915150" cy="6259715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5250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8572500" cy="54864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0507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8600"/>
            <a:ext cx="7263163" cy="6448426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9631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AB644A3-69A0-4875-88CE-D6F766D9A2C9}" type="slidenum">
              <a:rPr lang="es-ES"/>
              <a:pPr algn="r"/>
              <a:t>34</a:t>
            </a:fld>
            <a:endParaRPr lang="es-ES"/>
          </a:p>
        </p:txBody>
      </p:sp>
      <p:sp>
        <p:nvSpPr>
          <p:cNvPr id="64514" name="3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E2B5819B-F822-436F-833A-0F10F845D15D}" type="datetime1">
              <a:rPr lang="es-ES"/>
              <a:pPr/>
              <a:t>12/08/2016</a:t>
            </a:fld>
            <a:endParaRPr lang="es-ES"/>
          </a:p>
        </p:txBody>
      </p:sp>
      <p:sp>
        <p:nvSpPr>
          <p:cNvPr id="64515" name="5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96891A5-EB9A-4A6E-BA80-C5AABB8C3F0E}" type="slidenum">
              <a:rPr lang="es-ES"/>
              <a:pPr algn="r"/>
              <a:t>34</a:t>
            </a:fld>
            <a:endParaRPr lang="es-ES"/>
          </a:p>
        </p:txBody>
      </p:sp>
      <p:sp>
        <p:nvSpPr>
          <p:cNvPr id="6451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2209800"/>
            <a:ext cx="8229600" cy="2176463"/>
          </a:xfrm>
        </p:spPr>
        <p:txBody>
          <a:bodyPr/>
          <a:lstStyle/>
          <a:p>
            <a:pPr algn="l"/>
            <a:r>
              <a:rPr lang="es-UY" sz="3600" dirty="0" smtClean="0"/>
              <a:t>Programa de generación de la semana 33/16:</a:t>
            </a:r>
            <a:br>
              <a:rPr lang="es-UY" sz="3600" dirty="0" smtClean="0"/>
            </a:br>
            <a:r>
              <a:rPr lang="es-UY" sz="3600" dirty="0" smtClean="0"/>
              <a:t/>
            </a:r>
            <a:br>
              <a:rPr lang="es-UY" sz="3600" dirty="0" smtClean="0"/>
            </a:br>
            <a:endParaRPr lang="es-ES" sz="20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685800"/>
          </a:xfrm>
        </p:spPr>
        <p:txBody>
          <a:bodyPr/>
          <a:lstStyle/>
          <a:p>
            <a:r>
              <a:rPr lang="es-UY" dirty="0" smtClean="0"/>
              <a:t>Programa semanal (miércoles)</a:t>
            </a:r>
            <a:br>
              <a:rPr lang="es-UY" dirty="0" smtClean="0"/>
            </a:br>
            <a:endParaRPr lang="es-ES" dirty="0" smtClean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936066"/>
            <a:ext cx="2933700" cy="2902884"/>
          </a:xfrm>
          <a:prstGeom prst="rect">
            <a:avLst/>
          </a:prstGeom>
          <a:noFill/>
          <a:ln w="349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833437"/>
            <a:ext cx="5972175" cy="4277051"/>
          </a:xfrm>
          <a:prstGeom prst="rect">
            <a:avLst/>
          </a:prstGeom>
          <a:noFill/>
          <a:ln w="349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533400"/>
          </a:xfrm>
        </p:spPr>
        <p:txBody>
          <a:bodyPr/>
          <a:lstStyle/>
          <a:p>
            <a:r>
              <a:rPr lang="es-UY" dirty="0" smtClean="0"/>
              <a:t>Datos energéticos diarios</a:t>
            </a:r>
            <a:endParaRPr lang="es-UY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1295400"/>
            <a:ext cx="8339138" cy="5208673"/>
          </a:xfrm>
          <a:prstGeom prst="rect">
            <a:avLst/>
          </a:prstGeom>
          <a:noFill/>
          <a:ln w="349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98451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381000"/>
          </a:xfrm>
        </p:spPr>
        <p:txBody>
          <a:bodyPr/>
          <a:lstStyle/>
          <a:p>
            <a:r>
              <a:rPr lang="es-UY" dirty="0" smtClean="0"/>
              <a:t>Datos hidráulicos diarios</a:t>
            </a:r>
            <a:endParaRPr lang="es-UY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838200"/>
            <a:ext cx="7272338" cy="5528813"/>
          </a:xfrm>
          <a:prstGeom prst="rect">
            <a:avLst/>
          </a:prstGeom>
          <a:noFill/>
          <a:ln w="349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84918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6790" y="381000"/>
            <a:ext cx="7772400" cy="762000"/>
          </a:xfrm>
        </p:spPr>
        <p:txBody>
          <a:bodyPr/>
          <a:lstStyle/>
          <a:p>
            <a:r>
              <a:rPr lang="es-UY" dirty="0" smtClean="0"/>
              <a:t>Principales trabajos en la red</a:t>
            </a:r>
            <a:endParaRPr lang="es-UY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71599"/>
            <a:ext cx="8817820" cy="4387725"/>
          </a:xfrm>
          <a:prstGeom prst="rect">
            <a:avLst/>
          </a:prstGeom>
          <a:noFill/>
          <a:ln w="349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0086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4 Título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914400"/>
          </a:xfrm>
        </p:spPr>
        <p:txBody>
          <a:bodyPr/>
          <a:lstStyle/>
          <a:p>
            <a:r>
              <a:rPr lang="es-UY" dirty="0" smtClean="0"/>
              <a:t>Perspectivas para la semana 33</a:t>
            </a:r>
            <a:br>
              <a:rPr lang="es-UY" dirty="0" smtClean="0"/>
            </a:br>
            <a:endParaRPr lang="es-UY" dirty="0" smtClean="0"/>
          </a:p>
        </p:txBody>
      </p:sp>
      <p:sp>
        <p:nvSpPr>
          <p:cNvPr id="31746" name="5 Marcador de contenido"/>
          <p:cNvSpPr>
            <a:spLocks noGrp="1"/>
          </p:cNvSpPr>
          <p:nvPr>
            <p:ph idx="1"/>
          </p:nvPr>
        </p:nvSpPr>
        <p:spPr>
          <a:xfrm>
            <a:off x="0" y="914400"/>
            <a:ext cx="8991600" cy="4648200"/>
          </a:xfrm>
        </p:spPr>
        <p:txBody>
          <a:bodyPr/>
          <a:lstStyle/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s-ES" sz="2400" dirty="0">
                <a:latin typeface="Calibri"/>
                <a:ea typeface="Times New Roman"/>
                <a:cs typeface="Arial"/>
              </a:rPr>
              <a:t>A la fecha no existen pronósticos de precipitaciones de relevancia por al menos por 7 días para ninguna de las cuencas. </a:t>
            </a:r>
            <a:endParaRPr lang="es-UY" sz="2400" dirty="0">
              <a:latin typeface="Arial"/>
              <a:ea typeface="Times New Roman"/>
              <a:cs typeface="Times New Roman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s-ES" sz="2400" dirty="0">
                <a:latin typeface="Calibri"/>
                <a:ea typeface="Times New Roman"/>
                <a:cs typeface="Arial"/>
              </a:rPr>
              <a:t>El vertimiento en Bonete persistirá por toda la semana (se justará para mantener la cota de </a:t>
            </a:r>
            <a:r>
              <a:rPr lang="es-ES" sz="2400" dirty="0" err="1">
                <a:latin typeface="Calibri"/>
                <a:ea typeface="Times New Roman"/>
                <a:cs typeface="Arial"/>
              </a:rPr>
              <a:t>Baygorria</a:t>
            </a:r>
            <a:r>
              <a:rPr lang="es-ES" sz="2400" dirty="0">
                <a:latin typeface="Calibri"/>
                <a:ea typeface="Times New Roman"/>
                <a:cs typeface="Arial"/>
              </a:rPr>
              <a:t> constante), aunque por despacho se continuará vertiendo para </a:t>
            </a:r>
            <a:r>
              <a:rPr lang="es-ES" sz="2400" dirty="0" err="1">
                <a:latin typeface="Calibri"/>
                <a:ea typeface="Times New Roman"/>
                <a:cs typeface="Arial"/>
              </a:rPr>
              <a:t>Baygorria</a:t>
            </a:r>
            <a:r>
              <a:rPr lang="es-ES" sz="2400" dirty="0">
                <a:latin typeface="Calibri"/>
                <a:ea typeface="Times New Roman"/>
                <a:cs typeface="Arial"/>
              </a:rPr>
              <a:t> a pleno.</a:t>
            </a:r>
            <a:endParaRPr lang="es-UY" sz="2400" dirty="0">
              <a:latin typeface="Arial"/>
              <a:ea typeface="Times New Roman"/>
              <a:cs typeface="Times New Roman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s-ES" sz="2400" dirty="0">
                <a:latin typeface="Calibri"/>
                <a:ea typeface="Times New Roman"/>
                <a:cs typeface="Arial"/>
              </a:rPr>
              <a:t>No se exportara durante la semana.</a:t>
            </a:r>
            <a:endParaRPr lang="es-UY" sz="2400" dirty="0">
              <a:latin typeface="Arial"/>
              <a:ea typeface="Times New Roman"/>
              <a:cs typeface="Times New Roman"/>
            </a:endParaRPr>
          </a:p>
          <a:p>
            <a:pPr marL="0" indent="0">
              <a:buNone/>
            </a:pPr>
            <a:endParaRPr lang="es-UY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35858"/>
            <a:ext cx="8382000" cy="6364942"/>
          </a:xfrm>
        </p:spPr>
        <p:txBody>
          <a:bodyPr/>
          <a:lstStyle/>
          <a:p>
            <a:pPr marL="0" indent="0">
              <a:buNone/>
            </a:pPr>
            <a:r>
              <a:rPr lang="es-ES" sz="1600" b="1" u="sng" dirty="0" smtClean="0">
                <a:solidFill>
                  <a:srgbClr val="0033CC"/>
                </a:solidFill>
              </a:rPr>
              <a:t>Modelos</a:t>
            </a: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s-ES" sz="2000" b="1" dirty="0" smtClean="0">
                <a:latin typeface="Calibri"/>
                <a:ea typeface="Times New Roman"/>
                <a:cs typeface="Arial"/>
              </a:rPr>
              <a:t>CPC:</a:t>
            </a:r>
            <a:endParaRPr lang="es-UY" sz="2000" dirty="0">
              <a:latin typeface="Arial"/>
              <a:ea typeface="Times New Roman"/>
              <a:cs typeface="Times New Roman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s-ES" sz="2000" dirty="0">
                <a:latin typeface="Calibri"/>
                <a:ea typeface="Times New Roman"/>
                <a:cs typeface="Arial"/>
              </a:rPr>
              <a:t>La corrida con MP sin exportación vierte en Bonete para generan con  el Río Negro a pleno y cierran la demanda con Salto Grande dejando las cotas de este lago en 32.4 m. </a:t>
            </a:r>
            <a:endParaRPr lang="es-UY" sz="2000" dirty="0">
              <a:latin typeface="Arial"/>
              <a:ea typeface="Times New Roman"/>
              <a:cs typeface="Times New Roman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s-ES" sz="2000" b="1" dirty="0">
                <a:latin typeface="Calibri"/>
                <a:ea typeface="Times New Roman"/>
                <a:cs typeface="Arial"/>
              </a:rPr>
              <a:t>SIMSEE:.</a:t>
            </a:r>
            <a:endParaRPr lang="es-UY" sz="2000" dirty="0">
              <a:latin typeface="Arial"/>
              <a:ea typeface="Times New Roman"/>
              <a:cs typeface="Times New Roman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s-ES" sz="2000" dirty="0">
                <a:latin typeface="Calibri"/>
                <a:ea typeface="Times New Roman"/>
                <a:cs typeface="Arial"/>
              </a:rPr>
              <a:t>Los casos con horizonte de una semana con MP sin y con exportación generan con Bonete y Palmar a pleno, no vierte en bonete para </a:t>
            </a:r>
            <a:r>
              <a:rPr lang="es-ES" sz="2000" dirty="0" err="1">
                <a:latin typeface="Calibri"/>
                <a:ea typeface="Times New Roman"/>
                <a:cs typeface="Arial"/>
              </a:rPr>
              <a:t>Baygorria</a:t>
            </a:r>
            <a:r>
              <a:rPr lang="es-ES" sz="2000" dirty="0">
                <a:latin typeface="Calibri"/>
                <a:ea typeface="Times New Roman"/>
                <a:cs typeface="Arial"/>
              </a:rPr>
              <a:t> a pleno como hace el CPC y cierran la demanda con Salto Grande. Despachan casi a pleno Motores de CB 31.9 m.</a:t>
            </a:r>
            <a:endParaRPr lang="es-UY" sz="2000" dirty="0">
              <a:latin typeface="Arial"/>
              <a:ea typeface="Times New Roman"/>
              <a:cs typeface="Times New Roman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s-ES" sz="2000" dirty="0">
                <a:latin typeface="Calibri"/>
                <a:ea typeface="Times New Roman"/>
                <a:cs typeface="Arial"/>
              </a:rPr>
              <a:t>Se genera un caso con forzamiento de vertido en Terra y continua generando con Motores de CB, obtiene cota de SG de 32.1 m</a:t>
            </a:r>
            <a:endParaRPr lang="es-UY" sz="2000" dirty="0">
              <a:latin typeface="Arial"/>
              <a:ea typeface="Times New Roman"/>
              <a:cs typeface="Times New Roman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s-ES" sz="2000" dirty="0">
                <a:latin typeface="Calibri"/>
                <a:ea typeface="Times New Roman"/>
                <a:cs typeface="Arial"/>
              </a:rPr>
              <a:t>El caso anterior pero con eólico con probabilidad de excedencia de 90 % (mínima energía en la semana) realiza un despacho parecido obteniendo una cota de 31.6 m en SG.</a:t>
            </a:r>
            <a:endParaRPr lang="es-UY" sz="2000" dirty="0">
              <a:latin typeface="Arial"/>
              <a:ea typeface="Times New Roman"/>
              <a:cs typeface="Times New Roman"/>
            </a:endParaRPr>
          </a:p>
          <a:p>
            <a:pPr marL="0" lvl="0" indent="0" algn="just">
              <a:spcBef>
                <a:spcPts val="600"/>
              </a:spcBef>
              <a:spcAft>
                <a:spcPts val="0"/>
              </a:spcAft>
              <a:buNone/>
            </a:pPr>
            <a:endParaRPr lang="es-UY" sz="2000" dirty="0">
              <a:solidFill>
                <a:srgbClr val="FF0000"/>
              </a:solidFill>
              <a:latin typeface="Arial"/>
              <a:ea typeface="Times New Roman"/>
              <a:cs typeface="Times New Roman"/>
            </a:endParaRPr>
          </a:p>
          <a:p>
            <a:endParaRPr lang="es-UY" sz="2000" b="1" dirty="0">
              <a:solidFill>
                <a:srgbClr val="FF0000"/>
              </a:solidFill>
              <a:effectLst/>
              <a:latin typeface="Arial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2355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81000"/>
            <a:ext cx="9144000" cy="836613"/>
          </a:xfrm>
        </p:spPr>
        <p:txBody>
          <a:bodyPr/>
          <a:lstStyle/>
          <a:p>
            <a:r>
              <a:rPr lang="es-ES" sz="2800" dirty="0" smtClean="0"/>
              <a:t>DESPACHO PROPUESTO </a:t>
            </a:r>
            <a:br>
              <a:rPr lang="es-ES" sz="2800" dirty="0" smtClean="0"/>
            </a:br>
            <a:endParaRPr lang="es-ES" sz="2000" dirty="0" smtClean="0"/>
          </a:p>
        </p:txBody>
      </p:sp>
      <p:sp>
        <p:nvSpPr>
          <p:cNvPr id="3379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914400"/>
            <a:ext cx="9144000" cy="4876800"/>
          </a:xfrm>
        </p:spPr>
        <p:txBody>
          <a:bodyPr/>
          <a:lstStyle/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s-ES" sz="2400" dirty="0">
                <a:latin typeface="Calibri"/>
                <a:ea typeface="Times New Roman"/>
                <a:cs typeface="Arial"/>
              </a:rPr>
              <a:t>En vista que la cota de SG es baja, que no existen pronósticos de precipitaciones para los próximos días y que los resultados del </a:t>
            </a:r>
            <a:r>
              <a:rPr lang="es-ES" sz="2400" dirty="0" err="1">
                <a:latin typeface="Calibri"/>
                <a:ea typeface="Times New Roman"/>
                <a:cs typeface="Arial"/>
              </a:rPr>
              <a:t>SimSEE</a:t>
            </a:r>
            <a:r>
              <a:rPr lang="es-ES" sz="2400" dirty="0">
                <a:latin typeface="Calibri"/>
                <a:ea typeface="Times New Roman"/>
                <a:cs typeface="Arial"/>
              </a:rPr>
              <a:t> lo indican el despacho propuesto el siguiente:</a:t>
            </a:r>
            <a:endParaRPr lang="es-UY" sz="2400" dirty="0">
              <a:latin typeface="Arial"/>
              <a:ea typeface="Times New Roman"/>
              <a:cs typeface="Times New Roman"/>
            </a:endParaRPr>
          </a:p>
          <a:p>
            <a:pPr marL="784860" indent="0" algn="just">
              <a:spcBef>
                <a:spcPts val="600"/>
              </a:spcBef>
              <a:spcAft>
                <a:spcPts val="0"/>
              </a:spcAft>
              <a:buNone/>
            </a:pPr>
            <a:endParaRPr lang="es-UY" sz="2400" dirty="0">
              <a:latin typeface="Arial"/>
              <a:ea typeface="Times New Roman"/>
              <a:cs typeface="Times New Roman"/>
            </a:endParaRPr>
          </a:p>
          <a:p>
            <a:pPr lvl="0" algn="just">
              <a:spcBef>
                <a:spcPts val="600"/>
              </a:spcBef>
              <a:spcAft>
                <a:spcPts val="0"/>
              </a:spcAft>
              <a:buFont typeface="Calibri"/>
              <a:buChar char="•"/>
            </a:pPr>
            <a:r>
              <a:rPr lang="es-ES" sz="2400" dirty="0">
                <a:latin typeface="Calibri"/>
                <a:ea typeface="Times New Roman"/>
                <a:cs typeface="Arial"/>
              </a:rPr>
              <a:t>Auto despachados. </a:t>
            </a:r>
            <a:endParaRPr lang="es-UY" sz="2400" dirty="0">
              <a:latin typeface="Arial"/>
              <a:ea typeface="Times New Roman"/>
              <a:cs typeface="Calibri"/>
            </a:endParaRPr>
          </a:p>
          <a:p>
            <a:pPr lvl="0" algn="just">
              <a:spcBef>
                <a:spcPts val="600"/>
              </a:spcBef>
              <a:spcAft>
                <a:spcPts val="0"/>
              </a:spcAft>
              <a:buFont typeface="Calibri"/>
              <a:buChar char="•"/>
            </a:pPr>
            <a:r>
              <a:rPr lang="es-ES" sz="2400" dirty="0">
                <a:latin typeface="Calibri"/>
                <a:ea typeface="Times New Roman"/>
                <a:cs typeface="Arial"/>
              </a:rPr>
              <a:t>Terra a pleno y vertiendo para </a:t>
            </a:r>
            <a:r>
              <a:rPr lang="es-ES" sz="2400" dirty="0" err="1">
                <a:latin typeface="Calibri"/>
                <a:ea typeface="Times New Roman"/>
                <a:cs typeface="Arial"/>
              </a:rPr>
              <a:t>Baygorria</a:t>
            </a:r>
            <a:r>
              <a:rPr lang="es-ES" sz="2400" dirty="0">
                <a:latin typeface="Calibri"/>
                <a:ea typeface="Times New Roman"/>
                <a:cs typeface="Arial"/>
              </a:rPr>
              <a:t> a pleno.</a:t>
            </a:r>
            <a:endParaRPr lang="es-UY" sz="2400" dirty="0">
              <a:latin typeface="Arial"/>
              <a:ea typeface="Times New Roman"/>
              <a:cs typeface="Calibri"/>
            </a:endParaRPr>
          </a:p>
          <a:p>
            <a:pPr lvl="0" algn="just">
              <a:spcBef>
                <a:spcPts val="600"/>
              </a:spcBef>
              <a:spcAft>
                <a:spcPts val="0"/>
              </a:spcAft>
              <a:buFont typeface="Calibri"/>
              <a:buChar char="•"/>
            </a:pPr>
            <a:r>
              <a:rPr lang="es-ES" sz="2400" dirty="0">
                <a:latin typeface="Calibri"/>
                <a:ea typeface="Times New Roman"/>
                <a:cs typeface="Arial"/>
              </a:rPr>
              <a:t>Palmar hasta pleno</a:t>
            </a:r>
            <a:endParaRPr lang="es-UY" sz="2400" dirty="0">
              <a:latin typeface="Arial"/>
              <a:ea typeface="Times New Roman"/>
              <a:cs typeface="Calibri"/>
            </a:endParaRPr>
          </a:p>
          <a:p>
            <a:pPr lvl="0" algn="just">
              <a:spcBef>
                <a:spcPts val="600"/>
              </a:spcBef>
              <a:spcAft>
                <a:spcPts val="0"/>
              </a:spcAft>
              <a:buFont typeface="Calibri"/>
              <a:buChar char="•"/>
            </a:pPr>
            <a:r>
              <a:rPr lang="es-ES" sz="2400" dirty="0">
                <a:latin typeface="Calibri"/>
                <a:ea typeface="Times New Roman"/>
                <a:cs typeface="Arial"/>
              </a:rPr>
              <a:t>Motores de CB</a:t>
            </a:r>
            <a:endParaRPr lang="es-UY" sz="2400" dirty="0">
              <a:latin typeface="Arial"/>
              <a:ea typeface="Times New Roman"/>
              <a:cs typeface="Calibri"/>
            </a:endParaRPr>
          </a:p>
          <a:p>
            <a:pPr lvl="0" algn="just">
              <a:spcBef>
                <a:spcPts val="600"/>
              </a:spcBef>
              <a:spcAft>
                <a:spcPts val="0"/>
              </a:spcAft>
              <a:buFont typeface="Calibri"/>
              <a:buChar char="•"/>
            </a:pPr>
            <a:r>
              <a:rPr lang="es-ES" sz="2400" dirty="0">
                <a:latin typeface="Calibri"/>
                <a:ea typeface="Times New Roman"/>
                <a:cs typeface="Arial"/>
              </a:rPr>
              <a:t>Salto Grande cerrando la demanda. </a:t>
            </a:r>
            <a:endParaRPr lang="es-UY" sz="2400" dirty="0">
              <a:latin typeface="Arial"/>
              <a:ea typeface="Times New Roman"/>
              <a:cs typeface="Calibri"/>
            </a:endParaRPr>
          </a:p>
          <a:p>
            <a:pPr lvl="0" algn="just">
              <a:spcBef>
                <a:spcPts val="600"/>
              </a:spcBef>
              <a:spcAft>
                <a:spcPts val="0"/>
              </a:spcAft>
              <a:buFont typeface="Calibri"/>
              <a:buChar char="•"/>
            </a:pPr>
            <a:r>
              <a:rPr lang="es-ES" sz="2400" dirty="0">
                <a:latin typeface="Calibri"/>
                <a:ea typeface="Times New Roman"/>
                <a:cs typeface="Arial"/>
              </a:rPr>
              <a:t>Térmico de ser necesario por potencia.</a:t>
            </a:r>
            <a:endParaRPr lang="es-UY" sz="2400" dirty="0">
              <a:effectLst/>
              <a:latin typeface="Arial"/>
              <a:ea typeface="Times New Roman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1868F5F-9EE3-4B42-ABF6-C37D67D7D2D8}" type="slidenum">
              <a:rPr lang="es-ES"/>
              <a:pPr algn="r"/>
              <a:t>7</a:t>
            </a:fld>
            <a:endParaRPr lang="es-ES"/>
          </a:p>
        </p:txBody>
      </p:sp>
      <p:sp>
        <p:nvSpPr>
          <p:cNvPr id="35842" name="3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485921E9-C777-4214-B2B8-42C2740ED05D}" type="datetime1">
              <a:rPr lang="es-ES"/>
              <a:pPr/>
              <a:t>12/08/2016</a:t>
            </a:fld>
            <a:endParaRPr lang="es-ES"/>
          </a:p>
        </p:txBody>
      </p:sp>
      <p:sp>
        <p:nvSpPr>
          <p:cNvPr id="35843" name="5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68B6D91-E64C-4117-9E66-07CF84FE854A}" type="slidenum">
              <a:rPr lang="es-ES"/>
              <a:pPr algn="r"/>
              <a:t>7</a:t>
            </a:fld>
            <a:endParaRPr lang="es-ES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971800"/>
            <a:ext cx="8229600" cy="1384300"/>
          </a:xfrm>
        </p:spPr>
        <p:txBody>
          <a:bodyPr/>
          <a:lstStyle/>
          <a:p>
            <a:r>
              <a:rPr lang="es-UY" b="0" smtClean="0"/>
              <a:t>Resultados de la semana en curso:</a:t>
            </a:r>
            <a:r>
              <a:rPr lang="es-UY" smtClean="0"/>
              <a:t/>
            </a:r>
            <a:br>
              <a:rPr lang="es-UY" smtClean="0"/>
            </a:br>
            <a:r>
              <a:rPr lang="es-UY" sz="1800" smtClean="0"/>
              <a:t>Comparación ejecutado-programado</a:t>
            </a:r>
            <a:br>
              <a:rPr lang="es-UY" sz="1800" smtClean="0"/>
            </a:br>
            <a:r>
              <a:rPr lang="es-UY" sz="1800" smtClean="0"/>
              <a:t>.</a:t>
            </a:r>
            <a:br>
              <a:rPr lang="es-UY" sz="1800" smtClean="0"/>
            </a:br>
            <a:r>
              <a:rPr lang="es-UY" smtClean="0"/>
              <a:t/>
            </a:r>
            <a:br>
              <a:rPr lang="es-UY" smtClean="0"/>
            </a:br>
            <a:endParaRPr lang="es-ES" sz="20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1 Título"/>
          <p:cNvSpPr>
            <a:spLocks noGrp="1"/>
          </p:cNvSpPr>
          <p:nvPr>
            <p:ph type="title"/>
          </p:nvPr>
        </p:nvSpPr>
        <p:spPr>
          <a:xfrm>
            <a:off x="914400" y="228600"/>
            <a:ext cx="7086600" cy="685800"/>
          </a:xfrm>
        </p:spPr>
        <p:txBody>
          <a:bodyPr/>
          <a:lstStyle/>
          <a:p>
            <a:r>
              <a:rPr lang="es-ES" sz="2400" dirty="0" smtClean="0"/>
              <a:t>Datos globales semanales  (miércoles)</a:t>
            </a:r>
            <a:br>
              <a:rPr lang="es-ES" sz="2400" dirty="0" smtClean="0"/>
            </a:br>
            <a:endParaRPr lang="es-UY" sz="24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09613"/>
            <a:ext cx="5712369" cy="4090987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892" y="3581400"/>
            <a:ext cx="3105958" cy="3073332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1 Título"/>
          <p:cNvSpPr>
            <a:spLocks noGrp="1"/>
          </p:cNvSpPr>
          <p:nvPr>
            <p:ph type="title"/>
          </p:nvPr>
        </p:nvSpPr>
        <p:spPr>
          <a:xfrm>
            <a:off x="581025" y="304800"/>
            <a:ext cx="8305800" cy="533400"/>
          </a:xfrm>
        </p:spPr>
        <p:txBody>
          <a:bodyPr/>
          <a:lstStyle/>
          <a:p>
            <a:r>
              <a:rPr lang="es-UY" sz="2400" dirty="0" smtClean="0"/>
              <a:t>Datos globales semanales  (miércoles)</a:t>
            </a:r>
            <a:r>
              <a:rPr lang="es-ES" sz="2400" dirty="0" smtClean="0"/>
              <a:t> Comparación previsto-ejecutado producción </a:t>
            </a:r>
            <a:br>
              <a:rPr lang="es-ES" sz="2400" dirty="0" smtClean="0"/>
            </a:br>
            <a:endParaRPr lang="es-UY" sz="2400" dirty="0" smtClean="0"/>
          </a:p>
        </p:txBody>
      </p:sp>
      <p:sp>
        <p:nvSpPr>
          <p:cNvPr id="2" name="1 Llamada rectangular"/>
          <p:cNvSpPr/>
          <p:nvPr/>
        </p:nvSpPr>
        <p:spPr bwMode="auto">
          <a:xfrm>
            <a:off x="7620000" y="3709814"/>
            <a:ext cx="1371600" cy="633586"/>
          </a:xfrm>
          <a:prstGeom prst="wedgeRectCallout">
            <a:avLst>
              <a:gd name="adj1" fmla="val -89845"/>
              <a:gd name="adj2" fmla="val 9975"/>
            </a:avLst>
          </a:prstGeom>
          <a:noFill/>
          <a:ln w="38100" cap="flat" cmpd="dbl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UY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MAS</a:t>
            </a:r>
            <a:r>
              <a:rPr kumimoji="0" lang="es-UY" sz="1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TERMCO POR POTENCIA</a:t>
            </a:r>
            <a:endParaRPr kumimoji="0" lang="es-UY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90361"/>
            <a:ext cx="4114800" cy="5573238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051" y="890362"/>
            <a:ext cx="2102404" cy="5573238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Llamada rectangular"/>
          <p:cNvSpPr/>
          <p:nvPr/>
        </p:nvSpPr>
        <p:spPr bwMode="auto">
          <a:xfrm>
            <a:off x="7248525" y="1752600"/>
            <a:ext cx="1828800" cy="838200"/>
          </a:xfrm>
          <a:prstGeom prst="wedgeRectCallout">
            <a:avLst>
              <a:gd name="adj1" fmla="val -89845"/>
              <a:gd name="adj2" fmla="val 9975"/>
            </a:avLst>
          </a:prstGeom>
          <a:noFill/>
          <a:ln w="38100" cap="flat" cmpd="dbl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UY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MENOS</a:t>
            </a:r>
            <a:r>
              <a:rPr kumimoji="0" lang="es-UY" sz="1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GENERACIÓN DISTRIBUIDA POR SALIDA DE MDP</a:t>
            </a:r>
            <a:endParaRPr kumimoji="0" lang="es-UY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ción en blanco">
  <a:themeElements>
    <a:clrScheme name="Presentación en blan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esentación en blanco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dbl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dbl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esentación 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iseño personalizado">
  <a:themeElements>
    <a:clrScheme name="Diseño personaliz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ersonaliz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dbl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dbl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iseño personaliz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0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1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3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4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5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6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7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8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9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320888</TotalTime>
  <Words>599</Words>
  <Application>Microsoft Office PowerPoint</Application>
  <PresentationFormat>Presentación en pantalla (4:3)</PresentationFormat>
  <Paragraphs>85</Paragraphs>
  <Slides>38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38</vt:i4>
      </vt:variant>
    </vt:vector>
  </HeadingPairs>
  <TitlesOfParts>
    <vt:vector size="40" baseType="lpstr">
      <vt:lpstr>Presentación en blanco</vt:lpstr>
      <vt:lpstr>Diseño personalizado</vt:lpstr>
      <vt:lpstr>Resultados de la semana en curso  y  programación de la semana 33 de 2016      V1    </vt:lpstr>
      <vt:lpstr>Resultados de la semana en curso: Comentarios generales</vt:lpstr>
      <vt:lpstr>Resumen semana actual N° 32</vt:lpstr>
      <vt:lpstr>Perspectivas para la semana 33 </vt:lpstr>
      <vt:lpstr>Presentación de PowerPoint</vt:lpstr>
      <vt:lpstr>DESPACHO PROPUESTO  </vt:lpstr>
      <vt:lpstr>Resultados de la semana en curso: Comparación ejecutado-programado .  </vt:lpstr>
      <vt:lpstr>Datos globales semanales  (miércoles) </vt:lpstr>
      <vt:lpstr>Datos globales semanales  (miércoles) Comparación previsto-ejecutado producción  </vt:lpstr>
      <vt:lpstr>Evolución de la demanda</vt:lpstr>
      <vt:lpstr>COMPARATIVO DE APORTES DE CENTRALES HIDRAULICAS SALTO GRANDE</vt:lpstr>
      <vt:lpstr>RIO NEGRO</vt:lpstr>
      <vt:lpstr>Previsión aportes Salto Grande (Fuente CTM, martes)</vt:lpstr>
      <vt:lpstr>Semana próxima</vt:lpstr>
      <vt:lpstr>Previsiones de generación eólica fecha 11/08 (jueves)</vt:lpstr>
      <vt:lpstr>Previsiones de generación eólica fecha 02/08 (martes)</vt:lpstr>
      <vt:lpstr>Presentación de PowerPoint</vt:lpstr>
      <vt:lpstr>Presentación de PowerPoint</vt:lpstr>
      <vt:lpstr>Previsión precipitaciones acumuladas INMET y CPTEC (miércoles)</vt:lpstr>
      <vt:lpstr>Programación semanal 2016-33 </vt:lpstr>
      <vt:lpstr>COSTO GENERACIÓN TÉRMICA</vt:lpstr>
      <vt:lpstr>MODELOS</vt:lpstr>
      <vt:lpstr>Mediano plazo, OPERGEN</vt:lpstr>
      <vt:lpstr>Corto plazo, CPC Caso libre, mediano plazo sin expo</vt:lpstr>
      <vt:lpstr>Presentación de PowerPoint</vt:lpstr>
      <vt:lpstr>Corto plazo, SimSEE libres horizonte una semana </vt:lpstr>
      <vt:lpstr>Presentación de PowerPoint</vt:lpstr>
      <vt:lpstr>Presentación de PowerPoint</vt:lpstr>
      <vt:lpstr>Presentación de PowerPoint</vt:lpstr>
      <vt:lpstr>Corto plazo, </vt:lpstr>
      <vt:lpstr>Presentación de PowerPoint</vt:lpstr>
      <vt:lpstr>Presentación de PowerPoint</vt:lpstr>
      <vt:lpstr>Presentación de PowerPoint</vt:lpstr>
      <vt:lpstr>Programa de generación de la semana 33/16:  </vt:lpstr>
      <vt:lpstr>Programa semanal (miércoles) </vt:lpstr>
      <vt:lpstr>Datos energéticos diarios</vt:lpstr>
      <vt:lpstr>Datos hidráulicos diarios</vt:lpstr>
      <vt:lpstr>Principales trabajos en la red</vt:lpstr>
    </vt:vector>
  </TitlesOfParts>
  <Company>UTE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.</dc:title>
  <dc:creator>at</dc:creator>
  <cp:lastModifiedBy>Marcos</cp:lastModifiedBy>
  <cp:revision>4103</cp:revision>
  <dcterms:created xsi:type="dcterms:W3CDTF">2010-01-29T12:03:38Z</dcterms:created>
  <dcterms:modified xsi:type="dcterms:W3CDTF">2016-08-12T13:25:14Z</dcterms:modified>
</cp:coreProperties>
</file>