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37"/>
  </p:notesMasterIdLst>
  <p:handoutMasterIdLst>
    <p:handoutMasterId r:id="rId38"/>
  </p:handoutMasterIdLst>
  <p:sldIdLst>
    <p:sldId id="1026" r:id="rId3"/>
    <p:sldId id="1027" r:id="rId4"/>
    <p:sldId id="1285" r:id="rId5"/>
    <p:sldId id="1300" r:id="rId6"/>
    <p:sldId id="1355" r:id="rId7"/>
    <p:sldId id="1030" r:id="rId8"/>
    <p:sldId id="1001" r:id="rId9"/>
    <p:sldId id="1279" r:id="rId10"/>
    <p:sldId id="1278" r:id="rId11"/>
    <p:sldId id="1280" r:id="rId12"/>
    <p:sldId id="1281" r:id="rId13"/>
    <p:sldId id="1282" r:id="rId14"/>
    <p:sldId id="1405" r:id="rId15"/>
    <p:sldId id="1005" r:id="rId16"/>
    <p:sldId id="1349" r:id="rId17"/>
    <p:sldId id="1412" r:id="rId18"/>
    <p:sldId id="1345" r:id="rId19"/>
    <p:sldId id="1414" r:id="rId20"/>
    <p:sldId id="1421" r:id="rId21"/>
    <p:sldId id="1009" r:id="rId22"/>
    <p:sldId id="1037" r:id="rId23"/>
    <p:sldId id="1313" r:id="rId24"/>
    <p:sldId id="1408" r:id="rId25"/>
    <p:sldId id="1340" r:id="rId26"/>
    <p:sldId id="1427" r:id="rId27"/>
    <p:sldId id="1428" r:id="rId28"/>
    <p:sldId id="1429" r:id="rId29"/>
    <p:sldId id="1430" r:id="rId30"/>
    <p:sldId id="1431" r:id="rId31"/>
    <p:sldId id="1175" r:id="rId32"/>
    <p:sldId id="1133" r:id="rId33"/>
    <p:sldId id="1353" r:id="rId34"/>
    <p:sldId id="1354" r:id="rId35"/>
    <p:sldId id="1348" r:id="rId36"/>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33CC"/>
    <a:srgbClr val="FF0000"/>
    <a:srgbClr val="000000"/>
    <a:srgbClr val="006600"/>
    <a:srgbClr val="CC99FF"/>
    <a:srgbClr val="99FF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90" autoAdjust="0"/>
    <p:restoredTop sz="84114" autoAdjust="0"/>
  </p:normalViewPr>
  <p:slideViewPr>
    <p:cSldViewPr>
      <p:cViewPr>
        <p:scale>
          <a:sx n="100" d="100"/>
          <a:sy n="100" d="100"/>
        </p:scale>
        <p:origin x="-2178" y="-7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16/09/2016</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407554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6</a:t>
            </a:fld>
            <a:endParaRPr lang="es-ES" smtClean="0">
              <a:cs typeface="Arial" charset="0"/>
            </a:endParaRPr>
          </a:p>
        </p:txBody>
      </p:sp>
    </p:spTree>
    <p:extLst>
      <p:ext uri="{BB962C8B-B14F-4D97-AF65-F5344CB8AC3E}">
        <p14:creationId xmlns:p14="http://schemas.microsoft.com/office/powerpoint/2010/main" val="4751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dirty="0"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8</a:t>
            </a:fld>
            <a:endParaRPr lang="es-ES">
              <a:solidFill>
                <a:prstClr val="white"/>
              </a:solidFill>
            </a:endParaRPr>
          </a:p>
        </p:txBody>
      </p:sp>
    </p:spTree>
    <p:extLst>
      <p:ext uri="{BB962C8B-B14F-4D97-AF65-F5344CB8AC3E}">
        <p14:creationId xmlns:p14="http://schemas.microsoft.com/office/powerpoint/2010/main" val="58706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11</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solidFill>
                  <a:prstClr val="white"/>
                </a:solidFill>
              </a:rPr>
              <a:pPr>
                <a:defRPr/>
              </a:pPr>
              <a:t>13</a:t>
            </a:fld>
            <a:endParaRPr lang="es-ES">
              <a:solidFill>
                <a:prstClr val="white"/>
              </a:solidFill>
            </a:endParaRPr>
          </a:p>
        </p:txBody>
      </p:sp>
    </p:spTree>
    <p:extLst>
      <p:ext uri="{BB962C8B-B14F-4D97-AF65-F5344CB8AC3E}">
        <p14:creationId xmlns:p14="http://schemas.microsoft.com/office/powerpoint/2010/main" val="104719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20</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2057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24</a:t>
            </a:fld>
            <a:endParaRPr lang="es-ES"/>
          </a:p>
        </p:txBody>
      </p:sp>
    </p:spTree>
    <p:extLst>
      <p:ext uri="{BB962C8B-B14F-4D97-AF65-F5344CB8AC3E}">
        <p14:creationId xmlns:p14="http://schemas.microsoft.com/office/powerpoint/2010/main" val="494502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30</a:t>
            </a:fld>
            <a:endParaRPr lang="es-ES"/>
          </a:p>
        </p:txBody>
      </p:sp>
    </p:spTree>
    <p:extLst>
      <p:ext uri="{BB962C8B-B14F-4D97-AF65-F5344CB8AC3E}">
        <p14:creationId xmlns:p14="http://schemas.microsoft.com/office/powerpoint/2010/main" val="15747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16/09/2016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16/09/2016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16/09/2016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16/09/2016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16/09/2016</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16/09/2016</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16/09/2016</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16/09/2016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16/09/2016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16/09/2016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16/09/2016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16/09/2016</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16/09/2016</a:t>
            </a:fld>
            <a:endParaRPr lang="es-ES"/>
          </a:p>
        </p:txBody>
      </p:sp>
      <p:sp>
        <p:nvSpPr>
          <p:cNvPr id="27652" name="Rectangle 2"/>
          <p:cNvSpPr>
            <a:spLocks noGrp="1" noChangeArrowheads="1"/>
          </p:cNvSpPr>
          <p:nvPr>
            <p:ph type="ctrTitle" idx="4294967295"/>
          </p:nvPr>
        </p:nvSpPr>
        <p:spPr>
          <a:xfrm>
            <a:off x="533400" y="37338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a:t>
            </a:r>
            <a:r>
              <a:rPr lang="es-UY" sz="3600" dirty="0" smtClean="0"/>
              <a:t>39 </a:t>
            </a:r>
            <a:r>
              <a:rPr lang="es-UY" sz="3600" dirty="0" smtClean="0"/>
              <a:t>de </a:t>
            </a:r>
            <a:r>
              <a:rPr lang="es-UY" sz="3600" dirty="0" smtClean="0"/>
              <a:t>2016      </a:t>
            </a:r>
            <a:r>
              <a:rPr lang="es-UY" sz="3600" dirty="0" smtClean="0"/>
              <a:t>V1</a:t>
            </a: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dirty="0" smtClean="0"/>
              <a:t>Evolución de la demanda</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295400"/>
            <a:ext cx="8766161" cy="42672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77204"/>
            <a:ext cx="3925887" cy="328612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777204"/>
            <a:ext cx="3975100" cy="3303587"/>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
            <a:ext cx="6408906" cy="6429626"/>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4584454" y="76200"/>
            <a:ext cx="4330946" cy="1219200"/>
          </a:xfrm>
        </p:spPr>
        <p:txBody>
          <a:bodyPr/>
          <a:lstStyle/>
          <a:p>
            <a:r>
              <a:rPr lang="es-UY" sz="2400" dirty="0" smtClean="0"/>
              <a:t>Previsión aportes Salto Grande (Fuente CTM, </a:t>
            </a:r>
            <a:r>
              <a:rPr lang="es-UY" sz="2400" dirty="0" smtClean="0"/>
              <a:t>viernes</a:t>
            </a:r>
            <a:r>
              <a:rPr lang="es-UY" sz="2400" dirty="0" smtClean="0"/>
              <a:t>)</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8153400" cy="4659086"/>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59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14</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16/09/2016</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14</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91353" y="609600"/>
            <a:ext cx="8534400" cy="381000"/>
          </a:xfrm>
        </p:spPr>
        <p:txBody>
          <a:bodyPr/>
          <a:lstStyle/>
          <a:p>
            <a:r>
              <a:rPr lang="es-UY" sz="2400" dirty="0" smtClean="0"/>
              <a:t>Previsiones de generación eólica fecha </a:t>
            </a:r>
            <a:r>
              <a:rPr lang="es-UY" sz="2400" dirty="0" smtClean="0"/>
              <a:t>22/09 </a:t>
            </a:r>
            <a:r>
              <a:rPr lang="es-UY" sz="2400" dirty="0" smtClean="0"/>
              <a:t>(jueves)</a:t>
            </a:r>
            <a:endParaRPr lang="es-UY" sz="2400" dirty="0"/>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31" y="1219200"/>
            <a:ext cx="8856933" cy="1989074"/>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52" y="3429000"/>
            <a:ext cx="8855312" cy="2013514"/>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810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10600" cy="533400"/>
          </a:xfrm>
        </p:spPr>
        <p:txBody>
          <a:bodyPr/>
          <a:lstStyle/>
          <a:p>
            <a:r>
              <a:rPr lang="es-UY" sz="2400" dirty="0"/>
              <a:t>Previsiones de generación eólica fecha </a:t>
            </a:r>
            <a:r>
              <a:rPr lang="es-UY" sz="2400" dirty="0" smtClean="0"/>
              <a:t>16/08 </a:t>
            </a:r>
            <a:r>
              <a:rPr lang="es-UY" sz="2400" dirty="0" smtClean="0"/>
              <a:t>(viernes)</a:t>
            </a:r>
            <a:endParaRPr lang="es-UY" sz="2400"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03357"/>
            <a:ext cx="8863484" cy="2038528"/>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352800"/>
            <a:ext cx="8863484" cy="19812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26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0" y="228600"/>
            <a:ext cx="89154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Previsión temperaturas (</a:t>
            </a:r>
            <a:r>
              <a:rPr kumimoji="0" lang="es-UY" sz="2400" b="1" i="0" u="none" strike="noStrike" kern="0" cap="none" spc="0" normalizeH="0" baseline="0" noProof="0" dirty="0" err="1" smtClean="0">
                <a:ln>
                  <a:noFill/>
                </a:ln>
                <a:solidFill>
                  <a:srgbClr val="FF9900"/>
                </a:solidFill>
                <a:effectLst/>
                <a:uLnTx/>
                <a:uFillTx/>
                <a:latin typeface="Tahoma"/>
                <a:ea typeface="+mj-ea"/>
                <a:cs typeface="+mj-cs"/>
              </a:rPr>
              <a:t>Accuweather</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 viernes)</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2381047"/>
            <a:ext cx="6734174" cy="4315384"/>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19150"/>
            <a:ext cx="5918200" cy="314325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31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381000" y="76200"/>
            <a:ext cx="7985125"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1800" kern="0" dirty="0">
                <a:ea typeface="+mn-ea"/>
                <a:cs typeface="Arial" charset="0"/>
              </a:rPr>
              <a:t>Precipitaciones previstas para los próximos días, </a:t>
            </a:r>
            <a:r>
              <a:rPr lang="es-UY" sz="1800" kern="0" dirty="0" smtClean="0">
                <a:ea typeface="+mn-ea"/>
                <a:cs typeface="Arial" charset="0"/>
              </a:rPr>
              <a:t>Fuente INMET  </a:t>
            </a:r>
            <a:r>
              <a:rPr lang="es-UY" sz="1800" kern="0" dirty="0">
                <a:ea typeface="+mn-ea"/>
                <a:cs typeface="Arial" charset="0"/>
              </a:rPr>
              <a:t>(actualizado </a:t>
            </a:r>
            <a:r>
              <a:rPr lang="es-UY" sz="1800" kern="0" dirty="0" smtClean="0">
                <a:ea typeface="+mn-ea"/>
                <a:cs typeface="Arial" charset="0"/>
              </a:rPr>
              <a:t>viernes)</a:t>
            </a:r>
            <a:endParaRPr lang="es-UY" sz="1800" kern="0" dirty="0">
              <a:ea typeface="+mn-ea"/>
              <a:cs typeface="Arial" charset="0"/>
            </a:endParaRPr>
          </a:p>
          <a:p>
            <a:pPr lvl="0">
              <a:defRPr/>
            </a:pPr>
            <a:endParaRPr lang="es-UY" sz="1800" kern="0" dirty="0">
              <a:ea typeface="+mn-ea"/>
              <a:cs typeface="Arial" charset="0"/>
            </a:endParaRPr>
          </a:p>
        </p:txBody>
      </p:sp>
      <p:pic>
        <p:nvPicPr>
          <p:cNvPr id="820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55933"/>
            <a:ext cx="3630613" cy="5172075"/>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855933"/>
            <a:ext cx="3638550" cy="5143500"/>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863871"/>
            <a:ext cx="3638550" cy="5164137"/>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8268" y="854312"/>
            <a:ext cx="3630613" cy="5143500"/>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878158"/>
            <a:ext cx="3652837" cy="5149850"/>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871014"/>
            <a:ext cx="3659187" cy="5149850"/>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8"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871014"/>
            <a:ext cx="3673475" cy="5172075"/>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696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02"/>
                                        </p:tgtEl>
                                        <p:attrNameLst>
                                          <p:attrName>style.visibility</p:attrName>
                                        </p:attrNameLst>
                                      </p:cBhvr>
                                      <p:to>
                                        <p:strVal val="visible"/>
                                      </p:to>
                                    </p:set>
                                    <p:anim calcmode="lin" valueType="num">
                                      <p:cBhvr additive="base">
                                        <p:cTn id="7" dur="500" fill="hold"/>
                                        <p:tgtEl>
                                          <p:spTgt spid="8202"/>
                                        </p:tgtEl>
                                        <p:attrNameLst>
                                          <p:attrName>ppt_x</p:attrName>
                                        </p:attrNameLst>
                                      </p:cBhvr>
                                      <p:tavLst>
                                        <p:tav tm="0">
                                          <p:val>
                                            <p:strVal val="#ppt_x"/>
                                          </p:val>
                                        </p:tav>
                                        <p:tav tm="100000">
                                          <p:val>
                                            <p:strVal val="#ppt_x"/>
                                          </p:val>
                                        </p:tav>
                                      </p:tavLst>
                                    </p:anim>
                                    <p:anim calcmode="lin" valueType="num">
                                      <p:cBhvr additive="base">
                                        <p:cTn id="8"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03"/>
                                        </p:tgtEl>
                                        <p:attrNameLst>
                                          <p:attrName>style.visibility</p:attrName>
                                        </p:attrNameLst>
                                      </p:cBhvr>
                                      <p:to>
                                        <p:strVal val="visible"/>
                                      </p:to>
                                    </p:set>
                                    <p:anim calcmode="lin" valueType="num">
                                      <p:cBhvr additive="base">
                                        <p:cTn id="13" dur="500" fill="hold"/>
                                        <p:tgtEl>
                                          <p:spTgt spid="8203"/>
                                        </p:tgtEl>
                                        <p:attrNameLst>
                                          <p:attrName>ppt_x</p:attrName>
                                        </p:attrNameLst>
                                      </p:cBhvr>
                                      <p:tavLst>
                                        <p:tav tm="0">
                                          <p:val>
                                            <p:strVal val="#ppt_x"/>
                                          </p:val>
                                        </p:tav>
                                        <p:tav tm="100000">
                                          <p:val>
                                            <p:strVal val="#ppt_x"/>
                                          </p:val>
                                        </p:tav>
                                      </p:tavLst>
                                    </p:anim>
                                    <p:anim calcmode="lin" valueType="num">
                                      <p:cBhvr additive="base">
                                        <p:cTn id="14" dur="500" fill="hold"/>
                                        <p:tgtEl>
                                          <p:spTgt spid="82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04"/>
                                        </p:tgtEl>
                                        <p:attrNameLst>
                                          <p:attrName>style.visibility</p:attrName>
                                        </p:attrNameLst>
                                      </p:cBhvr>
                                      <p:to>
                                        <p:strVal val="visible"/>
                                      </p:to>
                                    </p:set>
                                    <p:anim calcmode="lin" valueType="num">
                                      <p:cBhvr additive="base">
                                        <p:cTn id="19" dur="500" fill="hold"/>
                                        <p:tgtEl>
                                          <p:spTgt spid="8204"/>
                                        </p:tgtEl>
                                        <p:attrNameLst>
                                          <p:attrName>ppt_x</p:attrName>
                                        </p:attrNameLst>
                                      </p:cBhvr>
                                      <p:tavLst>
                                        <p:tav tm="0">
                                          <p:val>
                                            <p:strVal val="#ppt_x"/>
                                          </p:val>
                                        </p:tav>
                                        <p:tav tm="100000">
                                          <p:val>
                                            <p:strVal val="#ppt_x"/>
                                          </p:val>
                                        </p:tav>
                                      </p:tavLst>
                                    </p:anim>
                                    <p:anim calcmode="lin" valueType="num">
                                      <p:cBhvr additive="base">
                                        <p:cTn id="20" dur="500" fill="hold"/>
                                        <p:tgtEl>
                                          <p:spTgt spid="820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05"/>
                                        </p:tgtEl>
                                        <p:attrNameLst>
                                          <p:attrName>style.visibility</p:attrName>
                                        </p:attrNameLst>
                                      </p:cBhvr>
                                      <p:to>
                                        <p:strVal val="visible"/>
                                      </p:to>
                                    </p:set>
                                    <p:anim calcmode="lin" valueType="num">
                                      <p:cBhvr additive="base">
                                        <p:cTn id="25" dur="500" fill="hold"/>
                                        <p:tgtEl>
                                          <p:spTgt spid="8205"/>
                                        </p:tgtEl>
                                        <p:attrNameLst>
                                          <p:attrName>ppt_x</p:attrName>
                                        </p:attrNameLst>
                                      </p:cBhvr>
                                      <p:tavLst>
                                        <p:tav tm="0">
                                          <p:val>
                                            <p:strVal val="#ppt_x"/>
                                          </p:val>
                                        </p:tav>
                                        <p:tav tm="100000">
                                          <p:val>
                                            <p:strVal val="#ppt_x"/>
                                          </p:val>
                                        </p:tav>
                                      </p:tavLst>
                                    </p:anim>
                                    <p:anim calcmode="lin" valueType="num">
                                      <p:cBhvr additive="base">
                                        <p:cTn id="26" dur="500" fill="hold"/>
                                        <p:tgtEl>
                                          <p:spTgt spid="820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206"/>
                                        </p:tgtEl>
                                        <p:attrNameLst>
                                          <p:attrName>style.visibility</p:attrName>
                                        </p:attrNameLst>
                                      </p:cBhvr>
                                      <p:to>
                                        <p:strVal val="visible"/>
                                      </p:to>
                                    </p:set>
                                    <p:anim calcmode="lin" valueType="num">
                                      <p:cBhvr additive="base">
                                        <p:cTn id="31" dur="500" fill="hold"/>
                                        <p:tgtEl>
                                          <p:spTgt spid="8206"/>
                                        </p:tgtEl>
                                        <p:attrNameLst>
                                          <p:attrName>ppt_x</p:attrName>
                                        </p:attrNameLst>
                                      </p:cBhvr>
                                      <p:tavLst>
                                        <p:tav tm="0">
                                          <p:val>
                                            <p:strVal val="#ppt_x"/>
                                          </p:val>
                                        </p:tav>
                                        <p:tav tm="100000">
                                          <p:val>
                                            <p:strVal val="#ppt_x"/>
                                          </p:val>
                                        </p:tav>
                                      </p:tavLst>
                                    </p:anim>
                                    <p:anim calcmode="lin" valueType="num">
                                      <p:cBhvr additive="base">
                                        <p:cTn id="32" dur="500" fill="hold"/>
                                        <p:tgtEl>
                                          <p:spTgt spid="820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207"/>
                                        </p:tgtEl>
                                        <p:attrNameLst>
                                          <p:attrName>style.visibility</p:attrName>
                                        </p:attrNameLst>
                                      </p:cBhvr>
                                      <p:to>
                                        <p:strVal val="visible"/>
                                      </p:to>
                                    </p:set>
                                    <p:anim calcmode="lin" valueType="num">
                                      <p:cBhvr additive="base">
                                        <p:cTn id="37" dur="500" fill="hold"/>
                                        <p:tgtEl>
                                          <p:spTgt spid="8207"/>
                                        </p:tgtEl>
                                        <p:attrNameLst>
                                          <p:attrName>ppt_x</p:attrName>
                                        </p:attrNameLst>
                                      </p:cBhvr>
                                      <p:tavLst>
                                        <p:tav tm="0">
                                          <p:val>
                                            <p:strVal val="#ppt_x"/>
                                          </p:val>
                                        </p:tav>
                                        <p:tav tm="100000">
                                          <p:val>
                                            <p:strVal val="#ppt_x"/>
                                          </p:val>
                                        </p:tav>
                                      </p:tavLst>
                                    </p:anim>
                                    <p:anim calcmode="lin" valueType="num">
                                      <p:cBhvr additive="base">
                                        <p:cTn id="38" dur="500" fill="hold"/>
                                        <p:tgtEl>
                                          <p:spTgt spid="820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208"/>
                                        </p:tgtEl>
                                        <p:attrNameLst>
                                          <p:attrName>style.visibility</p:attrName>
                                        </p:attrNameLst>
                                      </p:cBhvr>
                                      <p:to>
                                        <p:strVal val="visible"/>
                                      </p:to>
                                    </p:set>
                                    <p:anim calcmode="lin" valueType="num">
                                      <p:cBhvr additive="base">
                                        <p:cTn id="43" dur="500" fill="hold"/>
                                        <p:tgtEl>
                                          <p:spTgt spid="8208"/>
                                        </p:tgtEl>
                                        <p:attrNameLst>
                                          <p:attrName>ppt_x</p:attrName>
                                        </p:attrNameLst>
                                      </p:cBhvr>
                                      <p:tavLst>
                                        <p:tav tm="0">
                                          <p:val>
                                            <p:strVal val="#ppt_x"/>
                                          </p:val>
                                        </p:tav>
                                        <p:tav tm="100000">
                                          <p:val>
                                            <p:strVal val="#ppt_x"/>
                                          </p:val>
                                        </p:tav>
                                      </p:tavLst>
                                    </p:anim>
                                    <p:anim calcmode="lin" valueType="num">
                                      <p:cBhvr additive="base">
                                        <p:cTn id="44" dur="500" fill="hold"/>
                                        <p:tgtEl>
                                          <p:spTgt spid="8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200"/>
            <a:ext cx="7772400" cy="990600"/>
          </a:xfrm>
        </p:spPr>
        <p:txBody>
          <a:bodyPr>
            <a:normAutofit/>
          </a:bodyPr>
          <a:lstStyle/>
          <a:p>
            <a:r>
              <a:rPr lang="es-UY" sz="2400" b="1" kern="0" dirty="0">
                <a:solidFill>
                  <a:srgbClr val="FF9900"/>
                </a:solidFill>
                <a:latin typeface="Tahoma"/>
              </a:rPr>
              <a:t>Previsión precipitaciones </a:t>
            </a:r>
            <a:r>
              <a:rPr lang="es-UY" sz="2400" b="1" kern="0" dirty="0" smtClean="0">
                <a:solidFill>
                  <a:srgbClr val="FF9900"/>
                </a:solidFill>
                <a:latin typeface="Tahoma"/>
              </a:rPr>
              <a:t>acumuladas INMET y CPTEC (</a:t>
            </a:r>
            <a:r>
              <a:rPr lang="es-UY" sz="2400" dirty="0" smtClean="0">
                <a:latin typeface="Tahoma"/>
              </a:rPr>
              <a:t>viernes</a:t>
            </a:r>
            <a:r>
              <a:rPr lang="es-UY" sz="2400" b="1" kern="0" dirty="0" smtClean="0">
                <a:solidFill>
                  <a:srgbClr val="FF9900"/>
                </a:solidFill>
                <a:latin typeface="Tahoma"/>
              </a:rPr>
              <a:t>)</a:t>
            </a:r>
            <a:endParaRPr lang="es-UY" sz="2400" b="1" kern="0" dirty="0">
              <a:solidFill>
                <a:srgbClr val="FF9900"/>
              </a:solidFill>
              <a:latin typeface="Tahoma"/>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347788"/>
            <a:ext cx="3933301" cy="4748212"/>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7788"/>
            <a:ext cx="3821113" cy="4748212"/>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03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16/09/2016</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20</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16/09/2016</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20</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2016-39</a:t>
            </a:r>
            <a:r>
              <a:rPr lang="es-UY" sz="3600" dirty="0" smtClean="0"/>
              <a:t/>
            </a:r>
            <a:br>
              <a:rPr lang="es-UY" sz="3600" dirty="0" smtClean="0"/>
            </a:br>
            <a:endParaRPr lang="es-ES" sz="3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152400" y="152400"/>
            <a:ext cx="9050338" cy="838200"/>
          </a:xfrm>
        </p:spPr>
        <p:txBody>
          <a:bodyPr/>
          <a:lstStyle/>
          <a:p>
            <a:r>
              <a:rPr lang="es-MX" sz="2800" dirty="0" smtClean="0"/>
              <a:t>COSTO GENERACIÓN TÉRMICA</a:t>
            </a:r>
            <a:endParaRPr lang="es-ES" sz="2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7696200" cy="399899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290" y="3429000"/>
            <a:ext cx="4628023" cy="316694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62000" y="152400"/>
            <a:ext cx="7772400" cy="304800"/>
          </a:xfrm>
        </p:spPr>
        <p:txBody>
          <a:bodyPr/>
          <a:lstStyle/>
          <a:p>
            <a:r>
              <a:rPr lang="es-UY" dirty="0" smtClean="0"/>
              <a:t>Mediano plazo, OPERGEN</a:t>
            </a:r>
            <a:endParaRPr lang="es-UY" dirty="0"/>
          </a:p>
        </p:txBody>
      </p:sp>
      <p:sp>
        <p:nvSpPr>
          <p:cNvPr id="5" name="2 Marcador de contenido"/>
          <p:cNvSpPr>
            <a:spLocks noGrp="1"/>
          </p:cNvSpPr>
          <p:nvPr>
            <p:ph idx="1"/>
          </p:nvPr>
        </p:nvSpPr>
        <p:spPr>
          <a:xfrm>
            <a:off x="609600" y="2209800"/>
            <a:ext cx="7696200" cy="914400"/>
          </a:xfrm>
        </p:spPr>
        <p:txBody>
          <a:bodyPr/>
          <a:lstStyle/>
          <a:p>
            <a:r>
              <a:rPr lang="es-UY" dirty="0" smtClean="0"/>
              <a:t>No se corrió OPERGEN por declaración de riesgo de vertimiento</a:t>
            </a:r>
            <a:endParaRPr lang="es-UY" dirty="0"/>
          </a:p>
        </p:txBody>
      </p:sp>
    </p:spTree>
    <p:extLst>
      <p:ext uri="{BB962C8B-B14F-4D97-AF65-F5344CB8AC3E}">
        <p14:creationId xmlns:p14="http://schemas.microsoft.com/office/powerpoint/2010/main" val="3408528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609600"/>
          </a:xfrm>
        </p:spPr>
        <p:txBody>
          <a:bodyPr/>
          <a:lstStyle/>
          <a:p>
            <a:r>
              <a:rPr lang="es-UY" sz="2400" dirty="0">
                <a:solidFill>
                  <a:schemeClr val="tx1"/>
                </a:solidFill>
              </a:rPr>
              <a:t>Corto plazo, </a:t>
            </a:r>
            <a:r>
              <a:rPr lang="es-UY" sz="2400" dirty="0" err="1" smtClean="0">
                <a:solidFill>
                  <a:schemeClr val="tx1"/>
                </a:solidFill>
              </a:rPr>
              <a:t>SimSEE</a:t>
            </a:r>
            <a:r>
              <a:rPr lang="es-UY" sz="2400" dirty="0" smtClean="0">
                <a:solidFill>
                  <a:schemeClr val="tx1"/>
                </a:solidFill>
              </a:rPr>
              <a:t> </a:t>
            </a:r>
            <a:r>
              <a:rPr lang="es-UY" sz="2400" dirty="0" smtClean="0">
                <a:solidFill>
                  <a:schemeClr val="tx1"/>
                </a:solidFill>
              </a:rPr>
              <a:t>libre, en MP  ajuste de vertido en Terra según DC</a:t>
            </a:r>
            <a:endParaRPr lang="es-UY" sz="2400" dirty="0">
              <a:solidFill>
                <a:schemeClr val="tx1"/>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534400" cy="546201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25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191" y="152400"/>
            <a:ext cx="7162800" cy="6483892"/>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79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533400"/>
          </a:xfrm>
        </p:spPr>
        <p:txBody>
          <a:bodyPr/>
          <a:lstStyle/>
          <a:p>
            <a:r>
              <a:rPr lang="es-UY" dirty="0" smtClean="0"/>
              <a:t>Ídem anterior con parámetros ADME</a:t>
            </a:r>
            <a:endParaRPr lang="es-UY"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534400" cy="546201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903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7086600" cy="6414914"/>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17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304800"/>
            <a:ext cx="8610600" cy="609600"/>
          </a:xfrm>
        </p:spPr>
        <p:txBody>
          <a:bodyPr/>
          <a:lstStyle/>
          <a:p>
            <a:r>
              <a:rPr lang="es-UY" dirty="0" smtClean="0"/>
              <a:t>Ídem anterior pero con Terra forzado</a:t>
            </a:r>
            <a:endParaRPr lang="es-UY"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87357"/>
            <a:ext cx="8610600" cy="5510784"/>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87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243" y="381000"/>
            <a:ext cx="6913174" cy="625792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011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2400" y="152400"/>
            <a:ext cx="8686800" cy="609600"/>
          </a:xfrm>
        </p:spPr>
        <p:txBody>
          <a:bodyPr/>
          <a:lstStyle/>
          <a:p>
            <a:pPr algn="ctr"/>
            <a:r>
              <a:rPr lang="es-UY" sz="2800" dirty="0" smtClean="0"/>
              <a:t>Resumen semana actual N° </a:t>
            </a:r>
            <a:r>
              <a:rPr lang="es-UY" sz="2800" dirty="0" smtClean="0"/>
              <a:t>38</a:t>
            </a:r>
            <a:endParaRPr lang="es-ES" sz="2800" dirty="0" smtClean="0"/>
          </a:p>
        </p:txBody>
      </p:sp>
      <p:sp>
        <p:nvSpPr>
          <p:cNvPr id="32770" name="Rectangle 3"/>
          <p:cNvSpPr>
            <a:spLocks noGrp="1" noChangeArrowheads="1"/>
          </p:cNvSpPr>
          <p:nvPr>
            <p:ph type="body" sz="half" idx="2"/>
          </p:nvPr>
        </p:nvSpPr>
        <p:spPr>
          <a:xfrm>
            <a:off x="152400" y="914400"/>
            <a:ext cx="8763000" cy="5410200"/>
          </a:xfrm>
        </p:spPr>
        <p:txBody>
          <a:bodyPr/>
          <a:lstStyle/>
          <a:p>
            <a:pPr marL="342900" indent="-342900" algn="just">
              <a:spcBef>
                <a:spcPts val="600"/>
              </a:spcBef>
              <a:spcAft>
                <a:spcPts val="0"/>
              </a:spcAft>
              <a:buFont typeface="Arial" panose="020B0604020202020204" pitchFamily="34" charset="0"/>
              <a:buChar char="•"/>
            </a:pPr>
            <a:r>
              <a:rPr lang="es-ES" sz="2000" b="1" dirty="0">
                <a:latin typeface="Calibri"/>
                <a:ea typeface="Times New Roman"/>
                <a:cs typeface="Arial"/>
              </a:rPr>
              <a:t>El despacho durante la semana ha sido con los generadores auto despachados y recursos hidráulicos no necesitándose térmico para el suministro de picos de potencia.</a:t>
            </a:r>
            <a:endParaRPr lang="es-UY" sz="2000" b="1"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2000" b="1" dirty="0">
                <a:latin typeface="Calibri"/>
                <a:ea typeface="Times New Roman"/>
                <a:cs typeface="Arial"/>
              </a:rPr>
              <a:t>Durante la semana se vertió en Terra para llevar la cota de la misma rápidamente a cota 80 m, lo anterior tuvo como consecuencia el vertido en el resto de las centrales del río Negro.</a:t>
            </a:r>
            <a:endParaRPr lang="es-UY" sz="2000" b="1"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2000" b="1" dirty="0">
                <a:latin typeface="Calibri"/>
                <a:ea typeface="Times New Roman"/>
                <a:cs typeface="Arial"/>
              </a:rPr>
              <a:t>Debido a las restricciones al Despacho introducidas por la cota de Salto Grande se debió reducir  generación del Río Negro y Eólica.</a:t>
            </a:r>
            <a:endParaRPr lang="es-UY" sz="2000" b="1"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2000" b="1" dirty="0">
                <a:latin typeface="Calibri"/>
                <a:ea typeface="Times New Roman"/>
                <a:cs typeface="Arial"/>
              </a:rPr>
              <a:t>Comenzó a generar el parque eólico de Pampa.</a:t>
            </a:r>
            <a:endParaRPr lang="es-UY" sz="2000" b="1" dirty="0">
              <a:latin typeface="Arial"/>
              <a:ea typeface="Times New Roman"/>
              <a:cs typeface="Times New Roman"/>
            </a:endParaRPr>
          </a:p>
          <a:p>
            <a:pPr marL="342900" indent="-342900">
              <a:buFont typeface="Arial" panose="020B0604020202020204" pitchFamily="34" charset="0"/>
              <a:buChar char="•"/>
            </a:pPr>
            <a:endParaRPr lang="es-ES" sz="2000" dirty="0" smtClean="0">
              <a:solidFill>
                <a:srgbClr val="FF0000"/>
              </a:solidFill>
            </a:endParaRPr>
          </a:p>
          <a:p>
            <a:pPr marL="342900" indent="-342900">
              <a:buFont typeface="Arial" panose="020B0604020202020204" pitchFamily="34" charset="0"/>
              <a:buChar char="•"/>
            </a:pPr>
            <a:endParaRPr lang="es-ES" sz="2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30</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16/09/2016</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30</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a:t>
            </a:r>
            <a:r>
              <a:rPr lang="es-UY" sz="3600" dirty="0" smtClean="0"/>
              <a:t>39/16</a:t>
            </a:r>
            <a:r>
              <a:rPr lang="es-UY" sz="3600" dirty="0" smtClean="0"/>
              <a:t>:</a:t>
            </a:r>
            <a:br>
              <a:rPr lang="es-UY" sz="3600" dirty="0" smtClean="0"/>
            </a:br>
            <a:r>
              <a:rPr lang="es-UY" sz="3600" dirty="0" smtClean="0"/>
              <a:t/>
            </a:r>
            <a:br>
              <a:rPr lang="es-UY" sz="3600" dirty="0" smtClean="0"/>
            </a:br>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dirty="0" smtClean="0"/>
              <a:t>Programa semanal </a:t>
            </a:r>
            <a:r>
              <a:rPr lang="es-UY" dirty="0" smtClean="0"/>
              <a:t>(jueves</a:t>
            </a:r>
            <a:r>
              <a:rPr lang="es-UY" dirty="0" smtClean="0"/>
              <a:t>)</a:t>
            </a:r>
            <a:br>
              <a:rPr lang="es-UY" dirty="0" smtClean="0"/>
            </a:br>
            <a:endParaRPr lang="es-ES" dirty="0" smtClean="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45" y="689285"/>
            <a:ext cx="6166355" cy="4416115"/>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5867" y="4162465"/>
            <a:ext cx="2724150" cy="2695535"/>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533400"/>
          </a:xfrm>
        </p:spPr>
        <p:txBody>
          <a:bodyPr/>
          <a:lstStyle/>
          <a:p>
            <a:r>
              <a:rPr lang="es-UY" dirty="0" smtClean="0"/>
              <a:t>Datos energéticos diarios</a:t>
            </a:r>
            <a:endParaRPr lang="es-UY"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39631"/>
            <a:ext cx="8034338" cy="5018293"/>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845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381000"/>
          </a:xfrm>
        </p:spPr>
        <p:txBody>
          <a:bodyPr/>
          <a:lstStyle/>
          <a:p>
            <a:r>
              <a:rPr lang="es-UY" dirty="0" smtClean="0"/>
              <a:t>Datos hidráulicos diarios</a:t>
            </a:r>
            <a:endParaRPr lang="es-UY"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7543800" cy="5735193"/>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491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200"/>
            <a:ext cx="7772400" cy="609600"/>
          </a:xfrm>
        </p:spPr>
        <p:txBody>
          <a:bodyPr/>
          <a:lstStyle/>
          <a:p>
            <a:r>
              <a:rPr lang="es-UY" dirty="0" smtClean="0"/>
              <a:t>Principales trabajos en la red</a:t>
            </a:r>
            <a:endParaRPr lang="es-UY"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839200" cy="566218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08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85800" y="457200"/>
            <a:ext cx="7772400" cy="914400"/>
          </a:xfrm>
        </p:spPr>
        <p:txBody>
          <a:bodyPr/>
          <a:lstStyle/>
          <a:p>
            <a:r>
              <a:rPr lang="es-UY" dirty="0" smtClean="0"/>
              <a:t>Perspectivas para la semana </a:t>
            </a:r>
            <a:r>
              <a:rPr lang="es-UY" dirty="0" smtClean="0"/>
              <a:t>39</a:t>
            </a:r>
            <a:r>
              <a:rPr lang="es-UY" dirty="0" smtClean="0"/>
              <a:t/>
            </a:r>
            <a:br>
              <a:rPr lang="es-UY" dirty="0" smtClean="0"/>
            </a:br>
            <a:endParaRPr lang="es-UY" dirty="0" smtClean="0"/>
          </a:p>
        </p:txBody>
      </p:sp>
      <p:sp>
        <p:nvSpPr>
          <p:cNvPr id="31746" name="5 Marcador de contenido"/>
          <p:cNvSpPr>
            <a:spLocks noGrp="1"/>
          </p:cNvSpPr>
          <p:nvPr>
            <p:ph idx="1"/>
          </p:nvPr>
        </p:nvSpPr>
        <p:spPr>
          <a:xfrm>
            <a:off x="0" y="1219200"/>
            <a:ext cx="8991600" cy="5486400"/>
          </a:xfrm>
        </p:spPr>
        <p:txBody>
          <a:bodyPr/>
          <a:lstStyle/>
          <a:p>
            <a:pPr marL="0" marR="0" algn="just">
              <a:spcBef>
                <a:spcPts val="600"/>
              </a:spcBef>
              <a:spcAft>
                <a:spcPts val="0"/>
              </a:spcAft>
            </a:pPr>
            <a:r>
              <a:rPr lang="es-ES" sz="2000" b="1" dirty="0">
                <a:latin typeface="Calibri"/>
                <a:ea typeface="Times New Roman"/>
                <a:cs typeface="Arial"/>
              </a:rPr>
              <a:t>A la fecha no hay pronósticos de precipitaciones para ninguna de las cuencas. </a:t>
            </a:r>
            <a:endParaRPr lang="es-UY" sz="2000" b="1" dirty="0">
              <a:latin typeface="Arial"/>
              <a:ea typeface="Times New Roman"/>
              <a:cs typeface="Times New Roman"/>
            </a:endParaRPr>
          </a:p>
          <a:p>
            <a:pPr marL="0" marR="0" algn="just">
              <a:spcBef>
                <a:spcPts val="600"/>
              </a:spcBef>
              <a:spcAft>
                <a:spcPts val="0"/>
              </a:spcAft>
            </a:pPr>
            <a:r>
              <a:rPr lang="es-ES" sz="2000" b="1" dirty="0">
                <a:latin typeface="Calibri"/>
                <a:ea typeface="Times New Roman"/>
                <a:cs typeface="Arial"/>
              </a:rPr>
              <a:t>Se estima que se cerraran vertederos en el río Negro durante el fin de semana.</a:t>
            </a:r>
            <a:endParaRPr lang="es-UY" sz="2000" b="1" dirty="0">
              <a:latin typeface="Arial"/>
              <a:ea typeface="Times New Roman"/>
              <a:cs typeface="Times New Roman"/>
            </a:endParaRPr>
          </a:p>
          <a:p>
            <a:pPr marL="0" marR="0" algn="just">
              <a:spcBef>
                <a:spcPts val="600"/>
              </a:spcBef>
              <a:spcAft>
                <a:spcPts val="0"/>
              </a:spcAft>
            </a:pPr>
            <a:r>
              <a:rPr lang="es-ES" sz="2000" b="1" dirty="0">
                <a:latin typeface="Calibri"/>
                <a:ea typeface="Times New Roman"/>
                <a:cs typeface="Arial"/>
              </a:rPr>
              <a:t>Se prevén demandas semanales cercanas a los 200 </a:t>
            </a:r>
            <a:r>
              <a:rPr lang="es-ES" sz="2000" b="1" dirty="0" err="1">
                <a:latin typeface="Calibri"/>
                <a:ea typeface="Times New Roman"/>
                <a:cs typeface="Arial"/>
              </a:rPr>
              <a:t>GWh</a:t>
            </a:r>
            <a:r>
              <a:rPr lang="es-ES" sz="2000" b="1" dirty="0">
                <a:latin typeface="Calibri"/>
                <a:ea typeface="Times New Roman"/>
                <a:cs typeface="Arial"/>
              </a:rPr>
              <a:t> </a:t>
            </a:r>
            <a:endParaRPr lang="es-UY" sz="2000" b="1" dirty="0">
              <a:latin typeface="Arial"/>
              <a:ea typeface="Times New Roman"/>
              <a:cs typeface="Times New Roman"/>
            </a:endParaRPr>
          </a:p>
          <a:p>
            <a:pPr marL="0" marR="0" algn="just">
              <a:spcBef>
                <a:spcPts val="600"/>
              </a:spcBef>
              <a:spcAft>
                <a:spcPts val="0"/>
              </a:spcAft>
            </a:pPr>
            <a:r>
              <a:rPr lang="es-ES" sz="2000" b="1" dirty="0">
                <a:latin typeface="Calibri"/>
                <a:ea typeface="Times New Roman"/>
                <a:cs typeface="Arial"/>
              </a:rPr>
              <a:t>Se prevé una semana con una generación eólica baja (del orden de los 51 </a:t>
            </a:r>
            <a:r>
              <a:rPr lang="es-ES" sz="2000" b="1" dirty="0" err="1">
                <a:latin typeface="Calibri"/>
                <a:ea typeface="Times New Roman"/>
                <a:cs typeface="Arial"/>
              </a:rPr>
              <a:t>GWh</a:t>
            </a:r>
            <a:r>
              <a:rPr lang="es-ES" sz="2000" b="1" dirty="0">
                <a:latin typeface="Calibri"/>
                <a:ea typeface="Times New Roman"/>
                <a:cs typeface="Arial"/>
              </a:rPr>
              <a:t>, equivalente a 31 % de factor de potencia).</a:t>
            </a:r>
            <a:endParaRPr lang="es-UY" sz="2000" b="1" dirty="0">
              <a:latin typeface="Arial"/>
              <a:ea typeface="Times New Roman"/>
              <a:cs typeface="Times New Roman"/>
            </a:endParaRPr>
          </a:p>
          <a:p>
            <a:pPr marL="0" marR="0" algn="just">
              <a:spcBef>
                <a:spcPts val="600"/>
              </a:spcBef>
              <a:spcAft>
                <a:spcPts val="0"/>
              </a:spcAft>
            </a:pPr>
            <a:r>
              <a:rPr lang="es-ES" sz="2000" b="1" dirty="0">
                <a:latin typeface="Calibri"/>
                <a:ea typeface="Times New Roman"/>
                <a:cs typeface="Arial"/>
              </a:rPr>
              <a:t>Se </a:t>
            </a:r>
            <a:r>
              <a:rPr lang="es-ES" sz="2000" b="1" dirty="0" err="1">
                <a:latin typeface="Calibri"/>
                <a:ea typeface="Times New Roman"/>
                <a:cs typeface="Arial"/>
              </a:rPr>
              <a:t>prevee</a:t>
            </a:r>
            <a:r>
              <a:rPr lang="es-ES" sz="2000" b="1" dirty="0">
                <a:latin typeface="Calibri"/>
                <a:ea typeface="Times New Roman"/>
                <a:cs typeface="Arial"/>
              </a:rPr>
              <a:t> pasar por cotas muy altas en todos los lagos al menos hasta el martes de la semana entrante por lo que se declara riesgo de vertimiento al menos hasta el martes.</a:t>
            </a:r>
            <a:endParaRPr lang="es-UY" sz="2000" b="1" dirty="0">
              <a:latin typeface="Arial"/>
              <a:ea typeface="Times New Roman"/>
              <a:cs typeface="Times New Roman"/>
            </a:endParaRPr>
          </a:p>
          <a:p>
            <a:pPr marL="0" marR="0" algn="just">
              <a:spcBef>
                <a:spcPts val="600"/>
              </a:spcBef>
              <a:spcAft>
                <a:spcPts val="0"/>
              </a:spcAft>
            </a:pPr>
            <a:r>
              <a:rPr lang="es-ES" sz="2000" b="1" dirty="0">
                <a:latin typeface="Calibri"/>
                <a:ea typeface="Times New Roman"/>
                <a:cs typeface="Arial"/>
              </a:rPr>
              <a:t>Se indispone durante la semana la central PTA pero se entrega la misma  para el pico de potencia. Se autorizo también la salida del banco 5 de SG por trabajo de PAM.</a:t>
            </a:r>
            <a:endParaRPr lang="es-UY" sz="2000" b="1" dirty="0">
              <a:latin typeface="Arial"/>
              <a:ea typeface="Times New Roman"/>
              <a:cs typeface="Times New Roman"/>
            </a:endParaRPr>
          </a:p>
          <a:p>
            <a:endParaRPr lang="es-ES" sz="2400" dirty="0" smtClean="0"/>
          </a:p>
          <a:p>
            <a:endParaRPr lang="es-E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52400"/>
            <a:ext cx="8991600" cy="6248400"/>
          </a:xfrm>
        </p:spPr>
        <p:txBody>
          <a:bodyPr/>
          <a:lstStyle/>
          <a:p>
            <a:pPr marL="0" indent="0">
              <a:buNone/>
            </a:pPr>
            <a:r>
              <a:rPr lang="es-ES" sz="2400" b="1" u="sng" dirty="0" smtClean="0">
                <a:solidFill>
                  <a:schemeClr val="tx1"/>
                </a:solidFill>
              </a:rPr>
              <a:t>Modelos</a:t>
            </a:r>
          </a:p>
          <a:p>
            <a:pPr marL="0" indent="0">
              <a:buNone/>
            </a:pPr>
            <a:r>
              <a:rPr lang="es-ES" sz="2000" dirty="0" smtClean="0"/>
              <a:t>Todas </a:t>
            </a:r>
            <a:r>
              <a:rPr lang="es-ES" sz="2000" dirty="0"/>
              <a:t>las corridas se realizaron con aportes sin lluvias y con vertido </a:t>
            </a:r>
            <a:r>
              <a:rPr lang="es-ES" sz="2000" dirty="0" smtClean="0"/>
              <a:t>a partir de los 80 m en </a:t>
            </a:r>
            <a:r>
              <a:rPr lang="es-ES" sz="2000" dirty="0"/>
              <a:t>Terra. Se hicieron corridas con y sin exportación en el mediano plazo.</a:t>
            </a:r>
            <a:endParaRPr lang="es-UY" sz="2000" dirty="0"/>
          </a:p>
          <a:p>
            <a:r>
              <a:rPr lang="es-ES" sz="2000" b="1" dirty="0"/>
              <a:t>CPC:</a:t>
            </a:r>
            <a:endParaRPr lang="es-UY" sz="2000" dirty="0"/>
          </a:p>
          <a:p>
            <a:pPr marL="0" indent="0">
              <a:buNone/>
            </a:pPr>
            <a:r>
              <a:rPr lang="es-ES" sz="2000" dirty="0"/>
              <a:t>No se realizó el estudio esta semana.</a:t>
            </a:r>
            <a:endParaRPr lang="es-UY" sz="2000" dirty="0"/>
          </a:p>
          <a:p>
            <a:r>
              <a:rPr lang="es-ES" sz="2000" b="1" dirty="0"/>
              <a:t>SIMSEE:</a:t>
            </a:r>
            <a:endParaRPr lang="es-UY" sz="2000" dirty="0"/>
          </a:p>
          <a:p>
            <a:pPr marL="0" indent="0">
              <a:buNone/>
            </a:pPr>
            <a:r>
              <a:rPr lang="es-UY" sz="2000" dirty="0" smtClean="0"/>
              <a:t>Las 3 corridas realizadas en el corto plazo modelan el vertido de Terra de la siguiente forma:</a:t>
            </a:r>
          </a:p>
          <a:p>
            <a:r>
              <a:rPr lang="es-ES" sz="2000" dirty="0"/>
              <a:t>80.00m 0</a:t>
            </a:r>
            <a:endParaRPr lang="es-UY" sz="2000" dirty="0"/>
          </a:p>
          <a:p>
            <a:r>
              <a:rPr lang="es-ES" sz="2000" dirty="0"/>
              <a:t>80.05m 2595</a:t>
            </a:r>
            <a:endParaRPr lang="es-UY" sz="2000" dirty="0"/>
          </a:p>
          <a:p>
            <a:r>
              <a:rPr lang="es-ES" sz="2000" dirty="0"/>
              <a:t>80.10m 5190</a:t>
            </a:r>
            <a:endParaRPr lang="es-UY" sz="2000" dirty="0"/>
          </a:p>
          <a:p>
            <a:pPr marL="0" indent="0">
              <a:buNone/>
            </a:pPr>
            <a:r>
              <a:rPr lang="es-UY" sz="2000" dirty="0" smtClean="0"/>
              <a:t>En Mediano plazo se corrió un caso igual y con otra modalidad un poco diferente de vertido.</a:t>
            </a:r>
          </a:p>
          <a:p>
            <a:pPr marL="0" indent="0">
              <a:buNone/>
            </a:pPr>
            <a:r>
              <a:rPr lang="es-UY" sz="2000" dirty="0" smtClean="0"/>
              <a:t>Se corrió un caso con Generación de Terra forzada</a:t>
            </a:r>
          </a:p>
          <a:p>
            <a:pPr marL="0" indent="0">
              <a:buNone/>
            </a:pPr>
            <a:r>
              <a:rPr lang="es-UY" sz="2000" dirty="0" smtClean="0"/>
              <a:t>Los casos dieron costos similares y difieren en la Operación</a:t>
            </a:r>
            <a:endParaRPr lang="es-UY" sz="2000" dirty="0"/>
          </a:p>
          <a:p>
            <a:endParaRPr lang="es-UY" sz="2000" dirty="0"/>
          </a:p>
        </p:txBody>
      </p:sp>
    </p:spTree>
    <p:extLst>
      <p:ext uri="{BB962C8B-B14F-4D97-AF65-F5344CB8AC3E}">
        <p14:creationId xmlns:p14="http://schemas.microsoft.com/office/powerpoint/2010/main" val="182355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dirty="0" smtClean="0"/>
              <a:t>DESPACHO PROPUESTO </a:t>
            </a:r>
            <a:br>
              <a:rPr lang="es-ES" sz="2800" dirty="0" smtClean="0"/>
            </a:br>
            <a:endParaRPr lang="es-ES" sz="2000" dirty="0" smtClean="0"/>
          </a:p>
        </p:txBody>
      </p:sp>
      <p:sp>
        <p:nvSpPr>
          <p:cNvPr id="33794" name="Rectangle 3"/>
          <p:cNvSpPr>
            <a:spLocks noGrp="1" noChangeArrowheads="1"/>
          </p:cNvSpPr>
          <p:nvPr>
            <p:ph type="body" idx="4294967295"/>
          </p:nvPr>
        </p:nvSpPr>
        <p:spPr>
          <a:xfrm>
            <a:off x="0" y="914400"/>
            <a:ext cx="9144000" cy="4876800"/>
          </a:xfrm>
        </p:spPr>
        <p:txBody>
          <a:bodyPr/>
          <a:lstStyle/>
          <a:p>
            <a:pPr marL="0" indent="0">
              <a:buNone/>
            </a:pPr>
            <a:r>
              <a:rPr lang="es-ES" dirty="0" smtClean="0"/>
              <a:t>En </a:t>
            </a:r>
            <a:r>
              <a:rPr lang="es-ES" dirty="0"/>
              <a:t>vista de lo anterior</a:t>
            </a:r>
            <a:r>
              <a:rPr lang="es-ES" dirty="0" smtClean="0"/>
              <a:t>, se declara riesgo de vertimiento hasta el martes inclusive.</a:t>
            </a:r>
          </a:p>
          <a:p>
            <a:pPr marL="0" indent="0">
              <a:buNone/>
            </a:pPr>
            <a:r>
              <a:rPr lang="es-ES" dirty="0" smtClean="0"/>
              <a:t>El </a:t>
            </a:r>
            <a:r>
              <a:rPr lang="es-ES" dirty="0"/>
              <a:t>despacho propuesto es el siguiente:</a:t>
            </a:r>
            <a:endParaRPr lang="es-UY" dirty="0"/>
          </a:p>
          <a:p>
            <a:endParaRPr lang="es-UY" dirty="0"/>
          </a:p>
          <a:p>
            <a:pPr lvl="0"/>
            <a:r>
              <a:rPr lang="es-ES" dirty="0"/>
              <a:t>Auto despachados. </a:t>
            </a:r>
            <a:endParaRPr lang="es-UY" dirty="0"/>
          </a:p>
          <a:p>
            <a:pPr lvl="0"/>
            <a:r>
              <a:rPr lang="es-ES" dirty="0"/>
              <a:t>Río Negro hasta pleno con vertederos abiertos </a:t>
            </a:r>
            <a:endParaRPr lang="es-UY" dirty="0"/>
          </a:p>
          <a:p>
            <a:pPr lvl="0"/>
            <a:r>
              <a:rPr lang="es-ES" dirty="0"/>
              <a:t>Salto cerrando la demanda</a:t>
            </a:r>
            <a:endParaRPr lang="es-UY" dirty="0"/>
          </a:p>
          <a:p>
            <a:pPr lvl="0"/>
            <a:endParaRPr lang="es-UY"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16/09/2016</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dirty="0" smtClean="0"/>
              <a:t>Datos globales semanales  (jueves)</a:t>
            </a:r>
            <a:br>
              <a:rPr lang="es-ES" sz="2400" dirty="0" smtClean="0"/>
            </a:br>
            <a:endParaRPr lang="es-UY" sz="2400" dirty="0" smtClean="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087570"/>
            <a:ext cx="2636196" cy="260850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17" y="685800"/>
            <a:ext cx="6277620" cy="4495799"/>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dirty="0" smtClean="0"/>
              <a:t>Datos globales semanales  (miércoles)</a:t>
            </a:r>
            <a:r>
              <a:rPr lang="es-ES" sz="2400" dirty="0" smtClean="0"/>
              <a:t> Comparación previsto-ejecutado producción </a:t>
            </a:r>
            <a:br>
              <a:rPr lang="es-ES" sz="2400" dirty="0" smtClean="0"/>
            </a:br>
            <a:endParaRPr lang="es-UY" sz="2400" dirty="0" smtClean="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4343400" cy="5882862"/>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38199"/>
            <a:ext cx="2209800" cy="5857931"/>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351877</TotalTime>
  <Words>587</Words>
  <Application>Microsoft Office PowerPoint</Application>
  <PresentationFormat>Presentación en pantalla (4:3)</PresentationFormat>
  <Paragraphs>85</Paragraphs>
  <Slides>34</Slides>
  <Notes>8</Notes>
  <HiddenSlides>0</HiddenSlides>
  <MMClips>0</MMClips>
  <ScaleCrop>false</ScaleCrop>
  <HeadingPairs>
    <vt:vector size="4" baseType="variant">
      <vt:variant>
        <vt:lpstr>Tema</vt:lpstr>
      </vt:variant>
      <vt:variant>
        <vt:i4>2</vt:i4>
      </vt:variant>
      <vt:variant>
        <vt:lpstr>Títulos de diapositiva</vt:lpstr>
      </vt:variant>
      <vt:variant>
        <vt:i4>34</vt:i4>
      </vt:variant>
    </vt:vector>
  </HeadingPairs>
  <TitlesOfParts>
    <vt:vector size="36" baseType="lpstr">
      <vt:lpstr>Presentación en blanco</vt:lpstr>
      <vt:lpstr>Diseño personalizado</vt:lpstr>
      <vt:lpstr>Resultados de la semana en curso  y  programación de la semana 39 de 2016      V1    </vt:lpstr>
      <vt:lpstr>Resultados de la semana en curso: Comentarios generales</vt:lpstr>
      <vt:lpstr>Resumen semana actual N° 38</vt:lpstr>
      <vt:lpstr>Perspectivas para la semana 39 </vt:lpstr>
      <vt:lpstr>Presentación de PowerPoint</vt:lpstr>
      <vt:lpstr>DESPACHO PROPUESTO  </vt:lpstr>
      <vt:lpstr>Resultados de la semana en curso: Comparación ejecutado-programado .  </vt:lpstr>
      <vt:lpstr>Datos globales semanales  (jueves) </vt:lpstr>
      <vt:lpstr>Datos globales semanales  (miércoles) Comparación previsto-ejecutado producción  </vt:lpstr>
      <vt:lpstr>Evolución de la demanda</vt:lpstr>
      <vt:lpstr>COMPARATIVO DE APORTES DE CENTRALES HIDRAULICAS SALTO GRANDE</vt:lpstr>
      <vt:lpstr>RIO NEGRO</vt:lpstr>
      <vt:lpstr>Previsión aportes Salto Grande (Fuente CTM, viernes)</vt:lpstr>
      <vt:lpstr>Semana próxima</vt:lpstr>
      <vt:lpstr>Previsiones de generación eólica fecha 22/09 (jueves)</vt:lpstr>
      <vt:lpstr>Previsiones de generación eólica fecha 16/08 (viernes)</vt:lpstr>
      <vt:lpstr>Presentación de PowerPoint</vt:lpstr>
      <vt:lpstr>Presentación de PowerPoint</vt:lpstr>
      <vt:lpstr>Previsión precipitaciones acumuladas INMET y CPTEC (viernes)</vt:lpstr>
      <vt:lpstr>Programación semanal 2016-39 </vt:lpstr>
      <vt:lpstr>COSTO GENERACIÓN TÉRMICA</vt:lpstr>
      <vt:lpstr>MODELOS</vt:lpstr>
      <vt:lpstr>Mediano plazo, OPERGEN</vt:lpstr>
      <vt:lpstr>Corto plazo, SimSEE libre, en MP  ajuste de vertido en Terra según DC</vt:lpstr>
      <vt:lpstr>Presentación de PowerPoint</vt:lpstr>
      <vt:lpstr>Ídem anterior con parámetros ADME</vt:lpstr>
      <vt:lpstr>Presentación de PowerPoint</vt:lpstr>
      <vt:lpstr>Ídem anterior pero con Terra forzado</vt:lpstr>
      <vt:lpstr>Presentación de PowerPoint</vt:lpstr>
      <vt:lpstr>Programa de generación de la semana 39/16:  </vt:lpstr>
      <vt:lpstr>Programa semanal (jueves) </vt:lpstr>
      <vt:lpstr>Datos energéticos diarios</vt:lpstr>
      <vt:lpstr>Datos hidráulicos diarios</vt:lpstr>
      <vt:lpstr>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Marcos</cp:lastModifiedBy>
  <cp:revision>4164</cp:revision>
  <dcterms:created xsi:type="dcterms:W3CDTF">2010-01-29T12:03:38Z</dcterms:created>
  <dcterms:modified xsi:type="dcterms:W3CDTF">2016-09-23T12:44:39Z</dcterms:modified>
</cp:coreProperties>
</file>