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Lst>
  <p:notesMasterIdLst>
    <p:notesMasterId r:id="rId39"/>
  </p:notesMasterIdLst>
  <p:handoutMasterIdLst>
    <p:handoutMasterId r:id="rId40"/>
  </p:handoutMasterIdLst>
  <p:sldIdLst>
    <p:sldId id="1026" r:id="rId3"/>
    <p:sldId id="1027" r:id="rId4"/>
    <p:sldId id="1285" r:id="rId5"/>
    <p:sldId id="1300" r:id="rId6"/>
    <p:sldId id="1355" r:id="rId7"/>
    <p:sldId id="1030" r:id="rId8"/>
    <p:sldId id="1001" r:id="rId9"/>
    <p:sldId id="1279" r:id="rId10"/>
    <p:sldId id="1278" r:id="rId11"/>
    <p:sldId id="1280" r:id="rId12"/>
    <p:sldId id="1281" r:id="rId13"/>
    <p:sldId id="1282" r:id="rId14"/>
    <p:sldId id="1405" r:id="rId15"/>
    <p:sldId id="1005" r:id="rId16"/>
    <p:sldId id="1349" r:id="rId17"/>
    <p:sldId id="1412" r:id="rId18"/>
    <p:sldId id="1345" r:id="rId19"/>
    <p:sldId id="1414" r:id="rId20"/>
    <p:sldId id="1421" r:id="rId21"/>
    <p:sldId id="1009" r:id="rId22"/>
    <p:sldId id="1037" r:id="rId23"/>
    <p:sldId id="1313" r:id="rId24"/>
    <p:sldId id="1408" r:id="rId25"/>
    <p:sldId id="1432" r:id="rId26"/>
    <p:sldId id="1433" r:id="rId27"/>
    <p:sldId id="1428" r:id="rId28"/>
    <p:sldId id="1429" r:id="rId29"/>
    <p:sldId id="1436" r:id="rId30"/>
    <p:sldId id="1437" r:id="rId31"/>
    <p:sldId id="1438" r:id="rId32"/>
    <p:sldId id="1439" r:id="rId33"/>
    <p:sldId id="1175" r:id="rId34"/>
    <p:sldId id="1133" r:id="rId35"/>
    <p:sldId id="1353" r:id="rId36"/>
    <p:sldId id="1354" r:id="rId37"/>
    <p:sldId id="1348" r:id="rId38"/>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33CC"/>
    <a:srgbClr val="FF0000"/>
    <a:srgbClr val="000000"/>
    <a:srgbClr val="006600"/>
    <a:srgbClr val="CC99FF"/>
    <a:srgbClr val="99FF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1" autoAdjust="0"/>
    <p:restoredTop sz="84114" autoAdjust="0"/>
  </p:normalViewPr>
  <p:slideViewPr>
    <p:cSldViewPr>
      <p:cViewPr>
        <p:scale>
          <a:sx n="66" d="100"/>
          <a:sy n="66" d="100"/>
        </p:scale>
        <p:origin x="-1530" y="-648"/>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3C2004C9-7D14-4BCD-80EE-B75246804BA4}" type="datetimeFigureOut">
              <a:rPr lang="es-UY"/>
              <a:pPr>
                <a:defRPr/>
              </a:pPr>
              <a:t>14/10/2016</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0FD3A1B-7DB2-4925-AB35-9A831CF8B64B}" type="slidenum">
              <a:rPr lang="es-UY"/>
              <a:pPr>
                <a:defRPr/>
              </a:pPr>
              <a:t>‹Nº›</a:t>
            </a:fld>
            <a:endParaRPr lang="es-UY"/>
          </a:p>
        </p:txBody>
      </p:sp>
    </p:spTree>
    <p:extLst>
      <p:ext uri="{BB962C8B-B14F-4D97-AF65-F5344CB8AC3E}">
        <p14:creationId xmlns:p14="http://schemas.microsoft.com/office/powerpoint/2010/main" val="1177525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9272D503-31FA-4B26-96F9-F141E17E024F}" type="slidenum">
              <a:rPr lang="es-ES"/>
              <a:pPr>
                <a:defRPr/>
              </a:pPr>
              <a:t>‹Nº›</a:t>
            </a:fld>
            <a:endParaRPr lang="es-ES"/>
          </a:p>
        </p:txBody>
      </p:sp>
    </p:spTree>
    <p:extLst>
      <p:ext uri="{BB962C8B-B14F-4D97-AF65-F5344CB8AC3E}">
        <p14:creationId xmlns:p14="http://schemas.microsoft.com/office/powerpoint/2010/main" val="89486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FB4700-D627-46D8-92AA-611EADFA2D50}"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407554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a:ln/>
        </p:spPr>
      </p:sp>
      <p:sp>
        <p:nvSpPr>
          <p:cNvPr id="34818" name="2 Marcador de notas"/>
          <p:cNvSpPr>
            <a:spLocks noGrp="1"/>
          </p:cNvSpPr>
          <p:nvPr>
            <p:ph type="body" idx="1"/>
          </p:nvPr>
        </p:nvSpPr>
        <p:spPr>
          <a:noFill/>
          <a:ln/>
        </p:spPr>
        <p:txBody>
          <a:bodyPr/>
          <a:lstStyle/>
          <a:p>
            <a:endParaRPr lang="es-UY" smtClean="0"/>
          </a:p>
        </p:txBody>
      </p:sp>
      <p:sp>
        <p:nvSpPr>
          <p:cNvPr id="34819" name="3 Marcador de número de diapositiva"/>
          <p:cNvSpPr>
            <a:spLocks noGrp="1"/>
          </p:cNvSpPr>
          <p:nvPr>
            <p:ph type="sldNum" sz="quarter" idx="5"/>
          </p:nvPr>
        </p:nvSpPr>
        <p:spPr>
          <a:noFill/>
        </p:spPr>
        <p:txBody>
          <a:bodyPr/>
          <a:lstStyle/>
          <a:p>
            <a:fld id="{08D4D1C2-CC23-4421-A15E-5A7587411091}" type="slidenum">
              <a:rPr lang="es-ES" smtClean="0">
                <a:cs typeface="Arial" charset="0"/>
              </a:rPr>
              <a:pPr/>
              <a:t>6</a:t>
            </a:fld>
            <a:endParaRPr lang="es-ES" smtClean="0">
              <a:cs typeface="Arial" charset="0"/>
            </a:endParaRPr>
          </a:p>
        </p:txBody>
      </p:sp>
    </p:spTree>
    <p:extLst>
      <p:ext uri="{BB962C8B-B14F-4D97-AF65-F5344CB8AC3E}">
        <p14:creationId xmlns:p14="http://schemas.microsoft.com/office/powerpoint/2010/main" val="47517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a:ln/>
        </p:spPr>
      </p:sp>
      <p:sp>
        <p:nvSpPr>
          <p:cNvPr id="37890" name="2 Marcador de notas"/>
          <p:cNvSpPr>
            <a:spLocks noGrp="1"/>
          </p:cNvSpPr>
          <p:nvPr>
            <p:ph type="body" idx="1"/>
          </p:nvPr>
        </p:nvSpPr>
        <p:spPr>
          <a:noFill/>
          <a:ln/>
        </p:spPr>
        <p:txBody>
          <a:bodyPr/>
          <a:lstStyle/>
          <a:p>
            <a:endParaRPr lang="es-UY" dirty="0" smtClean="0"/>
          </a:p>
        </p:txBody>
      </p:sp>
      <p:sp>
        <p:nvSpPr>
          <p:cNvPr id="4" name="3 Marcador de número de diapositiva"/>
          <p:cNvSpPr>
            <a:spLocks noGrp="1"/>
          </p:cNvSpPr>
          <p:nvPr>
            <p:ph type="sldNum" sz="quarter" idx="5"/>
          </p:nvPr>
        </p:nvSpPr>
        <p:spPr/>
        <p:txBody>
          <a:bodyPr/>
          <a:lstStyle/>
          <a:p>
            <a:pPr>
              <a:defRPr/>
            </a:pPr>
            <a:fld id="{AA35D0B8-87A2-4973-BA64-65B21077C753}" type="slidenum">
              <a:rPr lang="es-ES" smtClean="0">
                <a:solidFill>
                  <a:prstClr val="white"/>
                </a:solidFill>
              </a:rPr>
              <a:pPr>
                <a:defRPr/>
              </a:pPr>
              <a:t>8</a:t>
            </a:fld>
            <a:endParaRPr lang="es-ES">
              <a:solidFill>
                <a:prstClr val="white"/>
              </a:solidFill>
            </a:endParaRPr>
          </a:p>
        </p:txBody>
      </p:sp>
    </p:spTree>
    <p:extLst>
      <p:ext uri="{BB962C8B-B14F-4D97-AF65-F5344CB8AC3E}">
        <p14:creationId xmlns:p14="http://schemas.microsoft.com/office/powerpoint/2010/main" val="58706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11</a:t>
            </a:fld>
            <a:endParaRPr lang="es-ES"/>
          </a:p>
        </p:txBody>
      </p:sp>
    </p:spTree>
    <p:extLst>
      <p:ext uri="{BB962C8B-B14F-4D97-AF65-F5344CB8AC3E}">
        <p14:creationId xmlns:p14="http://schemas.microsoft.com/office/powerpoint/2010/main" val="10255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a:ln/>
        </p:spPr>
      </p:sp>
      <p:sp>
        <p:nvSpPr>
          <p:cNvPr id="4915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88E0002E-579A-408D-99CD-5D528022B203}" type="slidenum">
              <a:rPr lang="es-ES" smtClean="0">
                <a:solidFill>
                  <a:prstClr val="white"/>
                </a:solidFill>
              </a:rPr>
              <a:pPr>
                <a:defRPr/>
              </a:pPr>
              <a:t>13</a:t>
            </a:fld>
            <a:endParaRPr lang="es-ES">
              <a:solidFill>
                <a:prstClr val="white"/>
              </a:solidFill>
            </a:endParaRPr>
          </a:p>
        </p:txBody>
      </p:sp>
    </p:spTree>
    <p:extLst>
      <p:ext uri="{BB962C8B-B14F-4D97-AF65-F5344CB8AC3E}">
        <p14:creationId xmlns:p14="http://schemas.microsoft.com/office/powerpoint/2010/main" val="104719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C9E98D1-A96B-45CB-A0AE-C692755B147B}" type="slidenum">
              <a:rPr lang="es-ES">
                <a:solidFill>
                  <a:schemeClr val="accent2"/>
                </a:solidFill>
              </a:rPr>
              <a:pPr algn="r"/>
              <a:t>20</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20570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32</a:t>
            </a:fld>
            <a:endParaRPr lang="es-ES"/>
          </a:p>
        </p:txBody>
      </p:sp>
    </p:spTree>
    <p:extLst>
      <p:ext uri="{BB962C8B-B14F-4D97-AF65-F5344CB8AC3E}">
        <p14:creationId xmlns:p14="http://schemas.microsoft.com/office/powerpoint/2010/main" val="157473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E6549B4A-18AE-4774-AAD7-85CB6D600CA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23064D5-4406-4579-B006-7C98156DEA3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885EEE14-E266-4CE8-99FF-286638C511A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2187D61A-A334-4A43-83CC-8369BAFF1AEF}" type="datetimeFigureOut">
              <a:rPr lang="es-ES"/>
              <a:pPr>
                <a:defRPr/>
              </a:pPr>
              <a:t>14/10/2016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F15D18A-A9D0-423F-9DFB-C608E6E7A48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63262D5-2756-4287-883D-75F2592A888A}" type="datetimeFigureOut">
              <a:rPr lang="es-ES"/>
              <a:pPr>
                <a:defRPr/>
              </a:pPr>
              <a:t>14/10/2016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CF96857-8923-4988-9281-FD445385C887}"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48253C44-82C5-4D96-A700-BECEE5FD4211}" type="datetimeFigureOut">
              <a:rPr lang="es-ES"/>
              <a:pPr>
                <a:defRPr/>
              </a:pPr>
              <a:t>14/10/2016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9C168B-E8AB-48C6-8BAD-22749BDAF0D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61019869-8E4F-4A64-823C-7DC27066302C}" type="datetimeFigureOut">
              <a:rPr lang="es-ES"/>
              <a:pPr>
                <a:defRPr/>
              </a:pPr>
              <a:t>14/10/2016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CE822CB-FD26-4BDB-9326-EDD9B1BB2D7F}"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1DC2D9F1-4211-4984-BE4E-3BC34B481665}" type="datetimeFigureOut">
              <a:rPr lang="es-ES"/>
              <a:pPr>
                <a:defRPr/>
              </a:pPr>
              <a:t>14/10/2016</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6D8F200-B7EE-4EDF-B4B8-C36915742A7D}"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40A4EF87-7A4F-435B-ABAF-FBFAD32DC47C}" type="datetimeFigureOut">
              <a:rPr lang="es-ES"/>
              <a:pPr>
                <a:defRPr/>
              </a:pPr>
              <a:t>14/10/2016</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7D5AE0D-30EF-47C8-BDB7-5797BEE31CF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13B2726-D855-4371-A511-9C11945E0661}" type="datetimeFigureOut">
              <a:rPr lang="es-ES"/>
              <a:pPr>
                <a:defRPr/>
              </a:pPr>
              <a:t>14/10/2016</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43B2280-1C8A-464B-9EE9-7BF9968269D4}"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C0ED6C7-F122-4E38-A7A1-C95F2B057D64}" type="datetimeFigureOut">
              <a:rPr lang="es-ES"/>
              <a:pPr>
                <a:defRPr/>
              </a:pPr>
              <a:t>14/10/2016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B0E8AF1-7BE1-4281-A09C-CB3EAB136AE9}"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58BF9844-3923-4487-8BAC-1EADE7C919F1}"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90D9901-F414-47FC-A51C-7BF9E3C3A828}" type="datetimeFigureOut">
              <a:rPr lang="es-ES"/>
              <a:pPr>
                <a:defRPr/>
              </a:pPr>
              <a:t>14/10/2016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8114961-7B60-4833-A79C-BB211A7E207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231184D-EB63-49ED-86C0-6A4AD8AB81EA}" type="datetimeFigureOut">
              <a:rPr lang="es-ES"/>
              <a:pPr>
                <a:defRPr/>
              </a:pPr>
              <a:t>14/10/2016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AF8B677-8D66-4529-8BB5-31246491DE6C}"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5AA28C7-2CB5-4C98-A188-92C3E5C1B4E0}" type="datetimeFigureOut">
              <a:rPr lang="es-ES"/>
              <a:pPr>
                <a:defRPr/>
              </a:pPr>
              <a:t>14/10/2016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4562EF-7ABE-4681-941B-3835901FE9FA}"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CFC9F892-0C99-494E-9153-EF5DED801FDD}"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CC6D8DDB-4182-4A8E-A2AE-8BC2DBE44DBB}"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80F8CD15-550C-48B3-94C0-CFCC92E4B4DC}"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6B8823FF-E932-4FFB-926B-5993D43907B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7000308B-22FF-4987-985E-7B6657E61B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F96557B0-DC58-4BF9-91AF-95E539E36FF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6FA01125-9754-4E37-AF06-5715D56073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8E3ED19-1BAE-40AE-93CB-3DC550614C46}"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71912AEF-6975-43E7-B260-CACBDAE971EB}" type="datetimeFigureOut">
              <a:rPr lang="es-ES"/>
              <a:pPr>
                <a:defRPr/>
              </a:pPr>
              <a:t>14/10/2016</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DCC2CA2E-2802-4CB1-AB56-A0A33D04102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39.emf"/></Relationships>
</file>

<file path=ppt/slides/_rels/slide3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3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9CFCA67-E025-442F-AAC3-F3A453365793}"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C18F812-E739-4583-BE6F-5892523A37E9}"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44BBD37C-B19C-4EFE-9838-E18DDBF812D7}" type="datetime1">
              <a:rPr lang="es-ES"/>
              <a:pPr/>
              <a:t>14/10/2016</a:t>
            </a:fld>
            <a:endParaRPr lang="es-ES"/>
          </a:p>
        </p:txBody>
      </p:sp>
      <p:sp>
        <p:nvSpPr>
          <p:cNvPr id="27652" name="Rectangle 2"/>
          <p:cNvSpPr>
            <a:spLocks noGrp="1" noChangeArrowheads="1"/>
          </p:cNvSpPr>
          <p:nvPr>
            <p:ph type="ctrTitle" idx="4294967295"/>
          </p:nvPr>
        </p:nvSpPr>
        <p:spPr>
          <a:xfrm>
            <a:off x="533400" y="37338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a:t>
            </a:r>
            <a:r>
              <a:rPr lang="es-UY" sz="3600" dirty="0" smtClean="0"/>
              <a:t>42 </a:t>
            </a:r>
            <a:r>
              <a:rPr lang="es-UY" sz="3600" dirty="0" smtClean="0"/>
              <a:t>de 2016      V1</a:t>
            </a:r>
            <a:br>
              <a:rPr lang="es-UY" sz="3600" dirty="0" smtClean="0"/>
            </a:br>
            <a:r>
              <a:rPr lang="es-UY" sz="3600" dirty="0" smtClean="0"/>
              <a:t/>
            </a:r>
            <a:br>
              <a:rPr lang="es-UY" sz="3600" dirty="0" smtClean="0"/>
            </a:br>
            <a:r>
              <a:rPr lang="es-UY" sz="3600" dirty="0" smtClean="0"/>
              <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7" name="1 Título"/>
          <p:cNvSpPr>
            <a:spLocks noGrp="1"/>
          </p:cNvSpPr>
          <p:nvPr>
            <p:ph type="title"/>
          </p:nvPr>
        </p:nvSpPr>
        <p:spPr>
          <a:xfrm>
            <a:off x="685800" y="381000"/>
            <a:ext cx="7772400" cy="609600"/>
          </a:xfrm>
        </p:spPr>
        <p:txBody>
          <a:bodyPr/>
          <a:lstStyle/>
          <a:p>
            <a:r>
              <a:rPr lang="es-UY" dirty="0" smtClean="0"/>
              <a:t>Evolución de la demanda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8562975" cy="4160719"/>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152400"/>
            <a:ext cx="7772400" cy="1143000"/>
          </a:xfrm>
        </p:spPr>
        <p:txBody>
          <a:bodyPr/>
          <a:lstStyle/>
          <a:p>
            <a:r>
              <a:rPr lang="es-UY" sz="2400" dirty="0" smtClean="0"/>
              <a:t>COMPARATIVO DE APORTES DE CENTRALES HIDRAULICAS</a:t>
            </a:r>
            <a:r>
              <a:rPr lang="es-UY" dirty="0" smtClean="0"/>
              <a:t/>
            </a:r>
            <a:br>
              <a:rPr lang="es-UY" dirty="0" smtClean="0"/>
            </a:br>
            <a:r>
              <a:rPr lang="es-UY" sz="2000" dirty="0" smtClean="0"/>
              <a:t>SALTO GRANDE</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32643"/>
            <a:ext cx="3992563" cy="3608388"/>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505" y="1732643"/>
            <a:ext cx="3938587" cy="3597275"/>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0" y="0"/>
            <a:ext cx="1524000" cy="2362200"/>
          </a:xfrm>
        </p:spPr>
        <p:txBody>
          <a:bodyPr/>
          <a:lstStyle/>
          <a:p>
            <a:r>
              <a:rPr lang="es-UY" sz="2800" smtClean="0"/>
              <a:t>RIO NEGRO</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6285"/>
            <a:ext cx="6705600" cy="6727277"/>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noGrp="1"/>
          </p:cNvSpPr>
          <p:nvPr>
            <p:ph type="title"/>
          </p:nvPr>
        </p:nvSpPr>
        <p:spPr>
          <a:xfrm>
            <a:off x="5791200" y="609600"/>
            <a:ext cx="3352800" cy="1219200"/>
          </a:xfrm>
        </p:spPr>
        <p:txBody>
          <a:bodyPr/>
          <a:lstStyle/>
          <a:p>
            <a:r>
              <a:rPr lang="es-UY" sz="2400" dirty="0" smtClean="0"/>
              <a:t>Previsión aportes Salto Grande (Fuente CTM, jueves)</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5867400" cy="33528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700" y="3733800"/>
            <a:ext cx="6210300" cy="2991138"/>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598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B53D2DE-A390-4E89-AA63-6E28F5E1DBAF}" type="slidenum">
              <a:rPr lang="es-ES"/>
              <a:pPr algn="r"/>
              <a:t>14</a:t>
            </a:fld>
            <a:endParaRPr lang="es-ES"/>
          </a:p>
        </p:txBody>
      </p:sp>
      <p:sp>
        <p:nvSpPr>
          <p:cNvPr id="44034"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D9BB8CAD-7C9F-4857-A3FC-B9822F3D9F07}" type="datetime1">
              <a:rPr lang="es-ES"/>
              <a:pPr/>
              <a:t>14/10/2016</a:t>
            </a:fld>
            <a:endParaRPr lang="es-ES"/>
          </a:p>
        </p:txBody>
      </p:sp>
      <p:sp>
        <p:nvSpPr>
          <p:cNvPr id="44035"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2C8676EB-3889-4967-8CC4-DB9A9AAB0A42}" type="slidenum">
              <a:rPr lang="es-ES"/>
              <a:pPr algn="r"/>
              <a:t>14</a:t>
            </a:fld>
            <a:endParaRPr lang="es-ES"/>
          </a:p>
        </p:txBody>
      </p:sp>
      <p:sp>
        <p:nvSpPr>
          <p:cNvPr id="44036"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 y="228600"/>
            <a:ext cx="8534400" cy="381000"/>
          </a:xfrm>
        </p:spPr>
        <p:txBody>
          <a:bodyPr/>
          <a:lstStyle/>
          <a:p>
            <a:r>
              <a:rPr lang="es-UY" sz="2400" dirty="0" smtClean="0"/>
              <a:t>Previsiones de generación eólica fecha </a:t>
            </a:r>
            <a:r>
              <a:rPr lang="es-UY" sz="2400" dirty="0" smtClean="0"/>
              <a:t>13/10 </a:t>
            </a:r>
            <a:r>
              <a:rPr lang="es-UY" sz="2400" dirty="0" smtClean="0"/>
              <a:t>(jueves)</a:t>
            </a:r>
            <a:endParaRPr lang="es-UY" sz="24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534400" cy="2860616"/>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733800"/>
            <a:ext cx="8563429" cy="2551386"/>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810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610600" cy="533400"/>
          </a:xfrm>
        </p:spPr>
        <p:txBody>
          <a:bodyPr/>
          <a:lstStyle/>
          <a:p>
            <a:r>
              <a:rPr lang="es-UY" sz="2400" dirty="0"/>
              <a:t>Previsiones de generación eólica fecha </a:t>
            </a:r>
            <a:r>
              <a:rPr lang="es-UY" sz="2400" dirty="0" smtClean="0"/>
              <a:t>07/10 </a:t>
            </a:r>
            <a:r>
              <a:rPr lang="es-UY" sz="2400" dirty="0" smtClean="0"/>
              <a:t>(viernes)</a:t>
            </a:r>
            <a:endParaRPr lang="es-UY" sz="2400"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736" y="976087"/>
            <a:ext cx="8707664" cy="270214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736" y="3876319"/>
            <a:ext cx="8707664" cy="269359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826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1 Título"/>
          <p:cNvSpPr txBox="1">
            <a:spLocks/>
          </p:cNvSpPr>
          <p:nvPr/>
        </p:nvSpPr>
        <p:spPr bwMode="auto">
          <a:xfrm>
            <a:off x="0" y="228600"/>
            <a:ext cx="8915400" cy="590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Previsión temperaturas (</a:t>
            </a:r>
            <a:r>
              <a:rPr kumimoji="0" lang="es-UY" sz="2400" b="1" i="0" u="none" strike="noStrike" kern="0" cap="none" spc="0" normalizeH="0" baseline="0" noProof="0" dirty="0" err="1" smtClean="0">
                <a:ln>
                  <a:noFill/>
                </a:ln>
                <a:solidFill>
                  <a:srgbClr val="FF9900"/>
                </a:solidFill>
                <a:effectLst/>
                <a:uLnTx/>
                <a:uFillTx/>
                <a:latin typeface="Tahoma"/>
                <a:ea typeface="+mj-ea"/>
                <a:cs typeface="+mj-cs"/>
              </a:rPr>
              <a:t>Accuweather</a:t>
            </a:r>
            <a:r>
              <a:rPr kumimoji="0" lang="es-UY" sz="2400" b="1" i="0" u="none" strike="noStrike" kern="0" cap="none" spc="0" normalizeH="0" baseline="0" noProof="0" dirty="0" smtClean="0">
                <a:ln>
                  <a:noFill/>
                </a:ln>
                <a:solidFill>
                  <a:srgbClr val="FF9900"/>
                </a:solidFill>
                <a:effectLst/>
                <a:uLnTx/>
                <a:uFillTx/>
                <a:latin typeface="Tahoma"/>
                <a:ea typeface="+mj-ea"/>
                <a:cs typeface="+mj-cs"/>
              </a:rPr>
              <a:t>, viernes)</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425" y="1177446"/>
            <a:ext cx="5895975" cy="565515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82864"/>
            <a:ext cx="4495800" cy="242671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231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bwMode="auto">
          <a:xfrm>
            <a:off x="381000" y="76200"/>
            <a:ext cx="7985125"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2000" kern="0" dirty="0">
                <a:ea typeface="+mn-ea"/>
                <a:cs typeface="Arial" charset="0"/>
              </a:rPr>
              <a:t>Precipitaciones previstas para los próximos días, </a:t>
            </a:r>
            <a:r>
              <a:rPr lang="es-UY" sz="2000" kern="0" dirty="0" smtClean="0">
                <a:ea typeface="+mn-ea"/>
                <a:cs typeface="Arial" charset="0"/>
              </a:rPr>
              <a:t>Fuente INMET  </a:t>
            </a:r>
            <a:r>
              <a:rPr lang="es-UY" sz="2000" kern="0" dirty="0">
                <a:ea typeface="+mn-ea"/>
                <a:cs typeface="Arial" charset="0"/>
              </a:rPr>
              <a:t>(actualizado </a:t>
            </a:r>
            <a:r>
              <a:rPr lang="es-UY" sz="2000" kern="0" dirty="0" smtClean="0">
                <a:ea typeface="+mn-ea"/>
                <a:cs typeface="Arial" charset="0"/>
              </a:rPr>
              <a:t>viernes)</a:t>
            </a:r>
            <a:endParaRPr lang="es-UY" sz="2000" kern="0" dirty="0">
              <a:ea typeface="+mn-ea"/>
              <a:cs typeface="Arial" charset="0"/>
            </a:endParaRPr>
          </a:p>
          <a:p>
            <a:pPr lvl="0">
              <a:defRPr/>
            </a:pPr>
            <a:endParaRPr lang="es-UY" sz="1800" kern="0" dirty="0">
              <a:ea typeface="+mn-ea"/>
              <a:cs typeface="Arial"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81957"/>
            <a:ext cx="6057900" cy="6010275"/>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81957"/>
            <a:ext cx="5991225" cy="6000750"/>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781957"/>
            <a:ext cx="6029325" cy="6010275"/>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7949" y="801007"/>
            <a:ext cx="5991225" cy="5991225"/>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801006"/>
            <a:ext cx="6029325" cy="5991225"/>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781957"/>
            <a:ext cx="6019800" cy="6000750"/>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762907"/>
            <a:ext cx="6010275" cy="6019800"/>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696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gtEl>
                                        <p:attrNameLst>
                                          <p:attrName>style.visibility</p:attrName>
                                        </p:attrNameLst>
                                      </p:cBhvr>
                                      <p:to>
                                        <p:strVal val="visible"/>
                                      </p:to>
                                    </p:set>
                                    <p:anim calcmode="lin" valueType="num">
                                      <p:cBhvr additive="base">
                                        <p:cTn id="13" dur="500" fill="hold"/>
                                        <p:tgtEl>
                                          <p:spTgt spid="14339"/>
                                        </p:tgtEl>
                                        <p:attrNameLst>
                                          <p:attrName>ppt_x</p:attrName>
                                        </p:attrNameLst>
                                      </p:cBhvr>
                                      <p:tavLst>
                                        <p:tav tm="0">
                                          <p:val>
                                            <p:strVal val="#ppt_x"/>
                                          </p:val>
                                        </p:tav>
                                        <p:tav tm="100000">
                                          <p:val>
                                            <p:strVal val="#ppt_x"/>
                                          </p:val>
                                        </p:tav>
                                      </p:tavLst>
                                    </p:anim>
                                    <p:anim calcmode="lin" valueType="num">
                                      <p:cBhvr additive="base">
                                        <p:cTn id="14"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0"/>
                                        </p:tgtEl>
                                        <p:attrNameLst>
                                          <p:attrName>style.visibility</p:attrName>
                                        </p:attrNameLst>
                                      </p:cBhvr>
                                      <p:to>
                                        <p:strVal val="visible"/>
                                      </p:to>
                                    </p:set>
                                    <p:anim calcmode="lin" valueType="num">
                                      <p:cBhvr additive="base">
                                        <p:cTn id="19" dur="500" fill="hold"/>
                                        <p:tgtEl>
                                          <p:spTgt spid="14340"/>
                                        </p:tgtEl>
                                        <p:attrNameLst>
                                          <p:attrName>ppt_x</p:attrName>
                                        </p:attrNameLst>
                                      </p:cBhvr>
                                      <p:tavLst>
                                        <p:tav tm="0">
                                          <p:val>
                                            <p:strVal val="#ppt_x"/>
                                          </p:val>
                                        </p:tav>
                                        <p:tav tm="100000">
                                          <p:val>
                                            <p:strVal val="#ppt_x"/>
                                          </p:val>
                                        </p:tav>
                                      </p:tavLst>
                                    </p:anim>
                                    <p:anim calcmode="lin" valueType="num">
                                      <p:cBhvr additive="base">
                                        <p:cTn id="20"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41"/>
                                        </p:tgtEl>
                                        <p:attrNameLst>
                                          <p:attrName>style.visibility</p:attrName>
                                        </p:attrNameLst>
                                      </p:cBhvr>
                                      <p:to>
                                        <p:strVal val="visible"/>
                                      </p:to>
                                    </p:set>
                                    <p:anim calcmode="lin" valueType="num">
                                      <p:cBhvr additive="base">
                                        <p:cTn id="25" dur="500" fill="hold"/>
                                        <p:tgtEl>
                                          <p:spTgt spid="14341"/>
                                        </p:tgtEl>
                                        <p:attrNameLst>
                                          <p:attrName>ppt_x</p:attrName>
                                        </p:attrNameLst>
                                      </p:cBhvr>
                                      <p:tavLst>
                                        <p:tav tm="0">
                                          <p:val>
                                            <p:strVal val="#ppt_x"/>
                                          </p:val>
                                        </p:tav>
                                        <p:tav tm="100000">
                                          <p:val>
                                            <p:strVal val="#ppt_x"/>
                                          </p:val>
                                        </p:tav>
                                      </p:tavLst>
                                    </p:anim>
                                    <p:anim calcmode="lin" valueType="num">
                                      <p:cBhvr additive="base">
                                        <p:cTn id="26"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42"/>
                                        </p:tgtEl>
                                        <p:attrNameLst>
                                          <p:attrName>style.visibility</p:attrName>
                                        </p:attrNameLst>
                                      </p:cBhvr>
                                      <p:to>
                                        <p:strVal val="visible"/>
                                      </p:to>
                                    </p:set>
                                    <p:anim calcmode="lin" valueType="num">
                                      <p:cBhvr additive="base">
                                        <p:cTn id="31" dur="500" fill="hold"/>
                                        <p:tgtEl>
                                          <p:spTgt spid="14342"/>
                                        </p:tgtEl>
                                        <p:attrNameLst>
                                          <p:attrName>ppt_x</p:attrName>
                                        </p:attrNameLst>
                                      </p:cBhvr>
                                      <p:tavLst>
                                        <p:tav tm="0">
                                          <p:val>
                                            <p:strVal val="#ppt_x"/>
                                          </p:val>
                                        </p:tav>
                                        <p:tav tm="100000">
                                          <p:val>
                                            <p:strVal val="#ppt_x"/>
                                          </p:val>
                                        </p:tav>
                                      </p:tavLst>
                                    </p:anim>
                                    <p:anim calcmode="lin" valueType="num">
                                      <p:cBhvr additive="base">
                                        <p:cTn id="32"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43"/>
                                        </p:tgtEl>
                                        <p:attrNameLst>
                                          <p:attrName>style.visibility</p:attrName>
                                        </p:attrNameLst>
                                      </p:cBhvr>
                                      <p:to>
                                        <p:strVal val="visible"/>
                                      </p:to>
                                    </p:set>
                                    <p:anim calcmode="lin" valueType="num">
                                      <p:cBhvr additive="base">
                                        <p:cTn id="37" dur="500" fill="hold"/>
                                        <p:tgtEl>
                                          <p:spTgt spid="14343"/>
                                        </p:tgtEl>
                                        <p:attrNameLst>
                                          <p:attrName>ppt_x</p:attrName>
                                        </p:attrNameLst>
                                      </p:cBhvr>
                                      <p:tavLst>
                                        <p:tav tm="0">
                                          <p:val>
                                            <p:strVal val="#ppt_x"/>
                                          </p:val>
                                        </p:tav>
                                        <p:tav tm="100000">
                                          <p:val>
                                            <p:strVal val="#ppt_x"/>
                                          </p:val>
                                        </p:tav>
                                      </p:tavLst>
                                    </p:anim>
                                    <p:anim calcmode="lin" valueType="num">
                                      <p:cBhvr additive="base">
                                        <p:cTn id="38" dur="500" fill="hold"/>
                                        <p:tgtEl>
                                          <p:spTgt spid="1434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344"/>
                                        </p:tgtEl>
                                        <p:attrNameLst>
                                          <p:attrName>style.visibility</p:attrName>
                                        </p:attrNameLst>
                                      </p:cBhvr>
                                      <p:to>
                                        <p:strVal val="visible"/>
                                      </p:to>
                                    </p:set>
                                    <p:anim calcmode="lin" valueType="num">
                                      <p:cBhvr additive="base">
                                        <p:cTn id="43" dur="500" fill="hold"/>
                                        <p:tgtEl>
                                          <p:spTgt spid="14344"/>
                                        </p:tgtEl>
                                        <p:attrNameLst>
                                          <p:attrName>ppt_x</p:attrName>
                                        </p:attrNameLst>
                                      </p:cBhvr>
                                      <p:tavLst>
                                        <p:tav tm="0">
                                          <p:val>
                                            <p:strVal val="#ppt_x"/>
                                          </p:val>
                                        </p:tav>
                                        <p:tav tm="100000">
                                          <p:val>
                                            <p:strVal val="#ppt_x"/>
                                          </p:val>
                                        </p:tav>
                                      </p:tavLst>
                                    </p:anim>
                                    <p:anim calcmode="lin" valueType="num">
                                      <p:cBhvr additive="base">
                                        <p:cTn id="44"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76200"/>
            <a:ext cx="7772400" cy="990600"/>
          </a:xfrm>
        </p:spPr>
        <p:txBody>
          <a:bodyPr>
            <a:normAutofit/>
          </a:bodyPr>
          <a:lstStyle/>
          <a:p>
            <a:r>
              <a:rPr lang="es-UY" sz="2400" b="1" kern="0" dirty="0">
                <a:solidFill>
                  <a:srgbClr val="FF9900"/>
                </a:solidFill>
                <a:latin typeface="Tahoma"/>
              </a:rPr>
              <a:t>Previsión precipitaciones </a:t>
            </a:r>
            <a:r>
              <a:rPr lang="es-UY" sz="2400" b="1" kern="0" dirty="0" smtClean="0">
                <a:solidFill>
                  <a:srgbClr val="FF9900"/>
                </a:solidFill>
                <a:latin typeface="Tahoma"/>
              </a:rPr>
              <a:t>acumuladas INMET y CPTEC (</a:t>
            </a:r>
            <a:r>
              <a:rPr lang="es-UY" sz="2400" dirty="0" smtClean="0">
                <a:latin typeface="Tahoma"/>
              </a:rPr>
              <a:t>viernes</a:t>
            </a:r>
            <a:r>
              <a:rPr lang="es-UY" sz="2400" b="1" kern="0" dirty="0" smtClean="0">
                <a:solidFill>
                  <a:srgbClr val="FF9900"/>
                </a:solidFill>
                <a:latin typeface="Tahoma"/>
              </a:rPr>
              <a:t>)</a:t>
            </a:r>
            <a:endParaRPr lang="es-UY" sz="2400" b="1" kern="0" dirty="0">
              <a:solidFill>
                <a:srgbClr val="FF9900"/>
              </a:solidFill>
              <a:latin typeface="Tahoma"/>
            </a:endParaRPr>
          </a:p>
        </p:txBody>
      </p:sp>
      <p:pic>
        <p:nvPicPr>
          <p:cNvPr id="6146"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07407"/>
            <a:ext cx="4343400" cy="4907643"/>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71121"/>
            <a:ext cx="4343400" cy="4940300"/>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034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A3A420D4-D2C9-4468-AB52-40C63950F791}"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5E83B099-8C8E-4F25-A48D-0099CC2648E7}" type="datetime1">
              <a:rPr lang="es-ES"/>
              <a:pPr/>
              <a:t>14/10/2016</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9D7675E7-5A2C-40F2-BE51-E3ED691F46C2}"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F38914BB-1E21-4911-B83A-61AFEDDC49A6}" type="slidenum">
              <a:rPr lang="es-ES"/>
              <a:pPr algn="r"/>
              <a:t>20</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8AEEAF94-73E0-47DD-ADDE-783E293A928F}" type="datetime1">
              <a:rPr lang="es-ES"/>
              <a:pPr/>
              <a:t>14/10/2016</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67D976-BA5E-4167-91EA-5EF11A973D18}" type="slidenum">
              <a:rPr lang="es-ES"/>
              <a:pPr algn="r"/>
              <a:t>20</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2016-42</a:t>
            </a:r>
            <a:r>
              <a:rPr lang="es-UY" sz="3600" dirty="0" smtClean="0"/>
              <a:t/>
            </a:r>
            <a:br>
              <a:rPr lang="es-UY" sz="3600" dirty="0" smtClean="0"/>
            </a:br>
            <a:endParaRPr lang="es-ES" sz="36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152400" y="152400"/>
            <a:ext cx="9050338" cy="838200"/>
          </a:xfrm>
        </p:spPr>
        <p:txBody>
          <a:bodyPr/>
          <a:lstStyle/>
          <a:p>
            <a:r>
              <a:rPr lang="es-MX" sz="2800" dirty="0" smtClean="0"/>
              <a:t>COSTO GENERACIÓN TÉRMICA</a:t>
            </a:r>
            <a:endParaRPr lang="es-ES" sz="2800" dirty="0" smtClean="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8155700" cy="41910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3937850"/>
            <a:ext cx="4230250" cy="289475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914400"/>
            <a:ext cx="7772400" cy="304800"/>
          </a:xfrm>
        </p:spPr>
        <p:txBody>
          <a:bodyPr/>
          <a:lstStyle/>
          <a:p>
            <a:r>
              <a:rPr lang="es-UY" dirty="0" smtClean="0"/>
              <a:t>MODELOS</a:t>
            </a:r>
            <a:endParaRPr lang="es-UY" dirty="0"/>
          </a:p>
        </p:txBody>
      </p:sp>
    </p:spTree>
    <p:extLst>
      <p:ext uri="{BB962C8B-B14F-4D97-AF65-F5344CB8AC3E}">
        <p14:creationId xmlns:p14="http://schemas.microsoft.com/office/powerpoint/2010/main" val="4089870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62000" y="152400"/>
            <a:ext cx="7772400" cy="304800"/>
          </a:xfrm>
        </p:spPr>
        <p:txBody>
          <a:bodyPr/>
          <a:lstStyle/>
          <a:p>
            <a:r>
              <a:rPr lang="es-UY" dirty="0" smtClean="0"/>
              <a:t>Mediano plazo, OPERGEN</a:t>
            </a:r>
            <a:endParaRPr lang="es-UY"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8235950" cy="5978832"/>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528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04800"/>
            <a:ext cx="7772400" cy="685800"/>
          </a:xfrm>
        </p:spPr>
        <p:txBody>
          <a:bodyPr/>
          <a:lstStyle/>
          <a:p>
            <a:r>
              <a:rPr lang="es-UY" dirty="0" smtClean="0"/>
              <a:t>Caso </a:t>
            </a:r>
            <a:r>
              <a:rPr lang="es-UY" dirty="0" smtClean="0"/>
              <a:t>libre con aportes en SG con lluvias (miércoles)</a:t>
            </a:r>
            <a:endParaRPr lang="es-UY"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6" y="1295400"/>
            <a:ext cx="8685015" cy="48006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356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667626" cy="6314794"/>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809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04800"/>
            <a:ext cx="7772400" cy="533400"/>
          </a:xfrm>
        </p:spPr>
        <p:txBody>
          <a:bodyPr/>
          <a:lstStyle/>
          <a:p>
            <a:r>
              <a:rPr lang="es-UY" dirty="0" err="1" smtClean="0"/>
              <a:t>SimSEE</a:t>
            </a:r>
            <a:r>
              <a:rPr lang="es-UY" dirty="0" smtClean="0"/>
              <a:t> </a:t>
            </a:r>
            <a:r>
              <a:rPr lang="es-UY" dirty="0" smtClean="0"/>
              <a:t>libre, caso sin lluvias previstas</a:t>
            </a:r>
            <a:endParaRPr lang="es-UY"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8296275" cy="530961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903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
            <a:ext cx="7305675" cy="6486169"/>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17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533400"/>
          </a:xfrm>
        </p:spPr>
        <p:txBody>
          <a:bodyPr/>
          <a:lstStyle/>
          <a:p>
            <a:r>
              <a:rPr lang="es-UY" dirty="0" smtClean="0"/>
              <a:t>Caso libre con </a:t>
            </a:r>
            <a:r>
              <a:rPr lang="es-UY" dirty="0" smtClean="0"/>
              <a:t>aportes en SG con lluvias</a:t>
            </a:r>
            <a:endParaRPr lang="es-UY"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677275" cy="555345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421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526"/>
            <a:ext cx="7458075" cy="6621474"/>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343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52400" y="152400"/>
            <a:ext cx="8686800" cy="609600"/>
          </a:xfrm>
        </p:spPr>
        <p:txBody>
          <a:bodyPr/>
          <a:lstStyle/>
          <a:p>
            <a:pPr algn="ctr"/>
            <a:r>
              <a:rPr lang="es-UY" sz="2800" dirty="0" smtClean="0"/>
              <a:t>Resumen semana actual N° </a:t>
            </a:r>
            <a:r>
              <a:rPr lang="es-UY" sz="2800" dirty="0" smtClean="0"/>
              <a:t>41</a:t>
            </a:r>
            <a:endParaRPr lang="es-ES" sz="2800" dirty="0" smtClean="0"/>
          </a:p>
        </p:txBody>
      </p:sp>
      <p:sp>
        <p:nvSpPr>
          <p:cNvPr id="32770" name="Rectangle 3"/>
          <p:cNvSpPr>
            <a:spLocks noGrp="1" noChangeArrowheads="1"/>
          </p:cNvSpPr>
          <p:nvPr>
            <p:ph type="body" sz="half" idx="2"/>
          </p:nvPr>
        </p:nvSpPr>
        <p:spPr>
          <a:xfrm>
            <a:off x="152400" y="914400"/>
            <a:ext cx="8763000" cy="5410200"/>
          </a:xfrm>
        </p:spPr>
        <p:txBody>
          <a:bodyPr/>
          <a:lstStyle/>
          <a:p>
            <a:pPr marL="342900" indent="-342900">
              <a:buFont typeface="Arial" panose="020B0604020202020204" pitchFamily="34" charset="0"/>
              <a:buChar char="•"/>
            </a:pPr>
            <a:r>
              <a:rPr lang="es-ES" sz="2000" b="1" dirty="0"/>
              <a:t>El despacho durante la semana se puede separar en </a:t>
            </a:r>
            <a:r>
              <a:rPr lang="es-ES" sz="2000" b="1" dirty="0" smtClean="0"/>
              <a:t>tres </a:t>
            </a:r>
            <a:r>
              <a:rPr lang="es-ES" sz="2000" b="1" dirty="0"/>
              <a:t>períodos:</a:t>
            </a:r>
            <a:endParaRPr lang="es-UY" sz="2000" b="1" dirty="0"/>
          </a:p>
          <a:p>
            <a:pPr marL="800100" lvl="1" indent="-342900">
              <a:buFont typeface="Arial" panose="020B0604020202020204" pitchFamily="34" charset="0"/>
              <a:buChar char="•"/>
            </a:pPr>
            <a:r>
              <a:rPr lang="es-ES" sz="2000" b="1" dirty="0"/>
              <a:t>Hasta el domingo, en vista de los bajos aportes en la central Salto Grande, la ausencia de pronósticos y los resultados de los modelos se despacha motores de CB para sostener la cota de dicha central</a:t>
            </a:r>
            <a:endParaRPr lang="es-UY" sz="2000" b="1" dirty="0"/>
          </a:p>
          <a:p>
            <a:pPr marL="800100" lvl="1" indent="-342900">
              <a:buFont typeface="Arial" panose="020B0604020202020204" pitchFamily="34" charset="0"/>
              <a:buChar char="•"/>
            </a:pPr>
            <a:r>
              <a:rPr lang="es-ES" sz="2000" b="1" dirty="0"/>
              <a:t>El domingo a las 10 Hs se reprograma la semana sacando de servicio Motores en vista de los drásticos cambios en los pronósticos fundamentalmente para Salto Grande pero también para el río Negro</a:t>
            </a:r>
            <a:r>
              <a:rPr lang="es-ES" sz="2000" b="1" dirty="0" smtClean="0"/>
              <a:t>.</a:t>
            </a:r>
          </a:p>
          <a:p>
            <a:pPr marL="800100" lvl="1" indent="-342900">
              <a:buFont typeface="Arial" panose="020B0604020202020204" pitchFamily="34" charset="0"/>
              <a:buChar char="•"/>
            </a:pPr>
            <a:r>
              <a:rPr lang="es-ES" sz="2000" b="1" dirty="0" smtClean="0"/>
              <a:t>A partir del jueves CTM declara riesgo de vertimiento y por tanto se cambia el orden de despacho siendo SG la primer central en generar</a:t>
            </a:r>
            <a:endParaRPr lang="es-UY" sz="2000" b="1" dirty="0"/>
          </a:p>
          <a:p>
            <a:pPr marL="342900" indent="-342900">
              <a:buFont typeface="Arial" panose="020B0604020202020204" pitchFamily="34" charset="0"/>
              <a:buChar char="•"/>
            </a:pPr>
            <a:r>
              <a:rPr lang="es-ES" sz="2000" b="1" dirty="0"/>
              <a:t>No ha sido necesario térmico por potencia en vista de las bajas demandas producidas.</a:t>
            </a:r>
            <a:endParaRPr lang="es-UY" sz="2000" b="1" dirty="0"/>
          </a:p>
          <a:p>
            <a:pPr marL="342900" indent="-342900">
              <a:buFont typeface="Arial" panose="020B0604020202020204" pitchFamily="34" charset="0"/>
              <a:buChar char="•"/>
            </a:pPr>
            <a:r>
              <a:rPr lang="es-ES" sz="2000" b="1" dirty="0" smtClean="0"/>
              <a:t>Se </a:t>
            </a:r>
            <a:r>
              <a:rPr lang="es-ES" sz="2000" b="1" dirty="0"/>
              <a:t>entregó el banco 5 de CTM.</a:t>
            </a:r>
            <a:endParaRPr lang="es-UY" sz="2000" b="1" dirty="0"/>
          </a:p>
          <a:p>
            <a:pPr marL="342900" indent="-342900">
              <a:buFont typeface="Arial" panose="020B0604020202020204" pitchFamily="34" charset="0"/>
              <a:buChar char="•"/>
            </a:pPr>
            <a:endParaRPr lang="es-ES" sz="20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04800"/>
            <a:ext cx="7772400" cy="304800"/>
          </a:xfrm>
        </p:spPr>
        <p:txBody>
          <a:bodyPr/>
          <a:lstStyle/>
          <a:p>
            <a:r>
              <a:rPr lang="es-UY" dirty="0" err="1" smtClean="0"/>
              <a:t>Idem</a:t>
            </a:r>
            <a:r>
              <a:rPr lang="es-UY" dirty="0" smtClean="0"/>
              <a:t> caso 2 pero </a:t>
            </a:r>
            <a:r>
              <a:rPr lang="es-UY" dirty="0" smtClean="0"/>
              <a:t>Terra a pleno</a:t>
            </a:r>
            <a:endParaRPr lang="es-UY"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10600" cy="551078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608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75148"/>
            <a:ext cx="7157090" cy="6354251"/>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67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CAB644A3-69A0-4875-88CE-D6F766D9A2C9}" type="slidenum">
              <a:rPr lang="es-ES"/>
              <a:pPr algn="r"/>
              <a:t>32</a:t>
            </a:fld>
            <a:endParaRPr lang="es-ES"/>
          </a:p>
        </p:txBody>
      </p:sp>
      <p:sp>
        <p:nvSpPr>
          <p:cNvPr id="64514"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E2B5819B-F822-436F-833A-0F10F845D15D}" type="datetime1">
              <a:rPr lang="es-ES"/>
              <a:pPr/>
              <a:t>14/10/2016</a:t>
            </a:fld>
            <a:endParaRPr lang="es-ES"/>
          </a:p>
        </p:txBody>
      </p:sp>
      <p:sp>
        <p:nvSpPr>
          <p:cNvPr id="64515"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96891A5-EB9A-4A6E-BA80-C5AABB8C3F0E}" type="slidenum">
              <a:rPr lang="es-ES"/>
              <a:pPr algn="r"/>
              <a:t>32</a:t>
            </a:fld>
            <a:endParaRPr lang="es-ES"/>
          </a:p>
        </p:txBody>
      </p:sp>
      <p:sp>
        <p:nvSpPr>
          <p:cNvPr id="64516"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a:t>
            </a:r>
            <a:r>
              <a:rPr lang="es-UY" sz="3600" dirty="0" smtClean="0"/>
              <a:t>42/16</a:t>
            </a:r>
            <a:r>
              <a:rPr lang="es-UY" sz="3600" dirty="0" smtClean="0"/>
              <a:t>:</a:t>
            </a:r>
            <a:br>
              <a:rPr lang="es-UY" sz="3600" dirty="0" smtClean="0"/>
            </a:br>
            <a:r>
              <a:rPr lang="es-UY" sz="3600" dirty="0" smtClean="0"/>
              <a:t/>
            </a:r>
            <a:br>
              <a:rPr lang="es-UY" sz="3600" dirty="0" smtClean="0"/>
            </a:br>
            <a:endParaRPr lang="es-ES" sz="2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09600" y="228600"/>
            <a:ext cx="7772400" cy="685800"/>
          </a:xfrm>
        </p:spPr>
        <p:txBody>
          <a:bodyPr/>
          <a:lstStyle/>
          <a:p>
            <a:r>
              <a:rPr lang="es-UY" dirty="0" smtClean="0"/>
              <a:t>Programa semanal (jueves)</a:t>
            </a:r>
            <a:br>
              <a:rPr lang="es-UY" dirty="0" smtClean="0"/>
            </a:br>
            <a:endParaRPr lang="es-ES" dirty="0" smtClean="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969123"/>
            <a:ext cx="2755900" cy="2726952"/>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08" y="609600"/>
            <a:ext cx="6171221" cy="44196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381000"/>
            <a:ext cx="7772400" cy="533400"/>
          </a:xfrm>
        </p:spPr>
        <p:txBody>
          <a:bodyPr/>
          <a:lstStyle/>
          <a:p>
            <a:r>
              <a:rPr lang="es-UY" dirty="0" smtClean="0"/>
              <a:t>Datos energéticos diarios</a:t>
            </a:r>
            <a:endParaRPr lang="es-UY"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87520"/>
            <a:ext cx="8034338" cy="5145018"/>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845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381000"/>
          </a:xfrm>
        </p:spPr>
        <p:txBody>
          <a:bodyPr/>
          <a:lstStyle/>
          <a:p>
            <a:r>
              <a:rPr lang="es-UY" dirty="0" smtClean="0"/>
              <a:t>Datos hidráulicos diarios</a:t>
            </a:r>
            <a:endParaRPr lang="es-UY"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7729538" cy="58764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491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Principales trabajos en la red</a:t>
            </a:r>
            <a:endParaRPr lang="es-UY" dirty="0"/>
          </a:p>
        </p:txBody>
      </p:sp>
      <p:sp>
        <p:nvSpPr>
          <p:cNvPr id="3" name="2 Marcador de contenido"/>
          <p:cNvSpPr>
            <a:spLocks noGrp="1"/>
          </p:cNvSpPr>
          <p:nvPr>
            <p:ph idx="1"/>
          </p:nvPr>
        </p:nvSpPr>
        <p:spPr/>
        <p:txBody>
          <a:bodyPr/>
          <a:lstStyle/>
          <a:p>
            <a:r>
              <a:rPr lang="es-UY" dirty="0" smtClean="0"/>
              <a:t>No hay trabajos relevantes a la fecha.</a:t>
            </a:r>
            <a:endParaRPr lang="es-UY" dirty="0"/>
          </a:p>
        </p:txBody>
      </p:sp>
    </p:spTree>
    <p:extLst>
      <p:ext uri="{BB962C8B-B14F-4D97-AF65-F5344CB8AC3E}">
        <p14:creationId xmlns:p14="http://schemas.microsoft.com/office/powerpoint/2010/main" val="4230086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4 Título"/>
          <p:cNvSpPr>
            <a:spLocks noGrp="1"/>
          </p:cNvSpPr>
          <p:nvPr>
            <p:ph type="title"/>
          </p:nvPr>
        </p:nvSpPr>
        <p:spPr>
          <a:xfrm>
            <a:off x="609600" y="21771"/>
            <a:ext cx="7772400" cy="914400"/>
          </a:xfrm>
        </p:spPr>
        <p:txBody>
          <a:bodyPr/>
          <a:lstStyle/>
          <a:p>
            <a:r>
              <a:rPr lang="es-UY" dirty="0" smtClean="0"/>
              <a:t>Perspectivas para la semana </a:t>
            </a:r>
            <a:r>
              <a:rPr lang="es-UY" dirty="0" smtClean="0"/>
              <a:t>42</a:t>
            </a:r>
            <a:r>
              <a:rPr lang="es-UY" dirty="0" smtClean="0"/>
              <a:t/>
            </a:r>
            <a:br>
              <a:rPr lang="es-UY" dirty="0" smtClean="0"/>
            </a:br>
            <a:endParaRPr lang="es-UY" dirty="0" smtClean="0"/>
          </a:p>
        </p:txBody>
      </p:sp>
      <p:sp>
        <p:nvSpPr>
          <p:cNvPr id="31746" name="5 Marcador de contenido"/>
          <p:cNvSpPr>
            <a:spLocks noGrp="1"/>
          </p:cNvSpPr>
          <p:nvPr>
            <p:ph idx="1"/>
          </p:nvPr>
        </p:nvSpPr>
        <p:spPr>
          <a:xfrm>
            <a:off x="25400" y="609600"/>
            <a:ext cx="8991600" cy="5486400"/>
          </a:xfrm>
        </p:spPr>
        <p:txBody>
          <a:bodyPr/>
          <a:lstStyle/>
          <a:p>
            <a:r>
              <a:rPr lang="es-ES" sz="2000" b="1" dirty="0"/>
              <a:t>Se han producido precipitaciones importantes en la cuenca del río Uruguay por lo que han subido de forma importante los aportes de la central Salto Grande desde los muy bajos aportes con los que se contaban.</a:t>
            </a:r>
            <a:endParaRPr lang="es-UY" sz="2000" b="1" dirty="0"/>
          </a:p>
          <a:p>
            <a:r>
              <a:rPr lang="es-ES" sz="2000" b="1" dirty="0"/>
              <a:t>Adicionalmente existen pronósticos adicionales muy importantes en el río Uruguay, CTM prevé aportes picos superiores a los 15000 m3/s.</a:t>
            </a:r>
            <a:endParaRPr lang="es-UY" sz="2000" b="1" dirty="0"/>
          </a:p>
          <a:p>
            <a:r>
              <a:rPr lang="es-ES" sz="2000" b="1" dirty="0"/>
              <a:t>Se realizaran pruebas en la Central Motores para medición de vibraciones en la estación E (GIS). Dicha prueba se ubicara en aquellos momentos en donde se deba despachar río Negro.</a:t>
            </a:r>
            <a:endParaRPr lang="es-UY" sz="2000" b="1" dirty="0"/>
          </a:p>
          <a:p>
            <a:pPr lvl="0"/>
            <a:r>
              <a:rPr lang="es-ES" sz="2000" b="1" dirty="0"/>
              <a:t>De un </a:t>
            </a:r>
            <a:r>
              <a:rPr lang="es-ES" sz="2000" b="1" dirty="0" smtClean="0"/>
              <a:t>semanal considerando </a:t>
            </a:r>
            <a:r>
              <a:rPr lang="es-ES" sz="2000" b="1" dirty="0"/>
              <a:t>aportes sin </a:t>
            </a:r>
            <a:r>
              <a:rPr lang="es-ES" sz="2000" b="1" dirty="0" smtClean="0"/>
              <a:t>lluvias previstas (jueves) </a:t>
            </a:r>
            <a:r>
              <a:rPr lang="es-ES" sz="2000" b="1" dirty="0"/>
              <a:t>y sin generar con el río Negro  hasta el </a:t>
            </a:r>
            <a:r>
              <a:rPr lang="es-ES" sz="2000" b="1" dirty="0" smtClean="0"/>
              <a:t>lunes</a:t>
            </a:r>
            <a:r>
              <a:rPr lang="es-UY" sz="2000" b="1" dirty="0" smtClean="0"/>
              <a:t> </a:t>
            </a:r>
            <a:r>
              <a:rPr lang="es-ES" sz="2000" b="1" dirty="0" smtClean="0"/>
              <a:t>se </a:t>
            </a:r>
            <a:r>
              <a:rPr lang="es-ES" sz="2000" b="1" dirty="0"/>
              <a:t>observa que:</a:t>
            </a:r>
            <a:endParaRPr lang="es-UY" sz="2000" b="1" dirty="0"/>
          </a:p>
          <a:p>
            <a:pPr lvl="1"/>
            <a:r>
              <a:rPr lang="es-ES" sz="1600" b="1" dirty="0" smtClean="0"/>
              <a:t>se </a:t>
            </a:r>
            <a:r>
              <a:rPr lang="es-ES" sz="1600" b="1" dirty="0"/>
              <a:t>obtiene una cota vista mínima de 31.2 m en SG</a:t>
            </a:r>
            <a:endParaRPr lang="es-UY" sz="1600" b="1" dirty="0"/>
          </a:p>
          <a:p>
            <a:pPr lvl="1"/>
            <a:r>
              <a:rPr lang="es-ES" sz="1600" b="1" dirty="0"/>
              <a:t>que si a partir del martes de despacha el río Negro se obtiene una cota vista de 33.8 m en SG</a:t>
            </a:r>
            <a:endParaRPr lang="es-UY" sz="1600" b="1" dirty="0"/>
          </a:p>
          <a:p>
            <a:pPr lvl="1"/>
            <a:r>
              <a:rPr lang="es-ES" sz="1600" b="1" dirty="0"/>
              <a:t>por lo anterior considerando un peor caso la cota de SG se gestiona con la </a:t>
            </a:r>
            <a:r>
              <a:rPr lang="es-ES" sz="1600" b="1" dirty="0" smtClean="0"/>
              <a:t>generación </a:t>
            </a:r>
            <a:r>
              <a:rPr lang="es-ES" sz="1600" b="1" dirty="0"/>
              <a:t>del río Negro</a:t>
            </a:r>
            <a:r>
              <a:rPr lang="es-ES" sz="1600" b="1" dirty="0" smtClean="0"/>
              <a:t>.</a:t>
            </a:r>
          </a:p>
          <a:p>
            <a:r>
              <a:rPr lang="es-ES" sz="2000" b="1" dirty="0"/>
              <a:t>Se prevé realizar pruebas de la </a:t>
            </a:r>
            <a:r>
              <a:rPr lang="es-ES" sz="2000" b="1" dirty="0" err="1"/>
              <a:t>conversora</a:t>
            </a:r>
            <a:r>
              <a:rPr lang="es-ES" sz="2000" b="1" dirty="0"/>
              <a:t> de una hora de balance 0</a:t>
            </a:r>
            <a:endParaRPr lang="es-UY" sz="2000" b="1" dirty="0"/>
          </a:p>
          <a:p>
            <a:endParaRPr lang="es-ES"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52400"/>
            <a:ext cx="8991600" cy="6248400"/>
          </a:xfrm>
        </p:spPr>
        <p:txBody>
          <a:bodyPr/>
          <a:lstStyle/>
          <a:p>
            <a:pPr marL="0" indent="0">
              <a:buNone/>
            </a:pPr>
            <a:r>
              <a:rPr lang="es-ES" sz="2400" b="1" u="sng" dirty="0" smtClean="0">
                <a:solidFill>
                  <a:schemeClr val="tx1"/>
                </a:solidFill>
              </a:rPr>
              <a:t>Modelos</a:t>
            </a:r>
          </a:p>
          <a:p>
            <a:pPr marL="0" marR="0" algn="just">
              <a:spcBef>
                <a:spcPts val="600"/>
              </a:spcBef>
              <a:spcAft>
                <a:spcPts val="0"/>
              </a:spcAft>
            </a:pPr>
            <a:r>
              <a:rPr lang="es-ES" sz="2200" b="1" dirty="0">
                <a:latin typeface="Calibri"/>
                <a:ea typeface="Times New Roman"/>
                <a:cs typeface="Arial"/>
              </a:rPr>
              <a:t>Se  realizaron corridas con aportes con y sin </a:t>
            </a:r>
            <a:r>
              <a:rPr lang="es-ES" sz="2200" b="1" dirty="0" smtClean="0">
                <a:latin typeface="Calibri"/>
                <a:ea typeface="Times New Roman"/>
                <a:cs typeface="Arial"/>
              </a:rPr>
              <a:t>lluvias del martes. </a:t>
            </a:r>
            <a:r>
              <a:rPr lang="es-ES" sz="2200" b="1" dirty="0">
                <a:latin typeface="Calibri"/>
                <a:ea typeface="Times New Roman"/>
                <a:cs typeface="Arial"/>
              </a:rPr>
              <a:t>Las corridas con aportes sin lluvias previstas no revisten interés actualmente salvo que de continuar los citados aportes </a:t>
            </a:r>
            <a:r>
              <a:rPr lang="es-ES" sz="2200" b="1" dirty="0" smtClean="0">
                <a:latin typeface="Calibri"/>
                <a:ea typeface="Times New Roman"/>
                <a:cs typeface="Arial"/>
              </a:rPr>
              <a:t>el </a:t>
            </a:r>
            <a:r>
              <a:rPr lang="es-ES" sz="2200" b="1" dirty="0" err="1" smtClean="0">
                <a:latin typeface="Calibri"/>
                <a:ea typeface="Times New Roman"/>
                <a:cs typeface="Arial"/>
              </a:rPr>
              <a:t>SimSEE</a:t>
            </a:r>
            <a:r>
              <a:rPr lang="es-ES" sz="2200" b="1" dirty="0" smtClean="0">
                <a:latin typeface="Calibri"/>
                <a:ea typeface="Times New Roman"/>
                <a:cs typeface="Arial"/>
              </a:rPr>
              <a:t> despachaba </a:t>
            </a:r>
            <a:r>
              <a:rPr lang="es-ES" sz="2200" b="1" dirty="0">
                <a:latin typeface="Calibri"/>
                <a:ea typeface="Times New Roman"/>
                <a:cs typeface="Arial"/>
              </a:rPr>
              <a:t>Motores de CB.</a:t>
            </a:r>
            <a:endParaRPr lang="es-UY" sz="2200" b="1" dirty="0">
              <a:latin typeface="Arial"/>
              <a:ea typeface="Times New Roman"/>
              <a:cs typeface="Times New Roman"/>
            </a:endParaRPr>
          </a:p>
          <a:p>
            <a:pPr marL="0" marR="0" algn="just">
              <a:spcBef>
                <a:spcPts val="600"/>
              </a:spcBef>
              <a:spcAft>
                <a:spcPts val="0"/>
              </a:spcAft>
            </a:pPr>
            <a:r>
              <a:rPr lang="es-ES" sz="2200" b="1" dirty="0">
                <a:latin typeface="Calibri"/>
                <a:ea typeface="Times New Roman"/>
                <a:cs typeface="Arial"/>
              </a:rPr>
              <a:t>De todas formas los aportes considerando lluvias en SG utilizados en las corridas son menores a los que CTM está previendo en la actualidad y no consideran la declaración de riesgo de vertimiento emitida hoy.</a:t>
            </a:r>
            <a:endParaRPr lang="es-UY" sz="2200" b="1" dirty="0">
              <a:latin typeface="Arial"/>
              <a:ea typeface="Times New Roman"/>
              <a:cs typeface="Times New Roman"/>
            </a:endParaRPr>
          </a:p>
          <a:p>
            <a:pPr marL="0" marR="0" indent="0" algn="just">
              <a:spcBef>
                <a:spcPts val="600"/>
              </a:spcBef>
              <a:spcAft>
                <a:spcPts val="0"/>
              </a:spcAft>
              <a:buNone/>
            </a:pPr>
            <a:r>
              <a:rPr lang="es-ES" sz="2200" b="1" dirty="0">
                <a:latin typeface="Calibri"/>
                <a:ea typeface="Times New Roman"/>
                <a:cs typeface="Arial"/>
              </a:rPr>
              <a:t>CPC:</a:t>
            </a:r>
            <a:endParaRPr lang="es-UY" sz="2200" b="1" dirty="0">
              <a:latin typeface="Arial"/>
              <a:ea typeface="Times New Roman"/>
              <a:cs typeface="Times New Roman"/>
            </a:endParaRPr>
          </a:p>
          <a:p>
            <a:pPr marL="0" marR="0" algn="just">
              <a:spcBef>
                <a:spcPts val="600"/>
              </a:spcBef>
              <a:spcAft>
                <a:spcPts val="0"/>
              </a:spcAft>
            </a:pPr>
            <a:r>
              <a:rPr lang="es-ES" sz="2200" b="1" dirty="0">
                <a:latin typeface="Calibri"/>
                <a:ea typeface="Times New Roman"/>
                <a:cs typeface="Arial"/>
              </a:rPr>
              <a:t>Caso con aportes considerando precipitaciones, despacha a pleno Terra y obtiene cotas de 34.2 y 39.3 m en Salto Grande y Palmar respectivamente. </a:t>
            </a:r>
            <a:endParaRPr lang="es-UY" sz="2200" b="1" dirty="0">
              <a:latin typeface="Arial"/>
              <a:ea typeface="Times New Roman"/>
              <a:cs typeface="Times New Roman"/>
            </a:endParaRPr>
          </a:p>
          <a:p>
            <a:pPr marL="0" marR="0" indent="0" algn="just">
              <a:spcBef>
                <a:spcPts val="600"/>
              </a:spcBef>
              <a:spcAft>
                <a:spcPts val="0"/>
              </a:spcAft>
              <a:buNone/>
            </a:pPr>
            <a:r>
              <a:rPr lang="es-ES" sz="2200" b="1" dirty="0">
                <a:latin typeface="Calibri"/>
                <a:ea typeface="Times New Roman"/>
                <a:cs typeface="Arial"/>
              </a:rPr>
              <a:t>SIMSEE:</a:t>
            </a:r>
            <a:endParaRPr lang="es-UY" sz="2200" b="1" dirty="0">
              <a:latin typeface="Arial"/>
              <a:ea typeface="Times New Roman"/>
              <a:cs typeface="Times New Roman"/>
            </a:endParaRPr>
          </a:p>
          <a:p>
            <a:pPr marL="0" marR="0" algn="just">
              <a:spcBef>
                <a:spcPts val="600"/>
              </a:spcBef>
              <a:spcAft>
                <a:spcPts val="0"/>
              </a:spcAft>
            </a:pPr>
            <a:r>
              <a:rPr lang="es-ES" sz="2200" b="1" dirty="0">
                <a:latin typeface="Calibri"/>
                <a:ea typeface="Times New Roman"/>
                <a:cs typeface="Arial"/>
              </a:rPr>
              <a:t>Caso libre, no despacha Terra a pleno y obtiene cotas de 33.84 y 36.22 m en Salto Grande y Palmar respectivamente.</a:t>
            </a:r>
            <a:endParaRPr lang="es-UY" sz="2200" b="1" dirty="0">
              <a:latin typeface="Arial"/>
              <a:ea typeface="Times New Roman"/>
              <a:cs typeface="Times New Roman"/>
            </a:endParaRPr>
          </a:p>
          <a:p>
            <a:pPr marL="0" indent="0">
              <a:buNone/>
            </a:pPr>
            <a:endParaRPr lang="es-UY" sz="1800" b="1" dirty="0"/>
          </a:p>
        </p:txBody>
      </p:sp>
    </p:spTree>
    <p:extLst>
      <p:ext uri="{BB962C8B-B14F-4D97-AF65-F5344CB8AC3E}">
        <p14:creationId xmlns:p14="http://schemas.microsoft.com/office/powerpoint/2010/main" val="1823550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0" y="381000"/>
            <a:ext cx="9144000" cy="836613"/>
          </a:xfrm>
        </p:spPr>
        <p:txBody>
          <a:bodyPr/>
          <a:lstStyle/>
          <a:p>
            <a:r>
              <a:rPr lang="es-ES" sz="2800" dirty="0" smtClean="0"/>
              <a:t>DESPACHO PROPUESTO </a:t>
            </a:r>
            <a:br>
              <a:rPr lang="es-ES" sz="2800" dirty="0" smtClean="0"/>
            </a:br>
            <a:endParaRPr lang="es-ES" sz="2000" dirty="0" smtClean="0"/>
          </a:p>
        </p:txBody>
      </p:sp>
      <p:sp>
        <p:nvSpPr>
          <p:cNvPr id="33794" name="Rectangle 3"/>
          <p:cNvSpPr>
            <a:spLocks noGrp="1" noChangeArrowheads="1"/>
          </p:cNvSpPr>
          <p:nvPr>
            <p:ph type="body" idx="4294967295"/>
          </p:nvPr>
        </p:nvSpPr>
        <p:spPr>
          <a:xfrm>
            <a:off x="0" y="914400"/>
            <a:ext cx="9144000" cy="4876800"/>
          </a:xfrm>
        </p:spPr>
        <p:txBody>
          <a:bodyPr/>
          <a:lstStyle/>
          <a:p>
            <a:r>
              <a:rPr lang="es-ES" b="1" dirty="0"/>
              <a:t>En vista de los pronósticos de precipitaciones  anterior el despacho propuesto es el siguiente:</a:t>
            </a:r>
            <a:endParaRPr lang="es-UY" b="1" dirty="0"/>
          </a:p>
          <a:p>
            <a:pPr lvl="1"/>
            <a:r>
              <a:rPr lang="es-ES" b="1" dirty="0"/>
              <a:t>Auto despachados. </a:t>
            </a:r>
            <a:endParaRPr lang="es-UY" b="1" dirty="0"/>
          </a:p>
          <a:p>
            <a:pPr lvl="1"/>
            <a:r>
              <a:rPr lang="es-ES" b="1" dirty="0"/>
              <a:t>Salto Grande hasta pleno y como mínimo cota vista de 31 m.</a:t>
            </a:r>
            <a:endParaRPr lang="es-UY" b="1" dirty="0"/>
          </a:p>
          <a:p>
            <a:pPr lvl="1"/>
            <a:r>
              <a:rPr lang="es-ES" b="1" dirty="0"/>
              <a:t>Palmar hasta pleno (cota mínima de 38 m)</a:t>
            </a:r>
            <a:endParaRPr lang="es-UY" b="1" dirty="0"/>
          </a:p>
          <a:p>
            <a:pPr lvl="1"/>
            <a:r>
              <a:rPr lang="es-ES" b="1" dirty="0"/>
              <a:t>Terra hasta pleno y para cota de Palmar</a:t>
            </a:r>
            <a:endParaRPr lang="es-UY" b="1" dirty="0"/>
          </a:p>
          <a:p>
            <a:pPr lvl="1"/>
            <a:endParaRPr lang="es-UY"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1868F5F-9EE3-4B42-ABF6-C37D67D7D2D8}" type="slidenum">
              <a:rPr lang="es-ES"/>
              <a:pPr algn="r"/>
              <a:t>7</a:t>
            </a:fld>
            <a:endParaRPr lang="es-ES"/>
          </a:p>
        </p:txBody>
      </p:sp>
      <p:sp>
        <p:nvSpPr>
          <p:cNvPr id="35842"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485921E9-C777-4214-B2B8-42C2740ED05D}" type="datetime1">
              <a:rPr lang="es-ES"/>
              <a:pPr/>
              <a:t>14/10/2016</a:t>
            </a:fld>
            <a:endParaRPr lang="es-ES"/>
          </a:p>
        </p:txBody>
      </p:sp>
      <p:sp>
        <p:nvSpPr>
          <p:cNvPr id="35843"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8B6D91-E64C-4117-9E66-07CF84FE854A}" type="slidenum">
              <a:rPr lang="es-ES"/>
              <a:pPr algn="r"/>
              <a:t>7</a:t>
            </a:fld>
            <a:endParaRPr lang="es-ES"/>
          </a:p>
        </p:txBody>
      </p:sp>
      <p:sp>
        <p:nvSpPr>
          <p:cNvPr id="35844"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a:xfrm>
            <a:off x="914400" y="228600"/>
            <a:ext cx="7086600" cy="685800"/>
          </a:xfrm>
        </p:spPr>
        <p:txBody>
          <a:bodyPr/>
          <a:lstStyle/>
          <a:p>
            <a:r>
              <a:rPr lang="es-ES" sz="2400" dirty="0" smtClean="0"/>
              <a:t>Datos globales semanales  (jueves)</a:t>
            </a:r>
            <a:br>
              <a:rPr lang="es-ES" sz="2400" dirty="0" smtClean="0"/>
            </a:br>
            <a:endParaRPr lang="es-UY" sz="2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6064821" cy="43434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505200"/>
            <a:ext cx="2647950" cy="2620135"/>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581025" y="304800"/>
            <a:ext cx="8305800" cy="533400"/>
          </a:xfrm>
        </p:spPr>
        <p:txBody>
          <a:bodyPr/>
          <a:lstStyle/>
          <a:p>
            <a:r>
              <a:rPr lang="es-UY" sz="2400" dirty="0" smtClean="0"/>
              <a:t>Datos globales semanales  (miércoles)</a:t>
            </a:r>
            <a:r>
              <a:rPr lang="es-ES" sz="2400" dirty="0" smtClean="0"/>
              <a:t> Comparación previsto-ejecutado producción </a:t>
            </a:r>
            <a:br>
              <a:rPr lang="es-ES" sz="2400" dirty="0" smtClean="0"/>
            </a:br>
            <a:endParaRPr lang="es-UY" sz="24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914400"/>
            <a:ext cx="4388245" cy="59436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14400"/>
            <a:ext cx="2242117" cy="59436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372103</TotalTime>
  <Words>707</Words>
  <Application>Microsoft Office PowerPoint</Application>
  <PresentationFormat>Presentación en pantalla (4:3)</PresentationFormat>
  <Paragraphs>83</Paragraphs>
  <Slides>36</Slides>
  <Notes>7</Notes>
  <HiddenSlides>0</HiddenSlides>
  <MMClips>0</MMClips>
  <ScaleCrop>false</ScaleCrop>
  <HeadingPairs>
    <vt:vector size="4" baseType="variant">
      <vt:variant>
        <vt:lpstr>Tema</vt:lpstr>
      </vt:variant>
      <vt:variant>
        <vt:i4>2</vt:i4>
      </vt:variant>
      <vt:variant>
        <vt:lpstr>Títulos de diapositiva</vt:lpstr>
      </vt:variant>
      <vt:variant>
        <vt:i4>36</vt:i4>
      </vt:variant>
    </vt:vector>
  </HeadingPairs>
  <TitlesOfParts>
    <vt:vector size="38" baseType="lpstr">
      <vt:lpstr>Presentación en blanco</vt:lpstr>
      <vt:lpstr>Diseño personalizado</vt:lpstr>
      <vt:lpstr>Resultados de la semana en curso  y  programación de la semana  42 de 2016      V1    </vt:lpstr>
      <vt:lpstr>Resultados de la semana en curso: Comentarios generales</vt:lpstr>
      <vt:lpstr>Resumen semana actual N° 41</vt:lpstr>
      <vt:lpstr>Perspectivas para la semana 42 </vt:lpstr>
      <vt:lpstr>Presentación de PowerPoint</vt:lpstr>
      <vt:lpstr>DESPACHO PROPUESTO  </vt:lpstr>
      <vt:lpstr>Resultados de la semana en curso: Comparación ejecutado-programado .  </vt:lpstr>
      <vt:lpstr>Datos globales semanales  (jueves) </vt:lpstr>
      <vt:lpstr>Datos globales semanales  (miércoles) Comparación previsto-ejecutado producción  </vt:lpstr>
      <vt:lpstr>Evolución de la demanda</vt:lpstr>
      <vt:lpstr>COMPARATIVO DE APORTES DE CENTRALES HIDRAULICAS SALTO GRANDE</vt:lpstr>
      <vt:lpstr>RIO NEGRO</vt:lpstr>
      <vt:lpstr>Previsión aportes Salto Grande (Fuente CTM, jueves)</vt:lpstr>
      <vt:lpstr>Semana próxima</vt:lpstr>
      <vt:lpstr>Previsiones de generación eólica fecha 13/10 (jueves)</vt:lpstr>
      <vt:lpstr>Previsiones de generación eólica fecha 07/10 (viernes)</vt:lpstr>
      <vt:lpstr>Presentación de PowerPoint</vt:lpstr>
      <vt:lpstr>Presentación de PowerPoint</vt:lpstr>
      <vt:lpstr>Previsión precipitaciones acumuladas INMET y CPTEC (viernes)</vt:lpstr>
      <vt:lpstr>Programación semanal 2016-42 </vt:lpstr>
      <vt:lpstr>COSTO GENERACIÓN TÉRMICA</vt:lpstr>
      <vt:lpstr>MODELOS</vt:lpstr>
      <vt:lpstr>Mediano plazo, OPERGEN</vt:lpstr>
      <vt:lpstr>Caso libre con aportes en SG con lluvias (miércoles)</vt:lpstr>
      <vt:lpstr>Presentación de PowerPoint</vt:lpstr>
      <vt:lpstr>SimSEE libre, caso sin lluvias previstas</vt:lpstr>
      <vt:lpstr>Presentación de PowerPoint</vt:lpstr>
      <vt:lpstr>Caso libre con aportes en SG con lluvias</vt:lpstr>
      <vt:lpstr>Presentación de PowerPoint</vt:lpstr>
      <vt:lpstr>Idem caso 2 pero Terra a pleno</vt:lpstr>
      <vt:lpstr>Presentación de PowerPoint</vt:lpstr>
      <vt:lpstr>Programa de generación de la semana 42/16:  </vt:lpstr>
      <vt:lpstr>Programa semanal (jueves) </vt:lpstr>
      <vt:lpstr>Datos energéticos diarios</vt:lpstr>
      <vt:lpstr>Datos hidráulicos diarios</vt:lpstr>
      <vt:lpstr>Principales trabajos en la red</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Marcos</cp:lastModifiedBy>
  <cp:revision>4194</cp:revision>
  <dcterms:created xsi:type="dcterms:W3CDTF">2010-01-29T12:03:38Z</dcterms:created>
  <dcterms:modified xsi:type="dcterms:W3CDTF">2016-10-14T12:03:03Z</dcterms:modified>
</cp:coreProperties>
</file>