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86" r:id="rId2"/>
  </p:sldMasterIdLst>
  <p:notesMasterIdLst>
    <p:notesMasterId r:id="rId36"/>
  </p:notesMasterIdLst>
  <p:handoutMasterIdLst>
    <p:handoutMasterId r:id="rId37"/>
  </p:handoutMasterIdLst>
  <p:sldIdLst>
    <p:sldId id="1026" r:id="rId3"/>
    <p:sldId id="1027" r:id="rId4"/>
    <p:sldId id="1285" r:id="rId5"/>
    <p:sldId id="1300" r:id="rId6"/>
    <p:sldId id="1355" r:id="rId7"/>
    <p:sldId id="1030" r:id="rId8"/>
    <p:sldId id="1001" r:id="rId9"/>
    <p:sldId id="1279" r:id="rId10"/>
    <p:sldId id="1278" r:id="rId11"/>
    <p:sldId id="1280" r:id="rId12"/>
    <p:sldId id="1281" r:id="rId13"/>
    <p:sldId id="1282" r:id="rId14"/>
    <p:sldId id="1405" r:id="rId15"/>
    <p:sldId id="1005" r:id="rId16"/>
    <p:sldId id="1349" r:id="rId17"/>
    <p:sldId id="1412" r:id="rId18"/>
    <p:sldId id="1345" r:id="rId19"/>
    <p:sldId id="1414" r:id="rId20"/>
    <p:sldId id="1421" r:id="rId21"/>
    <p:sldId id="1009" r:id="rId22"/>
    <p:sldId id="1037" r:id="rId23"/>
    <p:sldId id="1313" r:id="rId24"/>
    <p:sldId id="1408" r:id="rId25"/>
    <p:sldId id="1432" r:id="rId26"/>
    <p:sldId id="1433" r:id="rId27"/>
    <p:sldId id="1428" r:id="rId28"/>
    <p:sldId id="1429" r:id="rId29"/>
    <p:sldId id="1436" r:id="rId30"/>
    <p:sldId id="1437" r:id="rId31"/>
    <p:sldId id="1175" r:id="rId32"/>
    <p:sldId id="1133" r:id="rId33"/>
    <p:sldId id="1353" r:id="rId34"/>
    <p:sldId id="1354" r:id="rId35"/>
  </p:sldIdLst>
  <p:sldSz cx="9144000" cy="6858000" type="screen4x3"/>
  <p:notesSz cx="6858000" cy="9144000"/>
  <p:defaultTextStyle>
    <a:defPPr>
      <a:defRPr lang="es-ES"/>
    </a:defPPr>
    <a:lvl1pPr algn="l"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sz="1200" kern="1200">
        <a:solidFill>
          <a:schemeClr val="bg1"/>
        </a:solidFill>
        <a:latin typeface="Arial" charset="0"/>
        <a:ea typeface="+mn-ea"/>
        <a:cs typeface="Arial" charset="0"/>
      </a:defRPr>
    </a:lvl2pPr>
    <a:lvl3pPr marL="914400" algn="l" rtl="0" fontAlgn="base">
      <a:spcBef>
        <a:spcPct val="0"/>
      </a:spcBef>
      <a:spcAft>
        <a:spcPct val="0"/>
      </a:spcAft>
      <a:defRPr sz="1200" kern="1200">
        <a:solidFill>
          <a:schemeClr val="bg1"/>
        </a:solidFill>
        <a:latin typeface="Arial" charset="0"/>
        <a:ea typeface="+mn-ea"/>
        <a:cs typeface="Arial" charset="0"/>
      </a:defRPr>
    </a:lvl3pPr>
    <a:lvl4pPr marL="1371600" algn="l" rtl="0" fontAlgn="base">
      <a:spcBef>
        <a:spcPct val="0"/>
      </a:spcBef>
      <a:spcAft>
        <a:spcPct val="0"/>
      </a:spcAft>
      <a:defRPr sz="1200" kern="1200">
        <a:solidFill>
          <a:schemeClr val="bg1"/>
        </a:solidFill>
        <a:latin typeface="Arial" charset="0"/>
        <a:ea typeface="+mn-ea"/>
        <a:cs typeface="Arial" charset="0"/>
      </a:defRPr>
    </a:lvl4pPr>
    <a:lvl5pPr marL="1828800" algn="l" rtl="0" fontAlgn="base">
      <a:spcBef>
        <a:spcPct val="0"/>
      </a:spcBef>
      <a:spcAft>
        <a:spcPct val="0"/>
      </a:spcAft>
      <a:defRPr sz="1200" kern="1200">
        <a:solidFill>
          <a:schemeClr val="bg1"/>
        </a:solidFill>
        <a:latin typeface="Arial" charset="0"/>
        <a:ea typeface="+mn-ea"/>
        <a:cs typeface="Arial" charset="0"/>
      </a:defRPr>
    </a:lvl5pPr>
    <a:lvl6pPr marL="2286000" algn="l" defTabSz="914400" rtl="0" eaLnBrk="1" latinLnBrk="0" hangingPunct="1">
      <a:defRPr sz="1200" kern="1200">
        <a:solidFill>
          <a:schemeClr val="bg1"/>
        </a:solidFill>
        <a:latin typeface="Arial" charset="0"/>
        <a:ea typeface="+mn-ea"/>
        <a:cs typeface="Arial" charset="0"/>
      </a:defRPr>
    </a:lvl6pPr>
    <a:lvl7pPr marL="2743200" algn="l" defTabSz="914400" rtl="0" eaLnBrk="1" latinLnBrk="0" hangingPunct="1">
      <a:defRPr sz="1200" kern="1200">
        <a:solidFill>
          <a:schemeClr val="bg1"/>
        </a:solidFill>
        <a:latin typeface="Arial" charset="0"/>
        <a:ea typeface="+mn-ea"/>
        <a:cs typeface="Arial" charset="0"/>
      </a:defRPr>
    </a:lvl7pPr>
    <a:lvl8pPr marL="3200400" algn="l" defTabSz="914400" rtl="0" eaLnBrk="1" latinLnBrk="0" hangingPunct="1">
      <a:defRPr sz="1200" kern="1200">
        <a:solidFill>
          <a:schemeClr val="bg1"/>
        </a:solidFill>
        <a:latin typeface="Arial" charset="0"/>
        <a:ea typeface="+mn-ea"/>
        <a:cs typeface="Arial" charset="0"/>
      </a:defRPr>
    </a:lvl8pPr>
    <a:lvl9pPr marL="3657600" algn="l" defTabSz="914400" rtl="0" eaLnBrk="1" latinLnBrk="0" hangingPunct="1">
      <a:defRPr sz="1200" kern="1200">
        <a:solidFill>
          <a:schemeClr val="bg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33CC"/>
    <a:srgbClr val="FF0000"/>
    <a:srgbClr val="000000"/>
    <a:srgbClr val="006600"/>
    <a:srgbClr val="CC99FF"/>
    <a:srgbClr val="99FF99"/>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01" autoAdjust="0"/>
    <p:restoredTop sz="83314" autoAdjust="0"/>
  </p:normalViewPr>
  <p:slideViewPr>
    <p:cSldViewPr>
      <p:cViewPr varScale="1">
        <p:scale>
          <a:sx n="97" d="100"/>
          <a:sy n="97" d="100"/>
        </p:scale>
        <p:origin x="-2382" y="-90"/>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33" d="100"/>
        <a:sy n="33" d="100"/>
      </p:scale>
      <p:origin x="0" y="0"/>
    </p:cViewPr>
  </p:sorterViewPr>
  <p:notesViewPr>
    <p:cSldViewPr>
      <p:cViewPr varScale="1">
        <p:scale>
          <a:sx n="56" d="100"/>
          <a:sy n="56" d="100"/>
        </p:scale>
        <p:origin x="-186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s-UY"/>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3C2004C9-7D14-4BCD-80EE-B75246804BA4}" type="datetimeFigureOut">
              <a:rPr lang="es-UY"/>
              <a:pPr>
                <a:defRPr/>
              </a:pPr>
              <a:t>21/10/2016</a:t>
            </a:fld>
            <a:endParaRPr lang="es-UY"/>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s-UY"/>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D0FD3A1B-7DB2-4925-AB35-9A831CF8B64B}" type="slidenum">
              <a:rPr lang="es-UY"/>
              <a:pPr>
                <a:defRPr/>
              </a:pPr>
              <a:t>‹Nº›</a:t>
            </a:fld>
            <a:endParaRPr lang="es-UY"/>
          </a:p>
        </p:txBody>
      </p:sp>
    </p:spTree>
    <p:extLst>
      <p:ext uri="{BB962C8B-B14F-4D97-AF65-F5344CB8AC3E}">
        <p14:creationId xmlns:p14="http://schemas.microsoft.com/office/powerpoint/2010/main" val="1177525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solidFill>
                  <a:schemeClr val="tx1"/>
                </a:solidFill>
                <a:cs typeface="+mn-cs"/>
              </a:defRPr>
            </a:lvl1pPr>
          </a:lstStyle>
          <a:p>
            <a:pPr>
              <a:defRPr/>
            </a:pPr>
            <a:endParaRPr lang="es-ES"/>
          </a:p>
        </p:txBody>
      </p:sp>
      <p:sp>
        <p:nvSpPr>
          <p:cNvPr id="210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cs typeface="+mn-cs"/>
              </a:defRPr>
            </a:lvl1pPr>
          </a:lstStyle>
          <a:p>
            <a:pPr>
              <a:defRPr/>
            </a:pPr>
            <a:endParaRPr lang="es-E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0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210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a:solidFill>
                  <a:schemeClr val="accent2"/>
                </a:solidFill>
                <a:cs typeface="+mn-cs"/>
              </a:defRPr>
            </a:lvl1pPr>
          </a:lstStyle>
          <a:p>
            <a:pPr>
              <a:defRPr/>
            </a:pPr>
            <a:endParaRPr lang="es-ES"/>
          </a:p>
        </p:txBody>
      </p:sp>
      <p:sp>
        <p:nvSpPr>
          <p:cNvPr id="210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accent2"/>
                </a:solidFill>
                <a:cs typeface="+mn-cs"/>
              </a:defRPr>
            </a:lvl1pPr>
          </a:lstStyle>
          <a:p>
            <a:pPr>
              <a:defRPr/>
            </a:pPr>
            <a:fld id="{9272D503-31FA-4B26-96F9-F141E17E024F}" type="slidenum">
              <a:rPr lang="es-ES"/>
              <a:pPr>
                <a:defRPr/>
              </a:pPr>
              <a:t>‹Nº›</a:t>
            </a:fld>
            <a:endParaRPr lang="es-ES"/>
          </a:p>
        </p:txBody>
      </p:sp>
    </p:spTree>
    <p:extLst>
      <p:ext uri="{BB962C8B-B14F-4D97-AF65-F5344CB8AC3E}">
        <p14:creationId xmlns:p14="http://schemas.microsoft.com/office/powerpoint/2010/main" val="894867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8FB4700-D627-46D8-92AA-611EADFA2D50}" type="slidenum">
              <a:rPr lang="es-ES">
                <a:solidFill>
                  <a:schemeClr val="accent2"/>
                </a:solidFill>
              </a:rPr>
              <a:pPr algn="r"/>
              <a:t>1</a:t>
            </a:fld>
            <a:endParaRPr lang="es-ES">
              <a:solidFill>
                <a:schemeClr val="accent2"/>
              </a:solidFill>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es-UY" smtClean="0"/>
          </a:p>
        </p:txBody>
      </p:sp>
    </p:spTree>
    <p:extLst>
      <p:ext uri="{BB962C8B-B14F-4D97-AF65-F5344CB8AC3E}">
        <p14:creationId xmlns:p14="http://schemas.microsoft.com/office/powerpoint/2010/main" val="4075546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Marcador de imagen de diapositiva"/>
          <p:cNvSpPr>
            <a:spLocks noGrp="1" noRot="1" noChangeAspect="1"/>
          </p:cNvSpPr>
          <p:nvPr>
            <p:ph type="sldImg"/>
          </p:nvPr>
        </p:nvSpPr>
        <p:spPr>
          <a:ln/>
        </p:spPr>
      </p:sp>
      <p:sp>
        <p:nvSpPr>
          <p:cNvPr id="34818" name="2 Marcador de notas"/>
          <p:cNvSpPr>
            <a:spLocks noGrp="1"/>
          </p:cNvSpPr>
          <p:nvPr>
            <p:ph type="body" idx="1"/>
          </p:nvPr>
        </p:nvSpPr>
        <p:spPr>
          <a:noFill/>
          <a:ln/>
        </p:spPr>
        <p:txBody>
          <a:bodyPr/>
          <a:lstStyle/>
          <a:p>
            <a:endParaRPr lang="es-UY" smtClean="0"/>
          </a:p>
        </p:txBody>
      </p:sp>
      <p:sp>
        <p:nvSpPr>
          <p:cNvPr id="34819" name="3 Marcador de número de diapositiva"/>
          <p:cNvSpPr>
            <a:spLocks noGrp="1"/>
          </p:cNvSpPr>
          <p:nvPr>
            <p:ph type="sldNum" sz="quarter" idx="5"/>
          </p:nvPr>
        </p:nvSpPr>
        <p:spPr>
          <a:noFill/>
        </p:spPr>
        <p:txBody>
          <a:bodyPr/>
          <a:lstStyle/>
          <a:p>
            <a:fld id="{08D4D1C2-CC23-4421-A15E-5A7587411091}" type="slidenum">
              <a:rPr lang="es-ES" smtClean="0">
                <a:cs typeface="Arial" charset="0"/>
              </a:rPr>
              <a:pPr/>
              <a:t>6</a:t>
            </a:fld>
            <a:endParaRPr lang="es-ES" smtClean="0">
              <a:cs typeface="Arial" charset="0"/>
            </a:endParaRPr>
          </a:p>
        </p:txBody>
      </p:sp>
    </p:spTree>
    <p:extLst>
      <p:ext uri="{BB962C8B-B14F-4D97-AF65-F5344CB8AC3E}">
        <p14:creationId xmlns:p14="http://schemas.microsoft.com/office/powerpoint/2010/main" val="475172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Marcador de imagen de diapositiva"/>
          <p:cNvSpPr>
            <a:spLocks noGrp="1" noRot="1" noChangeAspect="1"/>
          </p:cNvSpPr>
          <p:nvPr>
            <p:ph type="sldImg"/>
          </p:nvPr>
        </p:nvSpPr>
        <p:spPr>
          <a:ln/>
        </p:spPr>
      </p:sp>
      <p:sp>
        <p:nvSpPr>
          <p:cNvPr id="37890" name="2 Marcador de notas"/>
          <p:cNvSpPr>
            <a:spLocks noGrp="1"/>
          </p:cNvSpPr>
          <p:nvPr>
            <p:ph type="body" idx="1"/>
          </p:nvPr>
        </p:nvSpPr>
        <p:spPr>
          <a:noFill/>
          <a:ln/>
        </p:spPr>
        <p:txBody>
          <a:bodyPr/>
          <a:lstStyle/>
          <a:p>
            <a:endParaRPr lang="es-UY" dirty="0" smtClean="0"/>
          </a:p>
        </p:txBody>
      </p:sp>
      <p:sp>
        <p:nvSpPr>
          <p:cNvPr id="4" name="3 Marcador de número de diapositiva"/>
          <p:cNvSpPr>
            <a:spLocks noGrp="1"/>
          </p:cNvSpPr>
          <p:nvPr>
            <p:ph type="sldNum" sz="quarter" idx="5"/>
          </p:nvPr>
        </p:nvSpPr>
        <p:spPr/>
        <p:txBody>
          <a:bodyPr/>
          <a:lstStyle/>
          <a:p>
            <a:pPr>
              <a:defRPr/>
            </a:pPr>
            <a:fld id="{AA35D0B8-87A2-4973-BA64-65B21077C753}" type="slidenum">
              <a:rPr lang="es-ES" smtClean="0">
                <a:solidFill>
                  <a:prstClr val="white"/>
                </a:solidFill>
              </a:rPr>
              <a:pPr>
                <a:defRPr/>
              </a:pPr>
              <a:t>8</a:t>
            </a:fld>
            <a:endParaRPr lang="es-ES">
              <a:solidFill>
                <a:prstClr val="white"/>
              </a:solidFill>
            </a:endParaRPr>
          </a:p>
        </p:txBody>
      </p:sp>
    </p:spTree>
    <p:extLst>
      <p:ext uri="{BB962C8B-B14F-4D97-AF65-F5344CB8AC3E}">
        <p14:creationId xmlns:p14="http://schemas.microsoft.com/office/powerpoint/2010/main" val="587060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11</a:t>
            </a:fld>
            <a:endParaRPr lang="es-ES"/>
          </a:p>
        </p:txBody>
      </p:sp>
    </p:spTree>
    <p:extLst>
      <p:ext uri="{BB962C8B-B14F-4D97-AF65-F5344CB8AC3E}">
        <p14:creationId xmlns:p14="http://schemas.microsoft.com/office/powerpoint/2010/main" val="102550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Marcador de imagen de diapositiva"/>
          <p:cNvSpPr>
            <a:spLocks noGrp="1" noRot="1" noChangeAspect="1"/>
          </p:cNvSpPr>
          <p:nvPr>
            <p:ph type="sldImg"/>
          </p:nvPr>
        </p:nvSpPr>
        <p:spPr>
          <a:ln/>
        </p:spPr>
      </p:sp>
      <p:sp>
        <p:nvSpPr>
          <p:cNvPr id="49154"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88E0002E-579A-408D-99CD-5D528022B203}" type="slidenum">
              <a:rPr lang="es-ES" smtClean="0">
                <a:solidFill>
                  <a:prstClr val="white"/>
                </a:solidFill>
              </a:rPr>
              <a:pPr>
                <a:defRPr/>
              </a:pPr>
              <a:t>13</a:t>
            </a:fld>
            <a:endParaRPr lang="es-ES">
              <a:solidFill>
                <a:prstClr val="white"/>
              </a:solidFill>
            </a:endParaRPr>
          </a:p>
        </p:txBody>
      </p:sp>
    </p:spTree>
    <p:extLst>
      <p:ext uri="{BB962C8B-B14F-4D97-AF65-F5344CB8AC3E}">
        <p14:creationId xmlns:p14="http://schemas.microsoft.com/office/powerpoint/2010/main" val="1047190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C9E98D1-A96B-45CB-A0AE-C692755B147B}" type="slidenum">
              <a:rPr lang="es-ES">
                <a:solidFill>
                  <a:schemeClr val="accent2"/>
                </a:solidFill>
              </a:rPr>
              <a:pPr algn="r"/>
              <a:t>20</a:t>
            </a:fld>
            <a:endParaRPr lang="es-ES">
              <a:solidFill>
                <a:schemeClr val="accent2"/>
              </a:solidFill>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s-UY" smtClean="0"/>
          </a:p>
        </p:txBody>
      </p:sp>
    </p:spTree>
    <p:extLst>
      <p:ext uri="{BB962C8B-B14F-4D97-AF65-F5344CB8AC3E}">
        <p14:creationId xmlns:p14="http://schemas.microsoft.com/office/powerpoint/2010/main" val="205708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30</a:t>
            </a:fld>
            <a:endParaRPr lang="es-ES"/>
          </a:p>
        </p:txBody>
      </p:sp>
    </p:spTree>
    <p:extLst>
      <p:ext uri="{BB962C8B-B14F-4D97-AF65-F5344CB8AC3E}">
        <p14:creationId xmlns:p14="http://schemas.microsoft.com/office/powerpoint/2010/main" val="1574735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E6549B4A-18AE-4774-AAD7-85CB6D600CA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D23064D5-4406-4579-B006-7C98156DEA3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885EEE14-E266-4CE8-99FF-286638C511AF}"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2187D61A-A334-4A43-83CC-8369BAFF1AEF}" type="datetimeFigureOut">
              <a:rPr lang="es-ES"/>
              <a:pPr>
                <a:defRPr/>
              </a:pPr>
              <a:t>21/10/2016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F15D18A-A9D0-423F-9DFB-C608E6E7A482}"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163262D5-2756-4287-883D-75F2592A888A}" type="datetimeFigureOut">
              <a:rPr lang="es-ES"/>
              <a:pPr>
                <a:defRPr/>
              </a:pPr>
              <a:t>21/10/2016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CF96857-8923-4988-9281-FD445385C887}"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48253C44-82C5-4D96-A700-BECEE5FD4211}" type="datetimeFigureOut">
              <a:rPr lang="es-ES"/>
              <a:pPr>
                <a:defRPr/>
              </a:pPr>
              <a:t>21/10/2016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B9C168B-E8AB-48C6-8BAD-22749BDAF0D5}"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a:ln/>
        </p:spPr>
        <p:txBody>
          <a:bodyPr/>
          <a:lstStyle>
            <a:lvl1pPr>
              <a:defRPr/>
            </a:lvl1pPr>
          </a:lstStyle>
          <a:p>
            <a:pPr>
              <a:defRPr/>
            </a:pPr>
            <a:fld id="{61019869-8E4F-4A64-823C-7DC27066302C}" type="datetimeFigureOut">
              <a:rPr lang="es-ES"/>
              <a:pPr>
                <a:defRPr/>
              </a:pPr>
              <a:t>21/10/2016</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CE822CB-FD26-4BDB-9326-EDD9B1BB2D7F}"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a:ln/>
        </p:spPr>
        <p:txBody>
          <a:bodyPr/>
          <a:lstStyle>
            <a:lvl1pPr>
              <a:defRPr/>
            </a:lvl1pPr>
          </a:lstStyle>
          <a:p>
            <a:pPr>
              <a:defRPr/>
            </a:pPr>
            <a:fld id="{1DC2D9F1-4211-4984-BE4E-3BC34B481665}" type="datetimeFigureOut">
              <a:rPr lang="es-ES"/>
              <a:pPr>
                <a:defRPr/>
              </a:pPr>
              <a:t>21/10/2016</a:t>
            </a:fld>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26D8F200-B7EE-4EDF-B4B8-C36915742A7D}"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a:ln/>
        </p:spPr>
        <p:txBody>
          <a:bodyPr/>
          <a:lstStyle>
            <a:lvl1pPr>
              <a:defRPr/>
            </a:lvl1pPr>
          </a:lstStyle>
          <a:p>
            <a:pPr>
              <a:defRPr/>
            </a:pPr>
            <a:fld id="{40A4EF87-7A4F-435B-ABAF-FBFAD32DC47C}" type="datetimeFigureOut">
              <a:rPr lang="es-ES"/>
              <a:pPr>
                <a:defRPr/>
              </a:pPr>
              <a:t>21/10/2016</a:t>
            </a:fld>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27D5AE0D-30EF-47C8-BDB7-5797BEE31CF5}"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13B2726-D855-4371-A511-9C11945E0661}" type="datetimeFigureOut">
              <a:rPr lang="es-ES"/>
              <a:pPr>
                <a:defRPr/>
              </a:pPr>
              <a:t>21/10/2016</a:t>
            </a:fld>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743B2280-1C8A-464B-9EE9-7BF9968269D4}"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8C0ED6C7-F122-4E38-A7A1-C95F2B057D64}" type="datetimeFigureOut">
              <a:rPr lang="es-ES"/>
              <a:pPr>
                <a:defRPr/>
              </a:pPr>
              <a:t>21/10/2016</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B0E8AF1-7BE1-4281-A09C-CB3EAB136AE9}"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58BF9844-3923-4487-8BAC-1EADE7C919F1}"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890D9901-F414-47FC-A51C-7BF9E3C3A828}" type="datetimeFigureOut">
              <a:rPr lang="es-ES"/>
              <a:pPr>
                <a:defRPr/>
              </a:pPr>
              <a:t>21/10/2016</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8114961-7B60-4833-A79C-BB211A7E2072}"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6231184D-EB63-49ED-86C0-6A4AD8AB81EA}" type="datetimeFigureOut">
              <a:rPr lang="es-ES"/>
              <a:pPr>
                <a:defRPr/>
              </a:pPr>
              <a:t>21/10/2016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AF8B677-8D66-4529-8BB5-31246491DE6C}"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05AA28C7-2CB5-4C98-A188-92C3E5C1B4E0}" type="datetimeFigureOut">
              <a:rPr lang="es-ES"/>
              <a:pPr>
                <a:defRPr/>
              </a:pPr>
              <a:t>21/10/2016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14562EF-7ABE-4681-941B-3835901FE9FA}"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CFC9F892-0C99-494E-9153-EF5DED801FDD}"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CC6D8DDB-4182-4A8E-A2AE-8BC2DBE44DBB}"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p:txBody>
          <a:bodyPr/>
          <a:lstStyle>
            <a:lvl1pPr>
              <a:defRPr/>
            </a:lvl1pPr>
          </a:lstStyle>
          <a:p>
            <a:pPr>
              <a:defRPr/>
            </a:pPr>
            <a:endParaRPr lang="es-ES"/>
          </a:p>
        </p:txBody>
      </p:sp>
      <p:sp>
        <p:nvSpPr>
          <p:cNvPr id="8" name="Rectangle 5"/>
          <p:cNvSpPr>
            <a:spLocks noGrp="1" noChangeArrowheads="1"/>
          </p:cNvSpPr>
          <p:nvPr>
            <p:ph type="ftr" sz="quarter" idx="11"/>
          </p:nvPr>
        </p:nvSpPr>
        <p:spPr/>
        <p:txBody>
          <a:bodyPr/>
          <a:lstStyle>
            <a:lvl1pPr>
              <a:defRPr/>
            </a:lvl1pPr>
          </a:lstStyle>
          <a:p>
            <a:pPr>
              <a:defRPr/>
            </a:pPr>
            <a:endParaRPr lang="es-ES"/>
          </a:p>
        </p:txBody>
      </p:sp>
      <p:sp>
        <p:nvSpPr>
          <p:cNvPr id="9" name="Rectangle 6"/>
          <p:cNvSpPr>
            <a:spLocks noGrp="1" noChangeArrowheads="1"/>
          </p:cNvSpPr>
          <p:nvPr>
            <p:ph type="sldNum" sz="quarter" idx="12"/>
          </p:nvPr>
        </p:nvSpPr>
        <p:spPr/>
        <p:txBody>
          <a:bodyPr/>
          <a:lstStyle>
            <a:lvl1pPr>
              <a:defRPr/>
            </a:lvl1pPr>
          </a:lstStyle>
          <a:p>
            <a:pPr>
              <a:defRPr/>
            </a:pPr>
            <a:fld id="{80F8CD15-550C-48B3-94C0-CFCC92E4B4DC}"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p:txBody>
          <a:bodyPr/>
          <a:lstStyle>
            <a:lvl1pPr>
              <a:defRPr/>
            </a:lvl1pPr>
          </a:lstStyle>
          <a:p>
            <a:pPr>
              <a:defRPr/>
            </a:pPr>
            <a:endParaRPr lang="es-ES"/>
          </a:p>
        </p:txBody>
      </p:sp>
      <p:sp>
        <p:nvSpPr>
          <p:cNvPr id="4" name="Rectangle 5"/>
          <p:cNvSpPr>
            <a:spLocks noGrp="1" noChangeArrowheads="1"/>
          </p:cNvSpPr>
          <p:nvPr>
            <p:ph type="ftr" sz="quarter" idx="11"/>
          </p:nvPr>
        </p:nvSpPr>
        <p:spPr/>
        <p:txBody>
          <a:bodyPr/>
          <a:lstStyle>
            <a:lvl1pPr>
              <a:defRPr/>
            </a:lvl1pPr>
          </a:lstStyle>
          <a:p>
            <a:pPr>
              <a:defRPr/>
            </a:pPr>
            <a:endParaRPr lang="es-ES"/>
          </a:p>
        </p:txBody>
      </p:sp>
      <p:sp>
        <p:nvSpPr>
          <p:cNvPr id="5" name="Rectangle 6"/>
          <p:cNvSpPr>
            <a:spLocks noGrp="1" noChangeArrowheads="1"/>
          </p:cNvSpPr>
          <p:nvPr>
            <p:ph type="sldNum" sz="quarter" idx="12"/>
          </p:nvPr>
        </p:nvSpPr>
        <p:spPr/>
        <p:txBody>
          <a:bodyPr/>
          <a:lstStyle>
            <a:lvl1pPr>
              <a:defRPr/>
            </a:lvl1pPr>
          </a:lstStyle>
          <a:p>
            <a:pPr>
              <a:defRPr/>
            </a:pPr>
            <a:fld id="{6B8823FF-E932-4FFB-926B-5993D43907B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s-ES"/>
          </a:p>
        </p:txBody>
      </p:sp>
      <p:sp>
        <p:nvSpPr>
          <p:cNvPr id="3" name="Rectangle 5"/>
          <p:cNvSpPr>
            <a:spLocks noGrp="1" noChangeArrowheads="1"/>
          </p:cNvSpPr>
          <p:nvPr>
            <p:ph type="ftr" sz="quarter" idx="11"/>
          </p:nvPr>
        </p:nvSpPr>
        <p:spPr/>
        <p:txBody>
          <a:bodyPr/>
          <a:lstStyle>
            <a:lvl1pPr>
              <a:defRPr/>
            </a:lvl1pPr>
          </a:lstStyle>
          <a:p>
            <a:pPr>
              <a:defRPr/>
            </a:pPr>
            <a:endParaRPr lang="es-ES"/>
          </a:p>
        </p:txBody>
      </p:sp>
      <p:sp>
        <p:nvSpPr>
          <p:cNvPr id="4" name="Rectangle 6"/>
          <p:cNvSpPr>
            <a:spLocks noGrp="1" noChangeArrowheads="1"/>
          </p:cNvSpPr>
          <p:nvPr>
            <p:ph type="sldNum" sz="quarter" idx="12"/>
          </p:nvPr>
        </p:nvSpPr>
        <p:spPr/>
        <p:txBody>
          <a:bodyPr/>
          <a:lstStyle>
            <a:lvl1pPr>
              <a:defRPr/>
            </a:lvl1pPr>
          </a:lstStyle>
          <a:p>
            <a:pPr>
              <a:defRPr/>
            </a:pPr>
            <a:fld id="{7000308B-22FF-4987-985E-7B6657E61B4F}"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F96557B0-DC58-4BF9-91AF-95E539E36FF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6FA01125-9754-4E37-AF06-5715D560734F}"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FondoPresentacionesCorporativasUTELaEnergiaQueNosUne"/>
          <p:cNvPicPr>
            <a:picLocks noChangeAspect="1" noChangeArrowheads="1"/>
          </p:cNvPicPr>
          <p:nvPr/>
        </p:nvPicPr>
        <p:blipFill>
          <a:blip r:embed="rId13"/>
          <a:srcRect/>
          <a:stretch>
            <a:fillRect/>
          </a:stretch>
        </p:blipFill>
        <p:spPr bwMode="auto">
          <a:xfrm>
            <a:off x="47625" y="42863"/>
            <a:ext cx="9048750" cy="67722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UY" smtClean="0"/>
              <a:t>Texto</a:t>
            </a:r>
            <a:endParaRPr lang="en-US" smtClean="0"/>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2" name="Rectangle 4"/>
          <p:cNvSpPr>
            <a:spLocks noGrp="1" noChangeArrowheads="1"/>
          </p:cNvSpPr>
          <p:nvPr>
            <p:ph type="dt" sz="half" idx="2"/>
          </p:nvPr>
        </p:nvSpPr>
        <p:spPr bwMode="auto">
          <a:xfrm>
            <a:off x="0" y="6453188"/>
            <a:ext cx="1547813" cy="404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rgbClr val="0000CC"/>
                </a:solidFill>
                <a:latin typeface="+mn-lt"/>
                <a:cs typeface="+mn-cs"/>
              </a:defRPr>
            </a:lvl1pPr>
          </a:lstStyle>
          <a:p>
            <a:pPr>
              <a:defRPr/>
            </a:pPr>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CC"/>
                </a:solidFill>
                <a:latin typeface="+mn-lt"/>
                <a:cs typeface="+mn-cs"/>
              </a:defRPr>
            </a:lvl1pPr>
          </a:lstStyle>
          <a:p>
            <a:pPr>
              <a:defRPr/>
            </a:pPr>
            <a:endParaRPr lang="es-ES"/>
          </a:p>
        </p:txBody>
      </p:sp>
      <p:sp>
        <p:nvSpPr>
          <p:cNvPr id="1030" name="Rectangle 6"/>
          <p:cNvSpPr>
            <a:spLocks noGrp="1" noChangeArrowheads="1"/>
          </p:cNvSpPr>
          <p:nvPr>
            <p:ph type="sldNum" sz="quarter" idx="4"/>
          </p:nvPr>
        </p:nvSpPr>
        <p:spPr bwMode="auto">
          <a:xfrm>
            <a:off x="7740650" y="6524625"/>
            <a:ext cx="140335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CC"/>
                </a:solidFill>
                <a:latin typeface="+mn-lt"/>
                <a:cs typeface="+mn-cs"/>
              </a:defRPr>
            </a:lvl1pPr>
          </a:lstStyle>
          <a:p>
            <a:pPr>
              <a:defRPr/>
            </a:pPr>
            <a:fld id="{F8E3ED19-1BAE-40AE-93CB-3DC550614C46}"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99FF"/>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83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cs typeface="+mn-cs"/>
              </a:defRPr>
            </a:lvl1pPr>
          </a:lstStyle>
          <a:p>
            <a:pPr>
              <a:defRPr/>
            </a:pPr>
            <a:fld id="{71912AEF-6975-43E7-B260-CACBDAE971EB}" type="datetimeFigureOut">
              <a:rPr lang="es-ES"/>
              <a:pPr>
                <a:defRPr/>
              </a:pPr>
              <a:t>21/10/2016</a:t>
            </a:fld>
            <a:endParaRPr lang="es-ES"/>
          </a:p>
        </p:txBody>
      </p:sp>
      <p:sp>
        <p:nvSpPr>
          <p:cNvPr id="183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a:defRPr/>
            </a:pPr>
            <a:endParaRPr lang="es-ES"/>
          </a:p>
        </p:txBody>
      </p:sp>
      <p:sp>
        <p:nvSpPr>
          <p:cNvPr id="1833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cs typeface="+mn-cs"/>
              </a:defRPr>
            </a:lvl1pPr>
          </a:lstStyle>
          <a:p>
            <a:pPr>
              <a:defRPr/>
            </a:pPr>
            <a:fld id="{DCC2CA2E-2802-4CB1-AB56-A0A33D041023}"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1.xml"/><Relationship Id="rId1" Type="http://schemas.openxmlformats.org/officeDocument/2006/relationships/themeOverride" Target="../theme/themeOverride6.x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2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37.emf"/></Relationships>
</file>

<file path=ppt/slides/_rels/slide3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3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39CFCA67-E025-442F-AAC3-F3A453365793}" type="slidenum">
              <a:rPr lang="es-ES"/>
              <a:pPr algn="r"/>
              <a:t>1</a:t>
            </a:fld>
            <a:endParaRPr lang="es-ES"/>
          </a:p>
        </p:txBody>
      </p:sp>
      <p:sp>
        <p:nvSpPr>
          <p:cNvPr id="27650"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9C18F812-E739-4583-BE6F-5892523A37E9}" type="slidenum">
              <a:rPr lang="es-ES"/>
              <a:pPr algn="r"/>
              <a:t>1</a:t>
            </a:fld>
            <a:endParaRPr lang="es-ES"/>
          </a:p>
        </p:txBody>
      </p:sp>
      <p:sp>
        <p:nvSpPr>
          <p:cNvPr id="27651" name="Rectangle 7"/>
          <p:cNvSpPr txBox="1">
            <a:spLocks noGrp="1" noChangeArrowheads="1"/>
          </p:cNvSpPr>
          <p:nvPr/>
        </p:nvSpPr>
        <p:spPr bwMode="auto">
          <a:xfrm>
            <a:off x="457200" y="6245225"/>
            <a:ext cx="2133600" cy="476250"/>
          </a:xfrm>
          <a:prstGeom prst="rect">
            <a:avLst/>
          </a:prstGeom>
          <a:noFill/>
          <a:ln w="9525">
            <a:noFill/>
            <a:miter lim="800000"/>
            <a:headEnd/>
            <a:tailEnd/>
          </a:ln>
        </p:spPr>
        <p:txBody>
          <a:bodyPr anchor="b"/>
          <a:lstStyle/>
          <a:p>
            <a:fld id="{44BBD37C-B19C-4EFE-9838-E18DDBF812D7}" type="datetime1">
              <a:rPr lang="es-ES"/>
              <a:pPr/>
              <a:t>21/10/2016</a:t>
            </a:fld>
            <a:endParaRPr lang="es-ES"/>
          </a:p>
        </p:txBody>
      </p:sp>
      <p:sp>
        <p:nvSpPr>
          <p:cNvPr id="27652" name="Rectangle 2"/>
          <p:cNvSpPr>
            <a:spLocks noGrp="1" noChangeArrowheads="1"/>
          </p:cNvSpPr>
          <p:nvPr>
            <p:ph type="ctrTitle" idx="4294967295"/>
          </p:nvPr>
        </p:nvSpPr>
        <p:spPr>
          <a:xfrm>
            <a:off x="533400" y="3733800"/>
            <a:ext cx="8280400" cy="2305050"/>
          </a:xfrm>
        </p:spPr>
        <p:txBody>
          <a:bodyPr anchor="b" anchorCtr="1"/>
          <a:lstStyle/>
          <a:p>
            <a:r>
              <a:rPr lang="es-UY" sz="3600" dirty="0" smtClean="0"/>
              <a:t>Resultados de la semana en curso </a:t>
            </a:r>
            <a:br>
              <a:rPr lang="es-UY" sz="3600" dirty="0" smtClean="0"/>
            </a:br>
            <a:r>
              <a:rPr lang="es-UY" sz="3600" dirty="0" smtClean="0"/>
              <a:t>y </a:t>
            </a:r>
            <a:br>
              <a:rPr lang="es-UY" sz="3600" dirty="0" smtClean="0"/>
            </a:br>
            <a:r>
              <a:rPr lang="es-UY" sz="3600" dirty="0" smtClean="0"/>
              <a:t>programación de la semana  </a:t>
            </a:r>
            <a:r>
              <a:rPr lang="es-UY" sz="3600" dirty="0" smtClean="0"/>
              <a:t>43 </a:t>
            </a:r>
            <a:r>
              <a:rPr lang="es-UY" sz="3600" dirty="0" smtClean="0"/>
              <a:t>de 2016      V1</a:t>
            </a:r>
            <a:br>
              <a:rPr lang="es-UY" sz="3600" dirty="0" smtClean="0"/>
            </a:br>
            <a:r>
              <a:rPr lang="es-UY" sz="3600" dirty="0" smtClean="0"/>
              <a:t/>
            </a:r>
            <a:br>
              <a:rPr lang="es-UY" sz="3600" dirty="0" smtClean="0"/>
            </a:br>
            <a:r>
              <a:rPr lang="es-UY" sz="3600" dirty="0" smtClean="0"/>
              <a:t/>
            </a:r>
            <a:br>
              <a:rPr lang="es-UY" sz="3600" dirty="0" smtClean="0"/>
            </a:br>
            <a:r>
              <a:rPr lang="es-UY" sz="3600" dirty="0" smtClean="0"/>
              <a:t/>
            </a:r>
            <a:br>
              <a:rPr lang="es-UY" sz="3600" dirty="0" smtClean="0"/>
            </a:br>
            <a:endParaRPr lang="es-ES" sz="3600" dirty="0" smtClean="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7" name="1 Título"/>
          <p:cNvSpPr>
            <a:spLocks noGrp="1"/>
          </p:cNvSpPr>
          <p:nvPr>
            <p:ph type="title"/>
          </p:nvPr>
        </p:nvSpPr>
        <p:spPr>
          <a:xfrm>
            <a:off x="685800" y="381000"/>
            <a:ext cx="7772400" cy="609600"/>
          </a:xfrm>
        </p:spPr>
        <p:txBody>
          <a:bodyPr/>
          <a:lstStyle/>
          <a:p>
            <a:r>
              <a:rPr lang="es-UY" dirty="0" smtClean="0"/>
              <a:t>Evolución de la demanda</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8766160" cy="4267200"/>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1" name="1 Título"/>
          <p:cNvSpPr>
            <a:spLocks noGrp="1"/>
          </p:cNvSpPr>
          <p:nvPr>
            <p:ph type="title"/>
          </p:nvPr>
        </p:nvSpPr>
        <p:spPr>
          <a:xfrm>
            <a:off x="685800" y="152400"/>
            <a:ext cx="7772400" cy="1143000"/>
          </a:xfrm>
        </p:spPr>
        <p:txBody>
          <a:bodyPr/>
          <a:lstStyle/>
          <a:p>
            <a:r>
              <a:rPr lang="es-UY" sz="2400" dirty="0" smtClean="0"/>
              <a:t>COMPARATIVO DE APORTES DE CENTRALES HIDRAULICAS</a:t>
            </a:r>
            <a:r>
              <a:rPr lang="es-UY" dirty="0" smtClean="0"/>
              <a:t/>
            </a:r>
            <a:br>
              <a:rPr lang="es-UY" dirty="0" smtClean="0"/>
            </a:br>
            <a:r>
              <a:rPr lang="es-UY" sz="2000" dirty="0" smtClean="0"/>
              <a:t>SALTO GRANDE</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732643"/>
            <a:ext cx="4310890" cy="3608388"/>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732643"/>
            <a:ext cx="4341856" cy="3608388"/>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Título"/>
          <p:cNvSpPr>
            <a:spLocks noGrp="1"/>
          </p:cNvSpPr>
          <p:nvPr>
            <p:ph type="title"/>
          </p:nvPr>
        </p:nvSpPr>
        <p:spPr>
          <a:xfrm>
            <a:off x="0" y="0"/>
            <a:ext cx="1524000" cy="2362200"/>
          </a:xfrm>
        </p:spPr>
        <p:txBody>
          <a:bodyPr/>
          <a:lstStyle/>
          <a:p>
            <a:r>
              <a:rPr lang="es-UY" sz="2800" smtClean="0"/>
              <a:t>RIO NEGRO</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1287" y="152400"/>
            <a:ext cx="6532084" cy="6553200"/>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Título"/>
          <p:cNvSpPr>
            <a:spLocks noGrp="1"/>
          </p:cNvSpPr>
          <p:nvPr>
            <p:ph type="title"/>
          </p:nvPr>
        </p:nvSpPr>
        <p:spPr>
          <a:xfrm>
            <a:off x="152400" y="381000"/>
            <a:ext cx="8991600" cy="609600"/>
          </a:xfrm>
        </p:spPr>
        <p:txBody>
          <a:bodyPr/>
          <a:lstStyle/>
          <a:p>
            <a:r>
              <a:rPr lang="es-UY" sz="2400" dirty="0" smtClean="0"/>
              <a:t>Previsión aportes Salto Grande (Fuente CTM, jueves)</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4804" y="3361871"/>
            <a:ext cx="6067425" cy="3467100"/>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583" y="994229"/>
            <a:ext cx="5764441" cy="2895600"/>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1598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3B53D2DE-A390-4E89-AA63-6E28F5E1DBAF}" type="slidenum">
              <a:rPr lang="es-ES"/>
              <a:pPr algn="r"/>
              <a:t>14</a:t>
            </a:fld>
            <a:endParaRPr lang="es-ES"/>
          </a:p>
        </p:txBody>
      </p:sp>
      <p:sp>
        <p:nvSpPr>
          <p:cNvPr id="44034"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D9BB8CAD-7C9F-4857-A3FC-B9822F3D9F07}" type="datetime1">
              <a:rPr lang="es-ES"/>
              <a:pPr/>
              <a:t>21/10/2016</a:t>
            </a:fld>
            <a:endParaRPr lang="es-ES"/>
          </a:p>
        </p:txBody>
      </p:sp>
      <p:sp>
        <p:nvSpPr>
          <p:cNvPr id="44035"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2C8676EB-3889-4967-8CC4-DB9A9AAB0A42}" type="slidenum">
              <a:rPr lang="es-ES"/>
              <a:pPr algn="r"/>
              <a:t>14</a:t>
            </a:fld>
            <a:endParaRPr lang="es-ES"/>
          </a:p>
        </p:txBody>
      </p:sp>
      <p:sp>
        <p:nvSpPr>
          <p:cNvPr id="44036" name="Rectangle 4"/>
          <p:cNvSpPr>
            <a:spLocks noGrp="1" noChangeArrowheads="1"/>
          </p:cNvSpPr>
          <p:nvPr>
            <p:ph type="title" idx="4294967295"/>
          </p:nvPr>
        </p:nvSpPr>
        <p:spPr>
          <a:xfrm>
            <a:off x="250825" y="2636838"/>
            <a:ext cx="8229600" cy="952500"/>
          </a:xfrm>
        </p:spPr>
        <p:txBody>
          <a:bodyPr/>
          <a:lstStyle/>
          <a:p>
            <a:r>
              <a:rPr lang="es-UY" sz="3600" smtClean="0"/>
              <a:t>Semana próxima</a:t>
            </a:r>
            <a:endParaRPr lang="es-ES" sz="36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 y="228600"/>
            <a:ext cx="8534400" cy="381000"/>
          </a:xfrm>
        </p:spPr>
        <p:txBody>
          <a:bodyPr/>
          <a:lstStyle/>
          <a:p>
            <a:r>
              <a:rPr lang="es-UY" sz="2400" dirty="0" smtClean="0"/>
              <a:t>Previsiones de generación eólica fecha </a:t>
            </a:r>
            <a:r>
              <a:rPr lang="es-UY" sz="2400" dirty="0" smtClean="0"/>
              <a:t>20/10 </a:t>
            </a:r>
            <a:r>
              <a:rPr lang="es-UY" sz="2400" dirty="0" smtClean="0"/>
              <a:t>(jueves)</a:t>
            </a:r>
            <a:endParaRPr lang="es-UY" sz="24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90600"/>
            <a:ext cx="8763000" cy="1988642"/>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429" y="3200400"/>
            <a:ext cx="8733971" cy="1982897"/>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88104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28600"/>
            <a:ext cx="8610600" cy="533400"/>
          </a:xfrm>
        </p:spPr>
        <p:txBody>
          <a:bodyPr/>
          <a:lstStyle/>
          <a:p>
            <a:r>
              <a:rPr lang="es-UY" sz="2400" dirty="0"/>
              <a:t>Previsiones de generación eólica fecha </a:t>
            </a:r>
            <a:r>
              <a:rPr lang="es-UY" sz="2400" dirty="0" smtClean="0"/>
              <a:t>14/10 </a:t>
            </a:r>
            <a:r>
              <a:rPr lang="es-UY" sz="2400" dirty="0" smtClean="0"/>
              <a:t>(viernes)</a:t>
            </a:r>
            <a:endParaRPr lang="es-UY"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8756650" cy="1929623"/>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3530600"/>
            <a:ext cx="8756650" cy="1952073"/>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826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1 Título"/>
          <p:cNvSpPr txBox="1">
            <a:spLocks/>
          </p:cNvSpPr>
          <p:nvPr/>
        </p:nvSpPr>
        <p:spPr bwMode="auto">
          <a:xfrm>
            <a:off x="0" y="228600"/>
            <a:ext cx="8915400" cy="590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UY" sz="2400" b="1" i="0" u="none" strike="noStrike" kern="0" cap="none" spc="0" normalizeH="0" baseline="0" noProof="0" dirty="0" smtClean="0">
                <a:ln>
                  <a:noFill/>
                </a:ln>
                <a:solidFill>
                  <a:srgbClr val="FF9900"/>
                </a:solidFill>
                <a:effectLst/>
                <a:uLnTx/>
                <a:uFillTx/>
                <a:latin typeface="Tahoma"/>
                <a:ea typeface="+mj-ea"/>
                <a:cs typeface="+mj-cs"/>
              </a:rPr>
              <a:t>Previsión temperaturas (</a:t>
            </a:r>
            <a:r>
              <a:rPr kumimoji="0" lang="es-UY" sz="2400" b="1" i="0" u="none" strike="noStrike" kern="0" cap="none" spc="0" normalizeH="0" baseline="0" noProof="0" dirty="0" err="1" smtClean="0">
                <a:ln>
                  <a:noFill/>
                </a:ln>
                <a:solidFill>
                  <a:srgbClr val="FF9900"/>
                </a:solidFill>
                <a:effectLst/>
                <a:uLnTx/>
                <a:uFillTx/>
                <a:latin typeface="Tahoma"/>
                <a:ea typeface="+mj-ea"/>
                <a:cs typeface="+mj-cs"/>
              </a:rPr>
              <a:t>Accuweather</a:t>
            </a:r>
            <a:r>
              <a:rPr kumimoji="0" lang="es-UY" sz="2400" b="1" i="0" u="none" strike="noStrike" kern="0" cap="none" spc="0" normalizeH="0" baseline="0" noProof="0" dirty="0" smtClean="0">
                <a:ln>
                  <a:noFill/>
                </a:ln>
                <a:solidFill>
                  <a:srgbClr val="FF9900"/>
                </a:solidFill>
                <a:effectLst/>
                <a:uLnTx/>
                <a:uFillTx/>
                <a:latin typeface="Tahoma"/>
                <a:ea typeface="+mj-ea"/>
                <a:cs typeface="+mj-cs"/>
              </a:rPr>
              <a:t>, viernes)</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8089" y="990601"/>
            <a:ext cx="5917311" cy="5768974"/>
          </a:xfrm>
          <a:prstGeom prst="rect">
            <a:avLst/>
          </a:prstGeom>
          <a:noFill/>
          <a:ln w="2540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175" y="819150"/>
            <a:ext cx="4910025" cy="2601045"/>
          </a:xfrm>
          <a:prstGeom prst="rect">
            <a:avLst/>
          </a:prstGeom>
          <a:noFill/>
          <a:ln w="2540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02319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bwMode="auto">
          <a:xfrm>
            <a:off x="381000" y="76200"/>
            <a:ext cx="7985125"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lvl="0">
              <a:defRPr/>
            </a:pPr>
            <a:r>
              <a:rPr lang="es-UY" sz="2000" kern="0" dirty="0">
                <a:ea typeface="+mn-ea"/>
                <a:cs typeface="Arial" charset="0"/>
              </a:rPr>
              <a:t>Precipitaciones previstas para los próximos días, </a:t>
            </a:r>
            <a:r>
              <a:rPr lang="es-UY" sz="2000" kern="0" dirty="0" smtClean="0">
                <a:ea typeface="+mn-ea"/>
                <a:cs typeface="Arial" charset="0"/>
              </a:rPr>
              <a:t>Fuente INMET  </a:t>
            </a:r>
            <a:r>
              <a:rPr lang="es-UY" sz="2000" kern="0" dirty="0">
                <a:ea typeface="+mn-ea"/>
                <a:cs typeface="Arial" charset="0"/>
              </a:rPr>
              <a:t>(actualizado </a:t>
            </a:r>
            <a:r>
              <a:rPr lang="es-UY" sz="2000" kern="0" dirty="0" smtClean="0">
                <a:ea typeface="+mn-ea"/>
                <a:cs typeface="Arial" charset="0"/>
              </a:rPr>
              <a:t>viernes)</a:t>
            </a:r>
            <a:endParaRPr lang="es-UY" sz="2000" kern="0" dirty="0">
              <a:ea typeface="+mn-ea"/>
              <a:cs typeface="Arial" charset="0"/>
            </a:endParaRPr>
          </a:p>
          <a:p>
            <a:pPr lvl="0">
              <a:defRPr/>
            </a:pPr>
            <a:endParaRPr lang="es-UY" sz="1800" kern="0" dirty="0">
              <a:ea typeface="+mn-ea"/>
              <a:cs typeface="Arial" charset="0"/>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57288"/>
            <a:ext cx="3638550" cy="4551362"/>
          </a:xfrm>
          <a:prstGeom prst="rect">
            <a:avLst/>
          </a:prstGeom>
          <a:noFill/>
          <a:ln w="2540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157288"/>
            <a:ext cx="3652837" cy="4565650"/>
          </a:xfrm>
          <a:prstGeom prst="rect">
            <a:avLst/>
          </a:prstGeom>
          <a:noFill/>
          <a:ln w="2540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164998"/>
            <a:ext cx="3609975" cy="4579938"/>
          </a:xfrm>
          <a:prstGeom prst="rect">
            <a:avLst/>
          </a:prstGeom>
          <a:noFill/>
          <a:ln w="2540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1179286"/>
            <a:ext cx="3667125" cy="4565650"/>
          </a:xfrm>
          <a:prstGeom prst="rect">
            <a:avLst/>
          </a:prstGeom>
          <a:noFill/>
          <a:ln w="2540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2725" y="1157288"/>
            <a:ext cx="3638550" cy="4551362"/>
          </a:xfrm>
          <a:prstGeom prst="rect">
            <a:avLst/>
          </a:prstGeom>
          <a:noFill/>
          <a:ln w="2540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0900" y="1157288"/>
            <a:ext cx="3638550" cy="4551362"/>
          </a:xfrm>
          <a:prstGeom prst="rect">
            <a:avLst/>
          </a:prstGeom>
          <a:noFill/>
          <a:ln w="2540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1165225"/>
            <a:ext cx="3638550" cy="4535488"/>
          </a:xfrm>
          <a:prstGeom prst="rect">
            <a:avLst/>
          </a:prstGeom>
          <a:noFill/>
          <a:ln w="2540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2696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additive="base">
                                        <p:cTn id="7" dur="500" fill="hold"/>
                                        <p:tgtEl>
                                          <p:spTgt spid="9219"/>
                                        </p:tgtEl>
                                        <p:attrNameLst>
                                          <p:attrName>ppt_x</p:attrName>
                                        </p:attrNameLst>
                                      </p:cBhvr>
                                      <p:tavLst>
                                        <p:tav tm="0">
                                          <p:val>
                                            <p:strVal val="#ppt_x"/>
                                          </p:val>
                                        </p:tav>
                                        <p:tav tm="100000">
                                          <p:val>
                                            <p:strVal val="#ppt_x"/>
                                          </p:val>
                                        </p:tav>
                                      </p:tavLst>
                                    </p:anim>
                                    <p:anim calcmode="lin" valueType="num">
                                      <p:cBhvr additive="base">
                                        <p:cTn id="8"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20"/>
                                        </p:tgtEl>
                                        <p:attrNameLst>
                                          <p:attrName>style.visibility</p:attrName>
                                        </p:attrNameLst>
                                      </p:cBhvr>
                                      <p:to>
                                        <p:strVal val="visible"/>
                                      </p:to>
                                    </p:set>
                                    <p:anim calcmode="lin" valueType="num">
                                      <p:cBhvr additive="base">
                                        <p:cTn id="13" dur="500" fill="hold"/>
                                        <p:tgtEl>
                                          <p:spTgt spid="9220"/>
                                        </p:tgtEl>
                                        <p:attrNameLst>
                                          <p:attrName>ppt_x</p:attrName>
                                        </p:attrNameLst>
                                      </p:cBhvr>
                                      <p:tavLst>
                                        <p:tav tm="0">
                                          <p:val>
                                            <p:strVal val="#ppt_x"/>
                                          </p:val>
                                        </p:tav>
                                        <p:tav tm="100000">
                                          <p:val>
                                            <p:strVal val="#ppt_x"/>
                                          </p:val>
                                        </p:tav>
                                      </p:tavLst>
                                    </p:anim>
                                    <p:anim calcmode="lin" valueType="num">
                                      <p:cBhvr additive="base">
                                        <p:cTn id="14"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21"/>
                                        </p:tgtEl>
                                        <p:attrNameLst>
                                          <p:attrName>style.visibility</p:attrName>
                                        </p:attrNameLst>
                                      </p:cBhvr>
                                      <p:to>
                                        <p:strVal val="visible"/>
                                      </p:to>
                                    </p:set>
                                    <p:anim calcmode="lin" valueType="num">
                                      <p:cBhvr additive="base">
                                        <p:cTn id="19" dur="500" fill="hold"/>
                                        <p:tgtEl>
                                          <p:spTgt spid="9221"/>
                                        </p:tgtEl>
                                        <p:attrNameLst>
                                          <p:attrName>ppt_x</p:attrName>
                                        </p:attrNameLst>
                                      </p:cBhvr>
                                      <p:tavLst>
                                        <p:tav tm="0">
                                          <p:val>
                                            <p:strVal val="#ppt_x"/>
                                          </p:val>
                                        </p:tav>
                                        <p:tav tm="100000">
                                          <p:val>
                                            <p:strVal val="#ppt_x"/>
                                          </p:val>
                                        </p:tav>
                                      </p:tavLst>
                                    </p:anim>
                                    <p:anim calcmode="lin" valueType="num">
                                      <p:cBhvr additive="base">
                                        <p:cTn id="20" dur="500" fill="hold"/>
                                        <p:tgtEl>
                                          <p:spTgt spid="92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222"/>
                                        </p:tgtEl>
                                        <p:attrNameLst>
                                          <p:attrName>style.visibility</p:attrName>
                                        </p:attrNameLst>
                                      </p:cBhvr>
                                      <p:to>
                                        <p:strVal val="visible"/>
                                      </p:to>
                                    </p:set>
                                    <p:anim calcmode="lin" valueType="num">
                                      <p:cBhvr additive="base">
                                        <p:cTn id="25" dur="500" fill="hold"/>
                                        <p:tgtEl>
                                          <p:spTgt spid="9222"/>
                                        </p:tgtEl>
                                        <p:attrNameLst>
                                          <p:attrName>ppt_x</p:attrName>
                                        </p:attrNameLst>
                                      </p:cBhvr>
                                      <p:tavLst>
                                        <p:tav tm="0">
                                          <p:val>
                                            <p:strVal val="#ppt_x"/>
                                          </p:val>
                                        </p:tav>
                                        <p:tav tm="100000">
                                          <p:val>
                                            <p:strVal val="#ppt_x"/>
                                          </p:val>
                                        </p:tav>
                                      </p:tavLst>
                                    </p:anim>
                                    <p:anim calcmode="lin" valueType="num">
                                      <p:cBhvr additive="base">
                                        <p:cTn id="26" dur="500" fill="hold"/>
                                        <p:tgtEl>
                                          <p:spTgt spid="92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223"/>
                                        </p:tgtEl>
                                        <p:attrNameLst>
                                          <p:attrName>style.visibility</p:attrName>
                                        </p:attrNameLst>
                                      </p:cBhvr>
                                      <p:to>
                                        <p:strVal val="visible"/>
                                      </p:to>
                                    </p:set>
                                    <p:anim calcmode="lin" valueType="num">
                                      <p:cBhvr additive="base">
                                        <p:cTn id="31" dur="500" fill="hold"/>
                                        <p:tgtEl>
                                          <p:spTgt spid="9223"/>
                                        </p:tgtEl>
                                        <p:attrNameLst>
                                          <p:attrName>ppt_x</p:attrName>
                                        </p:attrNameLst>
                                      </p:cBhvr>
                                      <p:tavLst>
                                        <p:tav tm="0">
                                          <p:val>
                                            <p:strVal val="#ppt_x"/>
                                          </p:val>
                                        </p:tav>
                                        <p:tav tm="100000">
                                          <p:val>
                                            <p:strVal val="#ppt_x"/>
                                          </p:val>
                                        </p:tav>
                                      </p:tavLst>
                                    </p:anim>
                                    <p:anim calcmode="lin" valueType="num">
                                      <p:cBhvr additive="base">
                                        <p:cTn id="32" dur="500" fill="hold"/>
                                        <p:tgtEl>
                                          <p:spTgt spid="92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224"/>
                                        </p:tgtEl>
                                        <p:attrNameLst>
                                          <p:attrName>style.visibility</p:attrName>
                                        </p:attrNameLst>
                                      </p:cBhvr>
                                      <p:to>
                                        <p:strVal val="visible"/>
                                      </p:to>
                                    </p:set>
                                    <p:anim calcmode="lin" valueType="num">
                                      <p:cBhvr additive="base">
                                        <p:cTn id="37" dur="500" fill="hold"/>
                                        <p:tgtEl>
                                          <p:spTgt spid="9224"/>
                                        </p:tgtEl>
                                        <p:attrNameLst>
                                          <p:attrName>ppt_x</p:attrName>
                                        </p:attrNameLst>
                                      </p:cBhvr>
                                      <p:tavLst>
                                        <p:tav tm="0">
                                          <p:val>
                                            <p:strVal val="#ppt_x"/>
                                          </p:val>
                                        </p:tav>
                                        <p:tav tm="100000">
                                          <p:val>
                                            <p:strVal val="#ppt_x"/>
                                          </p:val>
                                        </p:tav>
                                      </p:tavLst>
                                    </p:anim>
                                    <p:anim calcmode="lin" valueType="num">
                                      <p:cBhvr additive="base">
                                        <p:cTn id="38" dur="500" fill="hold"/>
                                        <p:tgtEl>
                                          <p:spTgt spid="922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225"/>
                                        </p:tgtEl>
                                        <p:attrNameLst>
                                          <p:attrName>style.visibility</p:attrName>
                                        </p:attrNameLst>
                                      </p:cBhvr>
                                      <p:to>
                                        <p:strVal val="visible"/>
                                      </p:to>
                                    </p:set>
                                    <p:anim calcmode="lin" valueType="num">
                                      <p:cBhvr additive="base">
                                        <p:cTn id="43" dur="500" fill="hold"/>
                                        <p:tgtEl>
                                          <p:spTgt spid="9225"/>
                                        </p:tgtEl>
                                        <p:attrNameLst>
                                          <p:attrName>ppt_x</p:attrName>
                                        </p:attrNameLst>
                                      </p:cBhvr>
                                      <p:tavLst>
                                        <p:tav tm="0">
                                          <p:val>
                                            <p:strVal val="#ppt_x"/>
                                          </p:val>
                                        </p:tav>
                                        <p:tav tm="100000">
                                          <p:val>
                                            <p:strVal val="#ppt_x"/>
                                          </p:val>
                                        </p:tav>
                                      </p:tavLst>
                                    </p:anim>
                                    <p:anim calcmode="lin" valueType="num">
                                      <p:cBhvr additive="base">
                                        <p:cTn id="44" dur="500" fill="hold"/>
                                        <p:tgtEl>
                                          <p:spTgt spid="92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76200"/>
            <a:ext cx="7772400" cy="990600"/>
          </a:xfrm>
        </p:spPr>
        <p:txBody>
          <a:bodyPr>
            <a:normAutofit/>
          </a:bodyPr>
          <a:lstStyle/>
          <a:p>
            <a:r>
              <a:rPr lang="es-UY" sz="2400" b="1" kern="0" dirty="0">
                <a:solidFill>
                  <a:srgbClr val="FF9900"/>
                </a:solidFill>
                <a:latin typeface="Tahoma"/>
              </a:rPr>
              <a:t>Previsión precipitaciones </a:t>
            </a:r>
            <a:r>
              <a:rPr lang="es-UY" sz="2400" b="1" kern="0" dirty="0" smtClean="0">
                <a:solidFill>
                  <a:srgbClr val="FF9900"/>
                </a:solidFill>
                <a:latin typeface="Tahoma"/>
              </a:rPr>
              <a:t>acumuladas INMET y CPTEC (</a:t>
            </a:r>
            <a:r>
              <a:rPr lang="es-UY" sz="2400" dirty="0" smtClean="0">
                <a:latin typeface="Tahoma"/>
              </a:rPr>
              <a:t>viernes</a:t>
            </a:r>
            <a:r>
              <a:rPr lang="es-UY" sz="2400" b="1" kern="0" dirty="0" smtClean="0">
                <a:solidFill>
                  <a:srgbClr val="FF9900"/>
                </a:solidFill>
                <a:latin typeface="Tahoma"/>
              </a:rPr>
              <a:t>)</a:t>
            </a:r>
            <a:endParaRPr lang="es-UY" sz="2400" b="1" kern="0" dirty="0">
              <a:solidFill>
                <a:srgbClr val="FF9900"/>
              </a:solidFill>
              <a:latin typeface="Tahoma"/>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71121"/>
            <a:ext cx="4103914" cy="4960360"/>
          </a:xfrm>
          <a:prstGeom prst="rect">
            <a:avLst/>
          </a:prstGeom>
          <a:noFill/>
          <a:ln w="2540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171121"/>
            <a:ext cx="4103914" cy="4960360"/>
          </a:xfrm>
          <a:prstGeom prst="rect">
            <a:avLst/>
          </a:prstGeom>
          <a:noFill/>
          <a:ln w="2540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0034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A3A420D4-D2C9-4468-AB52-40C63950F791}" type="slidenum">
              <a:rPr lang="es-ES"/>
              <a:pPr algn="r"/>
              <a:t>2</a:t>
            </a:fld>
            <a:endParaRPr lang="es-ES"/>
          </a:p>
        </p:txBody>
      </p:sp>
      <p:sp>
        <p:nvSpPr>
          <p:cNvPr id="2969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5E83B099-8C8E-4F25-A48D-0099CC2648E7}" type="datetime1">
              <a:rPr lang="es-ES"/>
              <a:pPr/>
              <a:t>21/10/2016</a:t>
            </a:fld>
            <a:endParaRPr lang="es-ES"/>
          </a:p>
        </p:txBody>
      </p:sp>
      <p:sp>
        <p:nvSpPr>
          <p:cNvPr id="2969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9D7675E7-5A2C-40F2-BE51-E3ED691F46C2}" type="slidenum">
              <a:rPr lang="es-ES"/>
              <a:pPr algn="r"/>
              <a:t>2</a:t>
            </a:fld>
            <a:endParaRPr lang="es-ES"/>
          </a:p>
        </p:txBody>
      </p:sp>
      <p:sp>
        <p:nvSpPr>
          <p:cNvPr id="29700" name="Rectangle 2"/>
          <p:cNvSpPr>
            <a:spLocks noGrp="1" noChangeArrowheads="1"/>
          </p:cNvSpPr>
          <p:nvPr>
            <p:ph type="title" idx="4294967295"/>
          </p:nvPr>
        </p:nvSpPr>
        <p:spPr>
          <a:xfrm>
            <a:off x="250825" y="1700213"/>
            <a:ext cx="8218488" cy="2722562"/>
          </a:xfrm>
        </p:spPr>
        <p:txBody>
          <a:bodyPr/>
          <a:lstStyle/>
          <a:p>
            <a:r>
              <a:rPr lang="es-UY" smtClean="0"/>
              <a:t>Resultados de la semana en curso:</a:t>
            </a:r>
            <a:br>
              <a:rPr lang="es-UY" smtClean="0"/>
            </a:br>
            <a:r>
              <a:rPr lang="es-UY" sz="2400" smtClean="0"/>
              <a:t>Comentarios generales</a:t>
            </a:r>
            <a:endParaRPr lang="es-ES" sz="24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F38914BB-1E21-4911-B83A-61AFEDDC49A6}" type="slidenum">
              <a:rPr lang="es-ES"/>
              <a:pPr algn="r"/>
              <a:t>20</a:t>
            </a:fld>
            <a:endParaRPr lang="es-ES"/>
          </a:p>
        </p:txBody>
      </p:sp>
      <p:sp>
        <p:nvSpPr>
          <p:cNvPr id="5017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8AEEAF94-73E0-47DD-ADDE-783E293A928F}" type="datetime1">
              <a:rPr lang="es-ES"/>
              <a:pPr/>
              <a:t>21/10/2016</a:t>
            </a:fld>
            <a:endParaRPr lang="es-ES"/>
          </a:p>
        </p:txBody>
      </p:sp>
      <p:sp>
        <p:nvSpPr>
          <p:cNvPr id="5017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5667D976-BA5E-4167-91EA-5EF11A973D18}" type="slidenum">
              <a:rPr lang="es-ES"/>
              <a:pPr algn="r"/>
              <a:t>20</a:t>
            </a:fld>
            <a:endParaRPr lang="es-ES"/>
          </a:p>
        </p:txBody>
      </p:sp>
      <p:sp>
        <p:nvSpPr>
          <p:cNvPr id="50180" name="Rectangle 2"/>
          <p:cNvSpPr>
            <a:spLocks noGrp="1" noChangeArrowheads="1"/>
          </p:cNvSpPr>
          <p:nvPr>
            <p:ph type="title" idx="4294967295"/>
          </p:nvPr>
        </p:nvSpPr>
        <p:spPr>
          <a:xfrm>
            <a:off x="323850" y="2492375"/>
            <a:ext cx="8229600" cy="1143000"/>
          </a:xfrm>
        </p:spPr>
        <p:txBody>
          <a:bodyPr/>
          <a:lstStyle/>
          <a:p>
            <a:r>
              <a:rPr lang="es-UY" sz="3600" dirty="0" smtClean="0"/>
              <a:t>Programación semanal</a:t>
            </a:r>
            <a:br>
              <a:rPr lang="es-UY" sz="3600" dirty="0" smtClean="0"/>
            </a:br>
            <a:r>
              <a:rPr lang="es-UY" sz="3600" dirty="0" smtClean="0"/>
              <a:t>2016-43</a:t>
            </a:r>
            <a:r>
              <a:rPr lang="es-UY" sz="3600" dirty="0" smtClean="0"/>
              <a:t/>
            </a:r>
            <a:br>
              <a:rPr lang="es-UY" sz="3600" dirty="0" smtClean="0"/>
            </a:br>
            <a:endParaRPr lang="es-ES" sz="36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152400" y="152400"/>
            <a:ext cx="9050338" cy="838200"/>
          </a:xfrm>
        </p:spPr>
        <p:txBody>
          <a:bodyPr/>
          <a:lstStyle/>
          <a:p>
            <a:r>
              <a:rPr lang="es-MX" sz="2800" dirty="0" smtClean="0"/>
              <a:t>COSTO GENERACIÓN TÉRMICA</a:t>
            </a:r>
            <a:endParaRPr lang="es-ES" sz="2800" dirty="0" smtClean="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0"/>
            <a:ext cx="7117702" cy="36576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962400"/>
            <a:ext cx="4038600" cy="2763604"/>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914400"/>
            <a:ext cx="7772400" cy="304800"/>
          </a:xfrm>
        </p:spPr>
        <p:txBody>
          <a:bodyPr/>
          <a:lstStyle/>
          <a:p>
            <a:r>
              <a:rPr lang="es-UY" dirty="0" smtClean="0"/>
              <a:t>MODELOS</a:t>
            </a:r>
            <a:endParaRPr lang="es-UY" dirty="0"/>
          </a:p>
        </p:txBody>
      </p:sp>
    </p:spTree>
    <p:extLst>
      <p:ext uri="{BB962C8B-B14F-4D97-AF65-F5344CB8AC3E}">
        <p14:creationId xmlns:p14="http://schemas.microsoft.com/office/powerpoint/2010/main" val="4089870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762000" y="152400"/>
            <a:ext cx="7772400" cy="304800"/>
          </a:xfrm>
        </p:spPr>
        <p:txBody>
          <a:bodyPr/>
          <a:lstStyle/>
          <a:p>
            <a:r>
              <a:rPr lang="es-UY" dirty="0" smtClean="0"/>
              <a:t>Mediano plazo, OPERGEN</a:t>
            </a:r>
            <a:endParaRPr lang="es-UY"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23888"/>
            <a:ext cx="8566150" cy="5207049"/>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85283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04800"/>
            <a:ext cx="9144000" cy="685800"/>
          </a:xfrm>
        </p:spPr>
        <p:txBody>
          <a:bodyPr/>
          <a:lstStyle/>
          <a:p>
            <a:r>
              <a:rPr lang="es-UY" dirty="0" smtClean="0"/>
              <a:t>Caso libre con aportes en </a:t>
            </a:r>
            <a:r>
              <a:rPr lang="es-UY" dirty="0" smtClean="0"/>
              <a:t>SG (miércoles) y Terra (jueves)</a:t>
            </a:r>
            <a:endParaRPr lang="es-UY"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10600" cy="4759468"/>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5356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04800"/>
            <a:ext cx="7575443" cy="623887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8809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304800"/>
            <a:ext cx="7772400" cy="533400"/>
          </a:xfrm>
        </p:spPr>
        <p:txBody>
          <a:bodyPr/>
          <a:lstStyle/>
          <a:p>
            <a:r>
              <a:rPr lang="es-UY" dirty="0" err="1" smtClean="0"/>
              <a:t>SimSEE</a:t>
            </a:r>
            <a:r>
              <a:rPr lang="es-UY" dirty="0" smtClean="0"/>
              <a:t> </a:t>
            </a:r>
            <a:r>
              <a:rPr lang="es-UY" dirty="0" smtClean="0"/>
              <a:t>libre</a:t>
            </a:r>
            <a:endParaRPr lang="es-UY"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43000"/>
            <a:ext cx="7991475" cy="511454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0903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4971"/>
            <a:ext cx="7239000" cy="6552869"/>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517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 y="228600"/>
            <a:ext cx="9525000" cy="533400"/>
          </a:xfrm>
        </p:spPr>
        <p:txBody>
          <a:bodyPr/>
          <a:lstStyle/>
          <a:p>
            <a:r>
              <a:rPr lang="es-UY" sz="2400" dirty="0" smtClean="0"/>
              <a:t>Ídem anterior pero aportes en Terra actualizados jueves</a:t>
            </a:r>
            <a:endParaRPr lang="es-UY" sz="2400"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14400"/>
            <a:ext cx="8210550" cy="5254753"/>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6421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8600"/>
            <a:ext cx="7162800" cy="6483891"/>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7343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52400" y="381000"/>
            <a:ext cx="8686800" cy="609600"/>
          </a:xfrm>
        </p:spPr>
        <p:txBody>
          <a:bodyPr/>
          <a:lstStyle/>
          <a:p>
            <a:pPr algn="ctr"/>
            <a:r>
              <a:rPr lang="es-UY" sz="2800" dirty="0" smtClean="0"/>
              <a:t>Resumen semana actual N° </a:t>
            </a:r>
            <a:r>
              <a:rPr lang="es-UY" sz="2800" dirty="0" smtClean="0"/>
              <a:t>42</a:t>
            </a:r>
            <a:br>
              <a:rPr lang="es-UY" sz="2800" dirty="0" smtClean="0"/>
            </a:br>
            <a:endParaRPr lang="es-ES" sz="2800" dirty="0" smtClean="0"/>
          </a:p>
        </p:txBody>
      </p:sp>
      <p:sp>
        <p:nvSpPr>
          <p:cNvPr id="32770" name="Rectangle 3"/>
          <p:cNvSpPr>
            <a:spLocks noGrp="1" noChangeArrowheads="1"/>
          </p:cNvSpPr>
          <p:nvPr>
            <p:ph type="body" sz="half" idx="2"/>
          </p:nvPr>
        </p:nvSpPr>
        <p:spPr>
          <a:xfrm>
            <a:off x="152400" y="914400"/>
            <a:ext cx="8763000" cy="5410200"/>
          </a:xfrm>
        </p:spPr>
        <p:txBody>
          <a:bodyPr/>
          <a:lstStyle/>
          <a:p>
            <a:pPr marL="342900" indent="-342900">
              <a:buFont typeface="Arial" panose="020B0604020202020204" pitchFamily="34" charset="0"/>
              <a:buChar char="•"/>
            </a:pPr>
            <a:r>
              <a:rPr lang="es-ES" sz="2000" dirty="0"/>
              <a:t>El despacho durante la semana ha sido totalmente hidráulico. El mismo fue siempre con Salto Grande en la base. Se despachó de tal forma de poder minimizar el riesgo de vertido en la central Salto Grande incluso llegando a cotas por debajo de los 31 m.</a:t>
            </a:r>
            <a:endParaRPr lang="es-UY" sz="2000" dirty="0"/>
          </a:p>
          <a:p>
            <a:pPr marL="342900" indent="-342900">
              <a:buFont typeface="Arial" panose="020B0604020202020204" pitchFamily="34" charset="0"/>
              <a:buChar char="•"/>
            </a:pPr>
            <a:r>
              <a:rPr lang="es-ES" sz="2000" dirty="0"/>
              <a:t>CTM todos los días ha suministrado aumentos de aportes hasta el informado en el día de hoy con un promedio para la semana entrante de </a:t>
            </a:r>
            <a:r>
              <a:rPr lang="es-ES" sz="2000" dirty="0" smtClean="0"/>
              <a:t>7800 </a:t>
            </a:r>
            <a:r>
              <a:rPr lang="es-ES" sz="2000" dirty="0"/>
              <a:t>m3/s.</a:t>
            </a:r>
            <a:endParaRPr lang="es-UY" sz="2000" dirty="0"/>
          </a:p>
          <a:p>
            <a:pPr marL="342900" indent="-342900">
              <a:buFont typeface="Arial" panose="020B0604020202020204" pitchFamily="34" charset="0"/>
              <a:buChar char="•"/>
            </a:pPr>
            <a:r>
              <a:rPr lang="es-ES" sz="2000" dirty="0"/>
              <a:t>A su vez se han producido precipitaciones importantes en la cuenca de Terra las que </a:t>
            </a:r>
            <a:r>
              <a:rPr lang="es-ES" sz="2000" dirty="0" smtClean="0"/>
              <a:t>casi no se han </a:t>
            </a:r>
            <a:r>
              <a:rPr lang="es-ES" sz="2000" dirty="0"/>
              <a:t>producido aportes </a:t>
            </a:r>
            <a:r>
              <a:rPr lang="es-ES" sz="2000" dirty="0" smtClean="0"/>
              <a:t>debido </a:t>
            </a:r>
            <a:r>
              <a:rPr lang="es-ES" sz="2000" dirty="0"/>
              <a:t>a los bajos escurrimientos presentes</a:t>
            </a:r>
            <a:r>
              <a:rPr lang="es-ES" sz="2000" dirty="0" smtClean="0"/>
              <a:t>.</a:t>
            </a:r>
          </a:p>
          <a:p>
            <a:pPr marL="342900" indent="-342900">
              <a:buFont typeface="Arial" panose="020B0604020202020204" pitchFamily="34" charset="0"/>
              <a:buChar char="•"/>
            </a:pPr>
            <a:r>
              <a:rPr lang="es-ES" sz="2000" dirty="0" smtClean="0"/>
              <a:t>Para el día de hoy viernes se hizo oferta a CAMMESA y la misma no fue tomada en tiempo real</a:t>
            </a:r>
          </a:p>
          <a:p>
            <a:pPr marL="342900" indent="-342900">
              <a:buFont typeface="Arial" panose="020B0604020202020204" pitchFamily="34" charset="0"/>
              <a:buChar char="•"/>
            </a:pPr>
            <a:r>
              <a:rPr lang="es-ES" sz="2000" dirty="0" smtClean="0"/>
              <a:t>El lunes se realizo una prueba en la central de Motores de CB para evaluar vibraciones en la Estación E de Transmisión</a:t>
            </a:r>
            <a:endParaRPr lang="es-UY" sz="2000" dirty="0"/>
          </a:p>
          <a:p>
            <a:pPr marL="342900" indent="-342900">
              <a:buFont typeface="Arial" panose="020B0604020202020204" pitchFamily="34" charset="0"/>
              <a:buChar char="•"/>
            </a:pPr>
            <a:endParaRPr lang="es-ES" sz="20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CAB644A3-69A0-4875-88CE-D6F766D9A2C9}" type="slidenum">
              <a:rPr lang="es-ES"/>
              <a:pPr algn="r"/>
              <a:t>30</a:t>
            </a:fld>
            <a:endParaRPr lang="es-ES"/>
          </a:p>
        </p:txBody>
      </p:sp>
      <p:sp>
        <p:nvSpPr>
          <p:cNvPr id="64514"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E2B5819B-F822-436F-833A-0F10F845D15D}" type="datetime1">
              <a:rPr lang="es-ES"/>
              <a:pPr/>
              <a:t>21/10/2016</a:t>
            </a:fld>
            <a:endParaRPr lang="es-ES"/>
          </a:p>
        </p:txBody>
      </p:sp>
      <p:sp>
        <p:nvSpPr>
          <p:cNvPr id="64515"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196891A5-EB9A-4A6E-BA80-C5AABB8C3F0E}" type="slidenum">
              <a:rPr lang="es-ES"/>
              <a:pPr algn="r"/>
              <a:t>30</a:t>
            </a:fld>
            <a:endParaRPr lang="es-ES"/>
          </a:p>
        </p:txBody>
      </p:sp>
      <p:sp>
        <p:nvSpPr>
          <p:cNvPr id="64516" name="Rectangle 2"/>
          <p:cNvSpPr>
            <a:spLocks noGrp="1" noChangeArrowheads="1"/>
          </p:cNvSpPr>
          <p:nvPr>
            <p:ph type="title" idx="4294967295"/>
          </p:nvPr>
        </p:nvSpPr>
        <p:spPr>
          <a:xfrm>
            <a:off x="533400" y="2209800"/>
            <a:ext cx="8229600" cy="2176463"/>
          </a:xfrm>
        </p:spPr>
        <p:txBody>
          <a:bodyPr/>
          <a:lstStyle/>
          <a:p>
            <a:pPr algn="l"/>
            <a:r>
              <a:rPr lang="es-UY" sz="3600" dirty="0" smtClean="0"/>
              <a:t>Programa de generación de la semana </a:t>
            </a:r>
            <a:r>
              <a:rPr lang="es-UY" sz="3600" dirty="0" smtClean="0"/>
              <a:t>43/16</a:t>
            </a:r>
            <a:r>
              <a:rPr lang="es-UY" sz="3600" dirty="0" smtClean="0"/>
              <a:t>:</a:t>
            </a:r>
            <a:br>
              <a:rPr lang="es-UY" sz="3600" dirty="0" smtClean="0"/>
            </a:br>
            <a:r>
              <a:rPr lang="es-UY" sz="3600" dirty="0" smtClean="0"/>
              <a:t/>
            </a:r>
            <a:br>
              <a:rPr lang="es-UY" sz="3600" dirty="0" smtClean="0"/>
            </a:br>
            <a:endParaRPr lang="es-ES" sz="20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609600" y="228600"/>
            <a:ext cx="7772400" cy="685800"/>
          </a:xfrm>
        </p:spPr>
        <p:txBody>
          <a:bodyPr/>
          <a:lstStyle/>
          <a:p>
            <a:r>
              <a:rPr lang="es-UY" dirty="0" smtClean="0"/>
              <a:t>Programa semanal (jueves)</a:t>
            </a:r>
            <a:br>
              <a:rPr lang="es-UY" dirty="0" smtClean="0"/>
            </a:br>
            <a:endParaRPr lang="es-ES" dirty="0" smtClean="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7221" y="4078287"/>
            <a:ext cx="2809222" cy="2779713"/>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762000"/>
            <a:ext cx="6064821" cy="43434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85800" y="381000"/>
            <a:ext cx="7772400" cy="533400"/>
          </a:xfrm>
        </p:spPr>
        <p:txBody>
          <a:bodyPr/>
          <a:lstStyle/>
          <a:p>
            <a:r>
              <a:rPr lang="es-UY" dirty="0" smtClean="0"/>
              <a:t>Datos energéticos diarios</a:t>
            </a:r>
            <a:endParaRPr lang="es-UY"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47615"/>
            <a:ext cx="8186738" cy="5113483"/>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98451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85800" y="152400"/>
            <a:ext cx="7772400" cy="381000"/>
          </a:xfrm>
        </p:spPr>
        <p:txBody>
          <a:bodyPr/>
          <a:lstStyle/>
          <a:p>
            <a:r>
              <a:rPr lang="es-UY" dirty="0" smtClean="0"/>
              <a:t>Datos hidráulicos diarios</a:t>
            </a:r>
            <a:endParaRPr lang="es-UY"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787400"/>
            <a:ext cx="7517240" cy="57150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84918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4 Título"/>
          <p:cNvSpPr>
            <a:spLocks noGrp="1"/>
          </p:cNvSpPr>
          <p:nvPr>
            <p:ph type="title"/>
          </p:nvPr>
        </p:nvSpPr>
        <p:spPr>
          <a:xfrm>
            <a:off x="609600" y="21771"/>
            <a:ext cx="7772400" cy="914400"/>
          </a:xfrm>
        </p:spPr>
        <p:txBody>
          <a:bodyPr/>
          <a:lstStyle/>
          <a:p>
            <a:r>
              <a:rPr lang="es-UY" dirty="0" smtClean="0"/>
              <a:t>Perspectivas para la semana 42</a:t>
            </a:r>
            <a:br>
              <a:rPr lang="es-UY" dirty="0" smtClean="0"/>
            </a:br>
            <a:endParaRPr lang="es-UY" dirty="0" smtClean="0"/>
          </a:p>
        </p:txBody>
      </p:sp>
      <p:sp>
        <p:nvSpPr>
          <p:cNvPr id="31746" name="5 Marcador de contenido"/>
          <p:cNvSpPr>
            <a:spLocks noGrp="1"/>
          </p:cNvSpPr>
          <p:nvPr>
            <p:ph idx="1"/>
          </p:nvPr>
        </p:nvSpPr>
        <p:spPr>
          <a:xfrm>
            <a:off x="381000" y="762000"/>
            <a:ext cx="8636000" cy="5334000"/>
          </a:xfrm>
        </p:spPr>
        <p:txBody>
          <a:bodyPr/>
          <a:lstStyle/>
          <a:p>
            <a:r>
              <a:rPr lang="es-ES" sz="2000" dirty="0"/>
              <a:t>Los aportes informados en el </a:t>
            </a:r>
            <a:r>
              <a:rPr lang="es-ES" sz="2000" dirty="0" smtClean="0"/>
              <a:t>día </a:t>
            </a:r>
            <a:r>
              <a:rPr lang="es-ES" sz="2000" dirty="0"/>
              <a:t>de </a:t>
            </a:r>
            <a:r>
              <a:rPr lang="es-ES" sz="2000" dirty="0" smtClean="0"/>
              <a:t>ayer </a:t>
            </a:r>
            <a:r>
              <a:rPr lang="es-ES" sz="2000" dirty="0"/>
              <a:t>jueves por parte de CTM son en promedio para la semana 43 de </a:t>
            </a:r>
            <a:r>
              <a:rPr lang="es-ES" sz="2000" dirty="0" smtClean="0"/>
              <a:t>9800 </a:t>
            </a:r>
            <a:r>
              <a:rPr lang="es-ES" sz="2000" dirty="0"/>
              <a:t>m3/s sin considerar lluvias previstas, y de 12700 considerando precipitaciones.</a:t>
            </a:r>
            <a:endParaRPr lang="es-UY" sz="2000" dirty="0"/>
          </a:p>
          <a:p>
            <a:r>
              <a:rPr lang="es-ES" sz="2000" dirty="0"/>
              <a:t>La central de Terra tiene aportes a la </a:t>
            </a:r>
            <a:r>
              <a:rPr lang="es-ES" sz="2000" dirty="0" smtClean="0"/>
              <a:t>fecha</a:t>
            </a:r>
          </a:p>
          <a:p>
            <a:r>
              <a:rPr lang="es-ES" sz="2000" dirty="0" smtClean="0"/>
              <a:t>No existen pronósticos de relevancia para ninguna de las cuencas por 7 días.</a:t>
            </a:r>
            <a:endParaRPr lang="es-UY" sz="2000" dirty="0"/>
          </a:p>
          <a:p>
            <a:r>
              <a:rPr lang="es-ES" sz="2000" dirty="0"/>
              <a:t>El lunes se indispondrá una unidad de Palmar durante 5 días para cambio de zapatas de freno.</a:t>
            </a:r>
            <a:endParaRPr lang="es-UY" sz="2000" dirty="0"/>
          </a:p>
          <a:p>
            <a:r>
              <a:rPr lang="es-ES" sz="2000" dirty="0"/>
              <a:t>La corrida de </a:t>
            </a:r>
            <a:r>
              <a:rPr lang="es-ES" sz="2000" dirty="0" err="1"/>
              <a:t>SimSEE</a:t>
            </a:r>
            <a:r>
              <a:rPr lang="es-ES" sz="2000" dirty="0"/>
              <a:t> con actor exportación tanto en mediano plazo y en corto plazo no exporta energía adicional a la del río Uruguay</a:t>
            </a:r>
            <a:r>
              <a:rPr lang="es-ES" sz="2000" dirty="0" smtClean="0"/>
              <a:t>.</a:t>
            </a:r>
          </a:p>
          <a:p>
            <a:r>
              <a:rPr lang="es-ES" sz="2000" dirty="0" smtClean="0"/>
              <a:t>Se estima se tendrán del orden de los 40GWh de excedentes en la semana.</a:t>
            </a:r>
            <a:endParaRPr lang="es-UY" sz="2000" dirty="0"/>
          </a:p>
          <a:p>
            <a:endParaRPr lang="es-ES" sz="2000" b="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400" y="533400"/>
            <a:ext cx="8991600" cy="5562600"/>
          </a:xfrm>
        </p:spPr>
        <p:txBody>
          <a:bodyPr/>
          <a:lstStyle/>
          <a:p>
            <a:pPr marL="0" indent="0">
              <a:buNone/>
            </a:pPr>
            <a:r>
              <a:rPr lang="es-ES" sz="2400" b="1" u="sng" dirty="0" smtClean="0">
                <a:solidFill>
                  <a:schemeClr val="tx1"/>
                </a:solidFill>
              </a:rPr>
              <a:t>Modelos</a:t>
            </a:r>
          </a:p>
          <a:p>
            <a:pPr marL="0" indent="0">
              <a:buNone/>
            </a:pPr>
            <a:endParaRPr lang="es-ES" sz="2400" b="1" u="sng" dirty="0" smtClean="0">
              <a:solidFill>
                <a:schemeClr val="tx1"/>
              </a:solidFill>
            </a:endParaRPr>
          </a:p>
          <a:p>
            <a:r>
              <a:rPr lang="es-ES" sz="2000" dirty="0">
                <a:solidFill>
                  <a:srgbClr val="3333CC"/>
                </a:solidFill>
              </a:rPr>
              <a:t>Dado el volumen de aportes en SG de decide correr modelos con aportes sin lluvias, de misma forma para Terra al miércoles. El jueves en salas de corto plazo se actualizaron aportes de  Terra, como también con el modelo de Exportación M30D30. </a:t>
            </a:r>
            <a:endParaRPr lang="es-UY" sz="2000" dirty="0">
              <a:solidFill>
                <a:srgbClr val="3333CC"/>
              </a:solidFill>
            </a:endParaRPr>
          </a:p>
          <a:p>
            <a:r>
              <a:rPr lang="es-ES" sz="2000" dirty="0">
                <a:solidFill>
                  <a:srgbClr val="3333CC"/>
                </a:solidFill>
              </a:rPr>
              <a:t>Los modelos coinciden en no exportar energía adicional a la de Salto Grande y en no generar con Terra, dando los picos de potencia con la central Palmar.</a:t>
            </a:r>
            <a:endParaRPr lang="es-UY" sz="2000" dirty="0">
              <a:solidFill>
                <a:srgbClr val="3333CC"/>
              </a:solidFill>
            </a:endParaRPr>
          </a:p>
          <a:p>
            <a:pPr marL="0" indent="0">
              <a:buNone/>
            </a:pPr>
            <a:endParaRPr lang="es-UY" sz="2000" b="1" dirty="0">
              <a:solidFill>
                <a:srgbClr val="3333CC"/>
              </a:solidFill>
            </a:endParaRPr>
          </a:p>
        </p:txBody>
      </p:sp>
    </p:spTree>
    <p:extLst>
      <p:ext uri="{BB962C8B-B14F-4D97-AF65-F5344CB8AC3E}">
        <p14:creationId xmlns:p14="http://schemas.microsoft.com/office/powerpoint/2010/main" val="1823550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a:xfrm>
            <a:off x="0" y="381000"/>
            <a:ext cx="9144000" cy="836613"/>
          </a:xfrm>
        </p:spPr>
        <p:txBody>
          <a:bodyPr/>
          <a:lstStyle/>
          <a:p>
            <a:r>
              <a:rPr lang="es-ES" sz="2800" dirty="0" smtClean="0"/>
              <a:t>DESPACHO PROPUESTO </a:t>
            </a:r>
            <a:br>
              <a:rPr lang="es-ES" sz="2800" dirty="0" smtClean="0"/>
            </a:br>
            <a:endParaRPr lang="es-ES" sz="2000" dirty="0" smtClean="0"/>
          </a:p>
        </p:txBody>
      </p:sp>
      <p:sp>
        <p:nvSpPr>
          <p:cNvPr id="33794" name="Rectangle 3"/>
          <p:cNvSpPr>
            <a:spLocks noGrp="1" noChangeArrowheads="1"/>
          </p:cNvSpPr>
          <p:nvPr>
            <p:ph type="body" idx="4294967295"/>
          </p:nvPr>
        </p:nvSpPr>
        <p:spPr>
          <a:xfrm>
            <a:off x="0" y="914400"/>
            <a:ext cx="9144000" cy="4876800"/>
          </a:xfrm>
        </p:spPr>
        <p:txBody>
          <a:bodyPr/>
          <a:lstStyle/>
          <a:p>
            <a:r>
              <a:rPr lang="es-ES" b="1" dirty="0"/>
              <a:t>En vista de los pronósticos de precipitaciones  anterior el despacho propuesto es el siguiente:</a:t>
            </a:r>
            <a:endParaRPr lang="es-UY" b="1" dirty="0"/>
          </a:p>
          <a:p>
            <a:pPr lvl="1"/>
            <a:r>
              <a:rPr lang="es-ES" b="1" dirty="0"/>
              <a:t>Auto despachados. </a:t>
            </a:r>
            <a:endParaRPr lang="es-UY" b="1" dirty="0"/>
          </a:p>
          <a:p>
            <a:pPr lvl="1"/>
            <a:r>
              <a:rPr lang="es-ES" b="1" dirty="0"/>
              <a:t>Salto Grande </a:t>
            </a:r>
            <a:r>
              <a:rPr lang="es-ES" b="1" dirty="0" smtClean="0"/>
              <a:t>a pleno</a:t>
            </a:r>
          </a:p>
          <a:p>
            <a:pPr lvl="1"/>
            <a:r>
              <a:rPr lang="es-ES" b="1" dirty="0" smtClean="0"/>
              <a:t>Pa</a:t>
            </a:r>
            <a:r>
              <a:rPr lang="es-ES" b="1" dirty="0" smtClean="0"/>
              <a:t>lmar </a:t>
            </a:r>
            <a:r>
              <a:rPr lang="es-ES" b="1" dirty="0"/>
              <a:t>hasta pleno (cota mínima de 38 m)</a:t>
            </a:r>
            <a:endParaRPr lang="es-UY" b="1" dirty="0"/>
          </a:p>
          <a:p>
            <a:pPr lvl="1"/>
            <a:r>
              <a:rPr lang="es-ES" b="1" dirty="0"/>
              <a:t>Terra hasta pleno y para cota de Palmar</a:t>
            </a:r>
            <a:endParaRPr lang="es-UY" b="1" dirty="0"/>
          </a:p>
          <a:p>
            <a:pPr lvl="1"/>
            <a:endParaRPr lang="es-UY"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91868F5F-9EE3-4B42-ABF6-C37D67D7D2D8}" type="slidenum">
              <a:rPr lang="es-ES"/>
              <a:pPr algn="r"/>
              <a:t>7</a:t>
            </a:fld>
            <a:endParaRPr lang="es-ES"/>
          </a:p>
        </p:txBody>
      </p:sp>
      <p:sp>
        <p:nvSpPr>
          <p:cNvPr id="35842"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485921E9-C777-4214-B2B8-42C2740ED05D}" type="datetime1">
              <a:rPr lang="es-ES"/>
              <a:pPr/>
              <a:t>21/10/2016</a:t>
            </a:fld>
            <a:endParaRPr lang="es-ES"/>
          </a:p>
        </p:txBody>
      </p:sp>
      <p:sp>
        <p:nvSpPr>
          <p:cNvPr id="35843"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568B6D91-E64C-4117-9E66-07CF84FE854A}" type="slidenum">
              <a:rPr lang="es-ES"/>
              <a:pPr algn="r"/>
              <a:t>7</a:t>
            </a:fld>
            <a:endParaRPr lang="es-ES"/>
          </a:p>
        </p:txBody>
      </p:sp>
      <p:sp>
        <p:nvSpPr>
          <p:cNvPr id="35844" name="Rectangle 2"/>
          <p:cNvSpPr>
            <a:spLocks noGrp="1" noChangeArrowheads="1"/>
          </p:cNvSpPr>
          <p:nvPr>
            <p:ph type="title" idx="4294967295"/>
          </p:nvPr>
        </p:nvSpPr>
        <p:spPr>
          <a:xfrm>
            <a:off x="381000" y="2971800"/>
            <a:ext cx="8229600" cy="1384300"/>
          </a:xfrm>
        </p:spPr>
        <p:txBody>
          <a:bodyPr/>
          <a:lstStyle/>
          <a:p>
            <a:r>
              <a:rPr lang="es-UY" b="0" smtClean="0"/>
              <a:t>Resultados de la semana en curso:</a:t>
            </a:r>
            <a:r>
              <a:rPr lang="es-UY" smtClean="0"/>
              <a:t/>
            </a:r>
            <a:br>
              <a:rPr lang="es-UY" smtClean="0"/>
            </a:br>
            <a:r>
              <a:rPr lang="es-UY" sz="1800" smtClean="0"/>
              <a:t>Comparación ejecutado-programado</a:t>
            </a:r>
            <a:br>
              <a:rPr lang="es-UY" sz="1800" smtClean="0"/>
            </a:br>
            <a:r>
              <a:rPr lang="es-UY" sz="1800" smtClean="0"/>
              <a:t>.</a:t>
            </a:r>
            <a:br>
              <a:rPr lang="es-UY" sz="1800" smtClean="0"/>
            </a:br>
            <a:r>
              <a:rPr lang="es-UY" smtClean="0"/>
              <a:t/>
            </a:r>
            <a:br>
              <a:rPr lang="es-UY" smtClean="0"/>
            </a:br>
            <a:endParaRPr lang="es-ES" sz="2000" smtClean="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Título"/>
          <p:cNvSpPr>
            <a:spLocks noGrp="1"/>
          </p:cNvSpPr>
          <p:nvPr>
            <p:ph type="title"/>
          </p:nvPr>
        </p:nvSpPr>
        <p:spPr>
          <a:xfrm>
            <a:off x="914400" y="228600"/>
            <a:ext cx="7086600" cy="685800"/>
          </a:xfrm>
        </p:spPr>
        <p:txBody>
          <a:bodyPr/>
          <a:lstStyle/>
          <a:p>
            <a:r>
              <a:rPr lang="es-ES" sz="2400" dirty="0" smtClean="0"/>
              <a:t>Datos globales semanales  (jueves)</a:t>
            </a:r>
            <a:br>
              <a:rPr lang="es-ES" sz="2400" dirty="0" smtClean="0"/>
            </a:br>
            <a:endParaRPr lang="es-UY" sz="2400" dirty="0" smtClean="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16" y="685801"/>
            <a:ext cx="6171221" cy="4419600"/>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8337" y="4038600"/>
            <a:ext cx="2845663" cy="2815771"/>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Título"/>
          <p:cNvSpPr>
            <a:spLocks noGrp="1"/>
          </p:cNvSpPr>
          <p:nvPr>
            <p:ph type="title"/>
          </p:nvPr>
        </p:nvSpPr>
        <p:spPr>
          <a:xfrm>
            <a:off x="581025" y="304800"/>
            <a:ext cx="8305800" cy="533400"/>
          </a:xfrm>
        </p:spPr>
        <p:txBody>
          <a:bodyPr/>
          <a:lstStyle/>
          <a:p>
            <a:r>
              <a:rPr lang="es-UY" sz="2400" dirty="0" smtClean="0"/>
              <a:t>Datos globales semanales  </a:t>
            </a:r>
            <a:r>
              <a:rPr lang="es-UY" sz="2400" dirty="0" smtClean="0"/>
              <a:t>(jueves</a:t>
            </a:r>
            <a:r>
              <a:rPr lang="es-UY" sz="2400" dirty="0" smtClean="0"/>
              <a:t>)</a:t>
            </a:r>
            <a:r>
              <a:rPr lang="es-ES" sz="2400" dirty="0" smtClean="0"/>
              <a:t> Comparación previsto-ejecutado producción </a:t>
            </a:r>
            <a:br>
              <a:rPr lang="es-ES" sz="2400" dirty="0" smtClean="0"/>
            </a:br>
            <a:endParaRPr lang="es-UY" sz="2400" dirty="0" smtClean="0"/>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914401"/>
            <a:ext cx="4050687" cy="5486400"/>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885372"/>
            <a:ext cx="2080597" cy="5515429"/>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Presentación en blanco">
  <a:themeElements>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ción en blanc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ón en bl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ón en bl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ón en bl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ersonalizado">
  <a:themeElements>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372274</TotalTime>
  <Words>576</Words>
  <Application>Microsoft Office PowerPoint</Application>
  <PresentationFormat>Presentación en pantalla (4:3)</PresentationFormat>
  <Paragraphs>74</Paragraphs>
  <Slides>33</Slides>
  <Notes>7</Notes>
  <HiddenSlides>0</HiddenSlides>
  <MMClips>0</MMClips>
  <ScaleCrop>false</ScaleCrop>
  <HeadingPairs>
    <vt:vector size="4" baseType="variant">
      <vt:variant>
        <vt:lpstr>Tema</vt:lpstr>
      </vt:variant>
      <vt:variant>
        <vt:i4>2</vt:i4>
      </vt:variant>
      <vt:variant>
        <vt:lpstr>Títulos de diapositiva</vt:lpstr>
      </vt:variant>
      <vt:variant>
        <vt:i4>33</vt:i4>
      </vt:variant>
    </vt:vector>
  </HeadingPairs>
  <TitlesOfParts>
    <vt:vector size="35" baseType="lpstr">
      <vt:lpstr>Presentación en blanco</vt:lpstr>
      <vt:lpstr>Diseño personalizado</vt:lpstr>
      <vt:lpstr>Resultados de la semana en curso  y  programación de la semana  43 de 2016      V1    </vt:lpstr>
      <vt:lpstr>Resultados de la semana en curso: Comentarios generales</vt:lpstr>
      <vt:lpstr>Resumen semana actual N° 42 </vt:lpstr>
      <vt:lpstr>Perspectivas para la semana 42 </vt:lpstr>
      <vt:lpstr>Presentación de PowerPoint</vt:lpstr>
      <vt:lpstr>DESPACHO PROPUESTO  </vt:lpstr>
      <vt:lpstr>Resultados de la semana en curso: Comparación ejecutado-programado .  </vt:lpstr>
      <vt:lpstr>Datos globales semanales  (jueves) </vt:lpstr>
      <vt:lpstr>Datos globales semanales  (jueves) Comparación previsto-ejecutado producción  </vt:lpstr>
      <vt:lpstr>Evolución de la demanda</vt:lpstr>
      <vt:lpstr>COMPARATIVO DE APORTES DE CENTRALES HIDRAULICAS SALTO GRANDE</vt:lpstr>
      <vt:lpstr>RIO NEGRO</vt:lpstr>
      <vt:lpstr>Previsión aportes Salto Grande (Fuente CTM, jueves)</vt:lpstr>
      <vt:lpstr>Semana próxima</vt:lpstr>
      <vt:lpstr>Previsiones de generación eólica fecha 20/10 (jueves)</vt:lpstr>
      <vt:lpstr>Previsiones de generación eólica fecha 14/10 (viernes)</vt:lpstr>
      <vt:lpstr>Presentación de PowerPoint</vt:lpstr>
      <vt:lpstr>Presentación de PowerPoint</vt:lpstr>
      <vt:lpstr>Previsión precipitaciones acumuladas INMET y CPTEC (viernes)</vt:lpstr>
      <vt:lpstr>Programación semanal 2016-43 </vt:lpstr>
      <vt:lpstr>COSTO GENERACIÓN TÉRMICA</vt:lpstr>
      <vt:lpstr>MODELOS</vt:lpstr>
      <vt:lpstr>Mediano plazo, OPERGEN</vt:lpstr>
      <vt:lpstr>Caso libre con aportes en SG (miércoles) y Terra (jueves)</vt:lpstr>
      <vt:lpstr>Presentación de PowerPoint</vt:lpstr>
      <vt:lpstr>SimSEE libre</vt:lpstr>
      <vt:lpstr>Presentación de PowerPoint</vt:lpstr>
      <vt:lpstr>Ídem anterior pero aportes en Terra actualizados jueves</vt:lpstr>
      <vt:lpstr>Presentación de PowerPoint</vt:lpstr>
      <vt:lpstr>Programa de generación de la semana 43/16:  </vt:lpstr>
      <vt:lpstr>Programa semanal (jueves) </vt:lpstr>
      <vt:lpstr>Datos energéticos diarios</vt:lpstr>
      <vt:lpstr>Datos hidráulicos diarios</vt:lpstr>
    </vt:vector>
  </TitlesOfParts>
  <Company>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at</dc:creator>
  <cp:lastModifiedBy>Marcos</cp:lastModifiedBy>
  <cp:revision>4206</cp:revision>
  <dcterms:created xsi:type="dcterms:W3CDTF">2010-01-29T12:03:38Z</dcterms:created>
  <dcterms:modified xsi:type="dcterms:W3CDTF">2016-10-21T13:57:24Z</dcterms:modified>
</cp:coreProperties>
</file>