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8"/>
  </p:notesMasterIdLst>
  <p:handoutMasterIdLst>
    <p:handoutMasterId r:id="rId39"/>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41" r:id="rId25"/>
    <p:sldId id="1442" r:id="rId26"/>
    <p:sldId id="1443" r:id="rId27"/>
    <p:sldId id="1428" r:id="rId28"/>
    <p:sldId id="1438" r:id="rId29"/>
    <p:sldId id="1444" r:id="rId30"/>
    <p:sldId id="1445" r:id="rId31"/>
    <p:sldId id="1440" r:id="rId32"/>
    <p:sldId id="1175" r:id="rId33"/>
    <p:sldId id="1133" r:id="rId34"/>
    <p:sldId id="1353" r:id="rId35"/>
    <p:sldId id="1354" r:id="rId36"/>
    <p:sldId id="1439" r:id="rId37"/>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7" autoAdjust="0"/>
    <p:restoredTop sz="86397" autoAdjust="0"/>
  </p:normalViewPr>
  <p:slideViewPr>
    <p:cSldViewPr>
      <p:cViewPr>
        <p:scale>
          <a:sx n="100" d="100"/>
          <a:sy n="100" d="100"/>
        </p:scale>
        <p:origin x="-2814" y="-72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02/12/2016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dirty="0"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17</a:t>
            </a:fld>
            <a:endParaRPr lang="es-ES"/>
          </a:p>
        </p:txBody>
      </p:sp>
    </p:spTree>
    <p:extLst>
      <p:ext uri="{BB962C8B-B14F-4D97-AF65-F5344CB8AC3E}">
        <p14:creationId xmlns:p14="http://schemas.microsoft.com/office/powerpoint/2010/main" val="83170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31</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02/12/2016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02/12/2016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02/12/2016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02/12/2016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02/12/2016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02/12/2016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02/12/2016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02/12/2016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02/12/2016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02/12/2016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02/12/2016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02/12/2016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6.emf"/><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02/12/2016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49 de 2016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00909"/>
            <a:ext cx="8688388" cy="422934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80" y="1787525"/>
            <a:ext cx="3925887" cy="32861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787525"/>
            <a:ext cx="3975100" cy="330358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781" y="76200"/>
            <a:ext cx="6608037" cy="66294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152400" y="381000"/>
            <a:ext cx="8991600" cy="609600"/>
          </a:xfrm>
        </p:spPr>
        <p:txBody>
          <a:bodyPr/>
          <a:lstStyle/>
          <a:p>
            <a:r>
              <a:rPr lang="es-UY" sz="2400" dirty="0" smtClean="0"/>
              <a:t>Previsión aportes Salto Grande (Fuente CTM, viernes)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399"/>
            <a:ext cx="7772400" cy="444137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02/12/2016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 y="228600"/>
            <a:ext cx="8534400" cy="381000"/>
          </a:xfrm>
        </p:spPr>
        <p:txBody>
          <a:bodyPr/>
          <a:lstStyle/>
          <a:p>
            <a:r>
              <a:rPr lang="es-UY" sz="2400" dirty="0" smtClean="0"/>
              <a:t>Previsiones de generación eólica fecha 01/12 (jueves)</a:t>
            </a:r>
            <a:endParaRPr lang="es-UY"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38" y="1249218"/>
            <a:ext cx="8787395" cy="199807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38" y="3600569"/>
            <a:ext cx="8787395" cy="200219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25/11 (viernes)</a:t>
            </a:r>
            <a:endParaRPr lang="es-UY"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27" y="1219200"/>
            <a:ext cx="8662988" cy="200040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27" y="3505200"/>
            <a:ext cx="8679151" cy="194508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22860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89094"/>
            <a:ext cx="5838825" cy="562760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 y="989094"/>
            <a:ext cx="5053013" cy="268605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a:t>
            </a:r>
            <a:r>
              <a:rPr lang="es-UY" sz="2000" kern="0" dirty="0" smtClean="0">
                <a:ea typeface="+mn-ea"/>
                <a:cs typeface="Arial" charset="0"/>
              </a:rPr>
              <a:t>Fuente INMET  </a:t>
            </a:r>
            <a:r>
              <a:rPr lang="es-UY" sz="2000" kern="0" dirty="0">
                <a:ea typeface="+mn-ea"/>
                <a:cs typeface="Arial" charset="0"/>
              </a:rPr>
              <a:t>(actualizado </a:t>
            </a:r>
            <a:r>
              <a:rPr lang="es-UY" sz="2000" kern="0" dirty="0" smtClean="0">
                <a:ea typeface="+mn-ea"/>
                <a:cs typeface="Arial" charset="0"/>
              </a:rPr>
              <a:t>viernes)</a:t>
            </a:r>
            <a:endParaRPr lang="es-UY" sz="2000" kern="0" dirty="0">
              <a:ea typeface="+mn-ea"/>
              <a:cs typeface="Arial" charset="0"/>
            </a:endParaRPr>
          </a:p>
          <a:p>
            <a:pPr lvl="0">
              <a:defRPr/>
            </a:pPr>
            <a:endParaRPr lang="es-UY" sz="1800" kern="0" dirty="0">
              <a:ea typeface="+mn-ea"/>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77925"/>
            <a:ext cx="4538663" cy="450056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92213"/>
            <a:ext cx="4516437" cy="451485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85863"/>
            <a:ext cx="4510087" cy="44926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399" y="1177925"/>
            <a:ext cx="4516437" cy="44926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171575"/>
            <a:ext cx="4510087" cy="451485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187450"/>
            <a:ext cx="4524375" cy="450056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177925"/>
            <a:ext cx="4530725" cy="4521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dirty="0" smtClean="0">
                <a:latin typeface="Tahoma"/>
              </a:rPr>
              <a:t>viernes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3"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433762" cy="423920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509963" cy="423703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02/12/2016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02/12/2016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2016-49</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9050338" cy="838200"/>
          </a:xfrm>
        </p:spPr>
        <p:txBody>
          <a:bodyPr/>
          <a:lstStyle/>
          <a:p>
            <a:r>
              <a:rPr lang="es-MX" sz="2800" dirty="0" smtClean="0"/>
              <a:t>COSTO GENERACIÓN TÉRMICA</a:t>
            </a:r>
            <a:endParaRPr lang="es-ES" sz="2800"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6374093" cy="32766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536" y="3429000"/>
            <a:ext cx="4786313" cy="327526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1031" y="304800"/>
            <a:ext cx="7772400" cy="609600"/>
          </a:xfrm>
        </p:spPr>
        <p:txBody>
          <a:bodyPr/>
          <a:lstStyle/>
          <a:p>
            <a:r>
              <a:rPr lang="es-UY" dirty="0" smtClean="0"/>
              <a:t>MEDIANO PLAZO SIN EXPORTACIÓN</a:t>
            </a:r>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914399"/>
            <a:ext cx="7391400" cy="449296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6" y="4796951"/>
            <a:ext cx="5495924" cy="2051524"/>
          </a:xfrm>
          <a:prstGeom prst="rect">
            <a:avLst/>
          </a:prstGeom>
          <a:solidFill>
            <a:schemeClr val="bg1"/>
          </a:solidFill>
          <a:ln w="25400" cmpd="thinThick">
            <a:solidFill>
              <a:schemeClr val="tx1"/>
            </a:solidFill>
            <a:miter lim="800000"/>
            <a:headEnd/>
            <a:tailEnd/>
          </a:ln>
          <a:effectLst/>
        </p:spPr>
      </p:pic>
    </p:spTree>
    <p:extLst>
      <p:ext uri="{BB962C8B-B14F-4D97-AF65-F5344CB8AC3E}">
        <p14:creationId xmlns:p14="http://schemas.microsoft.com/office/powerpoint/2010/main" val="207165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228600"/>
            <a:ext cx="7772400" cy="533400"/>
          </a:xfrm>
        </p:spPr>
        <p:txBody>
          <a:bodyPr/>
          <a:lstStyle/>
          <a:p>
            <a:r>
              <a:rPr lang="es-UY" dirty="0" smtClean="0"/>
              <a:t>CPC, caso libre</a:t>
            </a:r>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208595" cy="453726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1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45993" cy="629697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68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err="1" smtClean="0"/>
              <a:t>SimSEE</a:t>
            </a:r>
            <a:r>
              <a:rPr lang="es-UY" dirty="0" smtClean="0"/>
              <a:t> libre S/E</a:t>
            </a:r>
            <a:endParaRPr lang="es-UY"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453438" cy="5410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0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7029267" cy="636301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81000"/>
            <a:ext cx="8915400" cy="609600"/>
          </a:xfrm>
        </p:spPr>
        <p:txBody>
          <a:bodyPr/>
          <a:lstStyle/>
          <a:p>
            <a:r>
              <a:rPr lang="es-UY" sz="2800" dirty="0" smtClean="0"/>
              <a:t>Ídem caso anterior pero incorporando los desvíos operativos</a:t>
            </a:r>
            <a:endParaRPr lang="es-UY"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371600"/>
            <a:ext cx="7839075" cy="515334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983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7263163" cy="6448426"/>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47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381000"/>
            <a:ext cx="8686800" cy="609600"/>
          </a:xfrm>
        </p:spPr>
        <p:txBody>
          <a:bodyPr/>
          <a:lstStyle/>
          <a:p>
            <a:pPr algn="ctr"/>
            <a:r>
              <a:rPr lang="es-UY" sz="2800" dirty="0" smtClean="0"/>
              <a:t>Resumen semana actual N° 48</a:t>
            </a:r>
            <a:br>
              <a:rPr lang="es-UY" sz="2800" dirty="0" smtClean="0"/>
            </a:br>
            <a:endParaRPr lang="es-ES" sz="2800" dirty="0" smtClean="0"/>
          </a:p>
        </p:txBody>
      </p:sp>
      <p:sp>
        <p:nvSpPr>
          <p:cNvPr id="32770" name="Rectangle 3"/>
          <p:cNvSpPr>
            <a:spLocks noGrp="1" noChangeArrowheads="1"/>
          </p:cNvSpPr>
          <p:nvPr>
            <p:ph type="body" sz="half" idx="2"/>
          </p:nvPr>
        </p:nvSpPr>
        <p:spPr>
          <a:xfrm>
            <a:off x="152400" y="990600"/>
            <a:ext cx="8763000" cy="5410200"/>
          </a:xfrm>
        </p:spPr>
        <p:txBody>
          <a:bodyPr/>
          <a:lstStyle/>
          <a:p>
            <a:pPr marL="342900" indent="-342900">
              <a:buFont typeface="Arial" panose="020B0604020202020204" pitchFamily="34" charset="0"/>
              <a:buChar char="•"/>
            </a:pPr>
            <a:r>
              <a:rPr lang="es-ES" sz="2000" dirty="0"/>
              <a:t>El despacho durante la semana ha sido con recursos renovables, aunque se han despachado algunas unidades térmicas por prueba.</a:t>
            </a:r>
            <a:endParaRPr lang="es-UY" sz="2000" dirty="0"/>
          </a:p>
          <a:p>
            <a:pPr marL="342900" indent="-342900">
              <a:buFont typeface="Arial" panose="020B0604020202020204" pitchFamily="34" charset="0"/>
              <a:buChar char="•"/>
            </a:pPr>
            <a:r>
              <a:rPr lang="es-ES" sz="2000" dirty="0"/>
              <a:t>Durante la semana se han ido cerrando los vertederos en todas las centrales</a:t>
            </a:r>
            <a:r>
              <a:rPr lang="es-ES" sz="2000" dirty="0" smtClean="0"/>
              <a:t>.</a:t>
            </a:r>
          </a:p>
          <a:p>
            <a:pPr marL="342900" indent="-342900">
              <a:buFont typeface="Arial" panose="020B0604020202020204" pitchFamily="34" charset="0"/>
              <a:buChar char="•"/>
            </a:pPr>
            <a:r>
              <a:rPr lang="es-ES" sz="2000" dirty="0" smtClean="0"/>
              <a:t>Cuando el río negro finalizo el vertido en sus centrales se pudo coordinar con CTM para interrumpir el vertido de SG</a:t>
            </a:r>
          </a:p>
          <a:p>
            <a:pPr marL="342900" indent="-342900">
              <a:buFont typeface="Arial" panose="020B0604020202020204" pitchFamily="34" charset="0"/>
              <a:buChar char="•"/>
            </a:pPr>
            <a:r>
              <a:rPr lang="es-ES" sz="2000" dirty="0" smtClean="0"/>
              <a:t>Comenzaron las pruebas del CC aunque no entregaron energía al sistema.</a:t>
            </a:r>
          </a:p>
          <a:p>
            <a:pPr marL="342900" indent="-342900">
              <a:buFont typeface="Arial" panose="020B0604020202020204" pitchFamily="34" charset="0"/>
              <a:buChar char="•"/>
            </a:pPr>
            <a:r>
              <a:rPr lang="es-ES" sz="2000" dirty="0" smtClean="0"/>
              <a:t>Se devolvió al la unidad CTR 1 aunque queda pendiente la prueba de funcionamiento por 12 horas a pleno</a:t>
            </a:r>
            <a:endParaRPr lang="es-UY"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762000"/>
          </a:xfrm>
        </p:spPr>
        <p:txBody>
          <a:bodyPr/>
          <a:lstStyle/>
          <a:p>
            <a:r>
              <a:rPr lang="es-UY" dirty="0"/>
              <a:t>M</a:t>
            </a:r>
            <a:r>
              <a:rPr lang="es-UY" dirty="0" smtClean="0"/>
              <a:t>ensual</a:t>
            </a:r>
            <a:endParaRPr lang="es-UY"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835575" cy="520887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66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31</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02/12/2016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31</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49/16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(viernes)</a:t>
            </a:r>
            <a:br>
              <a:rPr lang="es-UY" dirty="0" smtClean="0"/>
            </a:br>
            <a:endParaRPr lang="es-E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6096000" cy="436572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267200"/>
            <a:ext cx="2497977" cy="2471738"/>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8034338" cy="548295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6815137" cy="51812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457200"/>
            <a:ext cx="8229600" cy="533400"/>
          </a:xfrm>
        </p:spPr>
        <p:txBody>
          <a:bodyPr/>
          <a:lstStyle/>
          <a:p>
            <a:r>
              <a:rPr lang="es-UY" sz="2800" dirty="0" smtClean="0"/>
              <a:t>Principales trabajos en la red de Transmisión</a:t>
            </a:r>
            <a:endParaRPr lang="es-UY" sz="2800" dirty="0"/>
          </a:p>
        </p:txBody>
      </p:sp>
      <p:pic>
        <p:nvPicPr>
          <p:cNvPr id="819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 y="1219200"/>
            <a:ext cx="8934450" cy="48006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86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09600" y="21771"/>
            <a:ext cx="7772400" cy="914400"/>
          </a:xfrm>
        </p:spPr>
        <p:txBody>
          <a:bodyPr/>
          <a:lstStyle/>
          <a:p>
            <a:r>
              <a:rPr lang="es-UY" dirty="0" smtClean="0"/>
              <a:t>Perspectivas para la semana 49</a:t>
            </a:r>
            <a:br>
              <a:rPr lang="es-UY" dirty="0" smtClean="0"/>
            </a:br>
            <a:endParaRPr lang="es-UY" dirty="0" smtClean="0"/>
          </a:p>
        </p:txBody>
      </p:sp>
      <p:sp>
        <p:nvSpPr>
          <p:cNvPr id="31746" name="5 Marcador de contenido"/>
          <p:cNvSpPr>
            <a:spLocks noGrp="1"/>
          </p:cNvSpPr>
          <p:nvPr>
            <p:ph idx="1"/>
          </p:nvPr>
        </p:nvSpPr>
        <p:spPr>
          <a:xfrm>
            <a:off x="381000" y="762000"/>
            <a:ext cx="8636000" cy="5334000"/>
          </a:xfrm>
        </p:spPr>
        <p:txBody>
          <a:bodyPr/>
          <a:lstStyle/>
          <a:p>
            <a:r>
              <a:rPr lang="es-ES" sz="2000" dirty="0"/>
              <a:t>A la fecha no hay previsiones de precipitaciones de relevancia para ninguna de las cuencas.</a:t>
            </a:r>
            <a:endParaRPr lang="es-UY" sz="2000" dirty="0"/>
          </a:p>
          <a:p>
            <a:r>
              <a:rPr lang="es-ES" sz="2000" dirty="0"/>
              <a:t>Se esperan temperaturas cercanas a los 30 °C a partir </a:t>
            </a:r>
            <a:r>
              <a:rPr lang="es-ES" sz="2000" dirty="0" smtClean="0"/>
              <a:t>del viernes </a:t>
            </a:r>
            <a:r>
              <a:rPr lang="es-ES" sz="2000" dirty="0"/>
              <a:t>hasta el lunes.</a:t>
            </a:r>
            <a:endParaRPr lang="es-UY" sz="2000" dirty="0"/>
          </a:p>
          <a:p>
            <a:r>
              <a:rPr lang="es-ES" sz="2000" dirty="0" smtClean="0"/>
              <a:t>La previsión de Generación eólica es del orden de los 65 </a:t>
            </a:r>
            <a:r>
              <a:rPr lang="es-ES" sz="2000" dirty="0" err="1" smtClean="0"/>
              <a:t>GWh</a:t>
            </a:r>
            <a:r>
              <a:rPr lang="es-ES" sz="2000" dirty="0" smtClean="0"/>
              <a:t> para la semana equivalentes a un 35 % de factor de planta</a:t>
            </a:r>
          </a:p>
          <a:p>
            <a:r>
              <a:rPr lang="es-ES" sz="2000" dirty="0" smtClean="0"/>
              <a:t>Se </a:t>
            </a:r>
            <a:r>
              <a:rPr lang="es-ES" sz="2000" dirty="0"/>
              <a:t>cuenta con 26 </a:t>
            </a:r>
            <a:r>
              <a:rPr lang="es-ES" sz="2000" dirty="0" err="1"/>
              <a:t>GWh</a:t>
            </a:r>
            <a:r>
              <a:rPr lang="es-ES" sz="2000" dirty="0"/>
              <a:t> de desvíos </a:t>
            </a:r>
            <a:r>
              <a:rPr lang="es-ES" sz="2000" dirty="0" smtClean="0"/>
              <a:t>operativos los que se acaba de coordinar para introducirlos al sistema a partir de mañana </a:t>
            </a:r>
            <a:r>
              <a:rPr lang="es-ES" sz="2000" dirty="0" err="1" smtClean="0"/>
              <a:t>sabado</a:t>
            </a:r>
            <a:r>
              <a:rPr lang="es-ES" sz="2000" dirty="0" smtClean="0"/>
              <a:t>.</a:t>
            </a:r>
            <a:endParaRPr lang="es-UY" sz="2000" dirty="0"/>
          </a:p>
          <a:p>
            <a:r>
              <a:rPr lang="es-ES" sz="2000" dirty="0"/>
              <a:t>Se </a:t>
            </a:r>
            <a:r>
              <a:rPr lang="es-ES" sz="2000" dirty="0" err="1"/>
              <a:t>preve</a:t>
            </a:r>
            <a:r>
              <a:rPr lang="es-ES" sz="2000" dirty="0"/>
              <a:t> que el lunes puedan comenzar las inyecciones de potencia del CC</a:t>
            </a:r>
          </a:p>
          <a:p>
            <a:endParaRPr lang="es-ES" sz="2000" dirty="0">
              <a:solidFill>
                <a:srgbClr val="FF0000"/>
              </a:solidFill>
            </a:endParaRPr>
          </a:p>
          <a:p>
            <a:endParaRPr lang="es-UY" sz="2000" dirty="0"/>
          </a:p>
          <a:p>
            <a:endParaRPr lang="es-ES" sz="2000" dirty="0" smtClean="0">
              <a:solidFill>
                <a:srgbClr val="FF0000"/>
              </a:solidFill>
            </a:endParaRPr>
          </a:p>
          <a:p>
            <a:endParaRPr lang="es-ES" sz="2000" dirty="0">
              <a:solidFill>
                <a:srgbClr val="FF0000"/>
              </a:solidFill>
            </a:endParaRPr>
          </a:p>
          <a:p>
            <a:endParaRPr lang="es-ES" sz="2000" dirty="0" smtClean="0">
              <a:solidFill>
                <a:srgbClr val="FF0000"/>
              </a:solidFill>
            </a:endParaRPr>
          </a:p>
          <a:p>
            <a:endParaRPr lang="es-E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400" y="533400"/>
            <a:ext cx="8991600" cy="5562600"/>
          </a:xfrm>
        </p:spPr>
        <p:txBody>
          <a:bodyPr/>
          <a:lstStyle/>
          <a:p>
            <a:pPr marL="0" indent="0">
              <a:buNone/>
            </a:pPr>
            <a:r>
              <a:rPr lang="es-ES" sz="2400" b="1" u="sng" dirty="0" smtClean="0">
                <a:solidFill>
                  <a:srgbClr val="0033CC"/>
                </a:solidFill>
              </a:rPr>
              <a:t>Modelos</a:t>
            </a:r>
          </a:p>
          <a:p>
            <a:pPr algn="just">
              <a:spcBef>
                <a:spcPts val="600"/>
              </a:spcBef>
              <a:spcAft>
                <a:spcPts val="0"/>
              </a:spcAft>
            </a:pPr>
            <a:endParaRPr lang="es-UY" sz="2400" dirty="0">
              <a:latin typeface="Arial"/>
              <a:ea typeface="Times New Roman"/>
              <a:cs typeface="Times New Roman"/>
            </a:endParaRPr>
          </a:p>
          <a:p>
            <a:r>
              <a:rPr lang="es-ES" sz="2000" dirty="0">
                <a:solidFill>
                  <a:srgbClr val="FF0000"/>
                </a:solidFill>
              </a:rPr>
              <a:t>SIMSEE: el modelo en su corrida sin el actor exportación disponible, comienza realizando un vertido importante en Bonete y Salto hasta alcanzar las cotas máximas de operación sin vertimiento de estas centrales, luego encuentra un equilibrio entre todas las hidráulicas, despachando los motores de la Central Batlle sobre el fin de semana. </a:t>
            </a:r>
            <a:endParaRPr lang="es-UY" sz="2000" dirty="0">
              <a:solidFill>
                <a:srgbClr val="FF0000"/>
              </a:solidFill>
            </a:endParaRPr>
          </a:p>
          <a:p>
            <a:r>
              <a:rPr lang="es-ES" sz="2000" dirty="0">
                <a:solidFill>
                  <a:srgbClr val="FF0000"/>
                </a:solidFill>
              </a:rPr>
              <a:t>La corrida con el actor exportación disponible comienza exportando mientras las cotas de Bonete y Salto están por encima de las cotas máximas de operación sin vertimiento, luego encuentra un equilibrio entre todas las hidráulicas y sobre el final de la semana como en el caso anterior despacha los motores de la Central Batlle.</a:t>
            </a:r>
            <a:endParaRPr lang="es-UY" sz="2000" dirty="0">
              <a:solidFill>
                <a:srgbClr val="FF0000"/>
              </a:solidFill>
            </a:endParaRPr>
          </a:p>
          <a:p>
            <a:pPr marL="0" indent="0">
              <a:buNone/>
            </a:pPr>
            <a:endParaRPr lang="es-ES" sz="2400" b="1" u="sng" dirty="0" smtClean="0">
              <a:solidFill>
                <a:srgbClr val="FF0000"/>
              </a:solidFill>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914400"/>
            <a:ext cx="9144000" cy="5486400"/>
          </a:xfrm>
        </p:spPr>
        <p:txBody>
          <a:bodyPr/>
          <a:lstStyle/>
          <a:p>
            <a:pPr marL="0" lvl="0" indent="0">
              <a:buNone/>
            </a:pPr>
            <a:endParaRPr lang="es-UY" sz="2400" dirty="0">
              <a:solidFill>
                <a:srgbClr val="FF0000"/>
              </a:solidFill>
            </a:endParaRPr>
          </a:p>
          <a:p>
            <a:pPr lvl="0" algn="just">
              <a:spcBef>
                <a:spcPts val="600"/>
              </a:spcBef>
              <a:spcAft>
                <a:spcPts val="0"/>
              </a:spcAft>
              <a:buFont typeface="Calibri"/>
              <a:buChar char="•"/>
            </a:pPr>
            <a:endParaRPr lang="es-UY" dirty="0">
              <a:solidFill>
                <a:srgbClr val="FF0000"/>
              </a:solidFill>
              <a:latin typeface="Arial"/>
              <a:ea typeface="Times New Roman"/>
              <a:cs typeface="Calibri"/>
            </a:endParaRPr>
          </a:p>
          <a:p>
            <a:pPr lvl="1"/>
            <a:endParaRPr lang="es-UY"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02/12/2016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855806"/>
            <a:ext cx="6040236" cy="432579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38600"/>
            <a:ext cx="2683207" cy="265502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94952"/>
            <a:ext cx="4343400" cy="588286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94952"/>
            <a:ext cx="2209800" cy="585793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383958</TotalTime>
  <Words>492</Words>
  <Application>Microsoft Office PowerPoint</Application>
  <PresentationFormat>Presentación en pantalla (4:3)</PresentationFormat>
  <Paragraphs>76</Paragraphs>
  <Slides>35</Slides>
  <Notes>8</Notes>
  <HiddenSlides>0</HiddenSlides>
  <MMClips>0</MMClips>
  <ScaleCrop>false</ScaleCrop>
  <HeadingPairs>
    <vt:vector size="4" baseType="variant">
      <vt:variant>
        <vt:lpstr>Tema</vt:lpstr>
      </vt:variant>
      <vt:variant>
        <vt:i4>2</vt:i4>
      </vt:variant>
      <vt:variant>
        <vt:lpstr>Títulos de diapositiva</vt:lpstr>
      </vt:variant>
      <vt:variant>
        <vt:i4>35</vt:i4>
      </vt:variant>
    </vt:vector>
  </HeadingPairs>
  <TitlesOfParts>
    <vt:vector size="37" baseType="lpstr">
      <vt:lpstr>Presentación en blanco</vt:lpstr>
      <vt:lpstr>Diseño personalizado</vt:lpstr>
      <vt:lpstr>Resultados de la semana en curso  y  programación de la semana  49 de 2016      V1    </vt:lpstr>
      <vt:lpstr>Resultados de la semana en curso: Comentarios generales</vt:lpstr>
      <vt:lpstr>Resumen semana actual N° 48 </vt:lpstr>
      <vt:lpstr>Perspectivas para la semana 49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 viernes)</vt:lpstr>
      <vt:lpstr>Semana próxima</vt:lpstr>
      <vt:lpstr>Previsiones de generación eólica fecha 01/12 (jueves)</vt:lpstr>
      <vt:lpstr>Previsiones de generación eólica fecha 25/11 (viernes)</vt:lpstr>
      <vt:lpstr>Presentación de PowerPoint</vt:lpstr>
      <vt:lpstr>Presentación de PowerPoint</vt:lpstr>
      <vt:lpstr>Previsión precipitaciones acumuladas INMET y CPTEC (viernes)</vt:lpstr>
      <vt:lpstr>Programación semanal 2016-49 </vt:lpstr>
      <vt:lpstr>COSTO GENERACIÓN TÉRMICA</vt:lpstr>
      <vt:lpstr>MODELOS</vt:lpstr>
      <vt:lpstr>MEDIANO PLAZO SIN EXPORTACIÓN</vt:lpstr>
      <vt:lpstr>CPC, caso libre</vt:lpstr>
      <vt:lpstr>Presentación de PowerPoint</vt:lpstr>
      <vt:lpstr>SimSEE libre S/E</vt:lpstr>
      <vt:lpstr>Presentación de PowerPoint</vt:lpstr>
      <vt:lpstr>Ídem caso anterior pero incorporando los desvíos operativos</vt:lpstr>
      <vt:lpstr>Presentación de PowerPoint</vt:lpstr>
      <vt:lpstr>Mensual</vt:lpstr>
      <vt:lpstr>Programa de generación de la semana 49/16:  </vt:lpstr>
      <vt:lpstr>Programa semanal (viernes) </vt:lpstr>
      <vt:lpstr>Datos energéticos diarios</vt:lpstr>
      <vt:lpstr>Datos hidráulicos diarios</vt:lpstr>
      <vt:lpstr>Principales trabajos en la red de Transmisión</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4262</cp:revision>
  <dcterms:created xsi:type="dcterms:W3CDTF">2010-01-29T12:03:38Z</dcterms:created>
  <dcterms:modified xsi:type="dcterms:W3CDTF">2016-12-02T15:20:18Z</dcterms:modified>
</cp:coreProperties>
</file>