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7"/>
  </p:notesMasterIdLst>
  <p:handoutMasterIdLst>
    <p:handoutMasterId r:id="rId38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452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41" r:id="rId25"/>
    <p:sldId id="1442" r:id="rId26"/>
    <p:sldId id="1451" r:id="rId27"/>
    <p:sldId id="1428" r:id="rId28"/>
    <p:sldId id="1438" r:id="rId29"/>
    <p:sldId id="1440" r:id="rId30"/>
    <p:sldId id="1448" r:id="rId31"/>
    <p:sldId id="1175" r:id="rId32"/>
    <p:sldId id="1453" r:id="rId33"/>
    <p:sldId id="1353" r:id="rId34"/>
    <p:sldId id="1354" r:id="rId35"/>
    <p:sldId id="1439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86439" autoAdjust="0"/>
  </p:normalViewPr>
  <p:slideViewPr>
    <p:cSldViewPr>
      <p:cViewPr>
        <p:scale>
          <a:sx n="107" d="100"/>
          <a:sy n="107" d="100"/>
        </p:scale>
        <p:origin x="-17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13/01/2017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03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7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13/01/2017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13/01/2017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 </a:t>
            </a:r>
            <a:r>
              <a:rPr lang="es-UY" sz="3600" dirty="0" smtClean="0"/>
              <a:t>03 </a:t>
            </a:r>
            <a:r>
              <a:rPr lang="es-UY" sz="3600" dirty="0" smtClean="0"/>
              <a:t>de 2017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0"/>
            <a:ext cx="8453085" cy="41148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" y="1997922"/>
            <a:ext cx="3925887" cy="32861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0460"/>
            <a:ext cx="3975100" cy="33035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6456128" cy="64770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09600"/>
          </a:xfrm>
        </p:spPr>
        <p:txBody>
          <a:bodyPr/>
          <a:lstStyle/>
          <a:p>
            <a:r>
              <a:rPr lang="es-UY" sz="2400" dirty="0" smtClean="0"/>
              <a:t>Previsión aportes Salto Grande (Fuente CTM</a:t>
            </a:r>
            <a:r>
              <a:rPr lang="es-UY" sz="2400" dirty="0" smtClean="0"/>
              <a:t>,)</a:t>
            </a:r>
            <a:endParaRPr lang="es-UY" sz="2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215340"/>
            <a:ext cx="9496425" cy="226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599"/>
            <a:ext cx="7391400" cy="422365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13/01/2017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</a:t>
            </a:r>
            <a:r>
              <a:rPr lang="es-UY" sz="2400" dirty="0" smtClean="0"/>
              <a:t>05/01/17 (jueves)</a:t>
            </a:r>
            <a:endParaRPr lang="es-UY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9955"/>
            <a:ext cx="8612188" cy="195525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6938"/>
            <a:ext cx="8612188" cy="1972511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12/1 (jueves)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2003732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429000"/>
            <a:ext cx="8868673" cy="19812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viernes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7183"/>
            <a:ext cx="5544105" cy="594081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4" y="685800"/>
            <a:ext cx="4419599" cy="237826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2000" kern="0" dirty="0" smtClean="0">
                <a:ea typeface="+mn-ea"/>
                <a:cs typeface="Arial" charset="0"/>
              </a:rPr>
              <a:t>Fuente INMET  </a:t>
            </a:r>
            <a:r>
              <a:rPr lang="es-UY" sz="2000" kern="0" dirty="0">
                <a:ea typeface="+mn-ea"/>
                <a:cs typeface="Arial" charset="0"/>
              </a:rPr>
              <a:t>(actualizado </a:t>
            </a:r>
            <a:r>
              <a:rPr lang="es-UY" sz="2000" kern="0" dirty="0" smtClean="0">
                <a:ea typeface="+mn-ea"/>
                <a:cs typeface="Arial" charset="0"/>
              </a:rPr>
              <a:t>viernes</a:t>
            </a:r>
            <a:r>
              <a:rPr lang="es-UY" sz="2000" kern="0" dirty="0" smtClean="0">
                <a:ea typeface="+mn-ea"/>
                <a:cs typeface="Arial" charset="0"/>
              </a:rPr>
              <a:t>)</a:t>
            </a:r>
            <a:endParaRPr lang="es-UY" sz="20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0"/>
            <a:ext cx="4773613" cy="476567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4575"/>
            <a:ext cx="4759325" cy="47720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4575"/>
            <a:ext cx="4781550" cy="47577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86" y="1055688"/>
            <a:ext cx="4759325" cy="47577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3086"/>
            <a:ext cx="4767263" cy="476567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44574"/>
            <a:ext cx="4781550" cy="47577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06" y="1049800"/>
            <a:ext cx="4781550" cy="474345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CPTEC e INMET (jueve</a:t>
            </a:r>
            <a:r>
              <a:rPr lang="es-UY" sz="2400" dirty="0" smtClean="0">
                <a:latin typeface="Tahoma"/>
              </a:rPr>
              <a:t>s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8893"/>
            <a:ext cx="3733800" cy="45468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68892"/>
            <a:ext cx="3756587" cy="45468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13/01/2017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13/01/2017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2017-3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112125" cy="39719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886200"/>
            <a:ext cx="4135908" cy="2830192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96200" cy="5594271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s-UY" dirty="0" smtClean="0"/>
              <a:t>CPC, caso </a:t>
            </a:r>
            <a:r>
              <a:rPr lang="es-UY" dirty="0" smtClean="0"/>
              <a:t>libre</a:t>
            </a:r>
            <a:endParaRPr lang="es-UY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1424" cy="471570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9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744"/>
            <a:ext cx="7848600" cy="646383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err="1" smtClean="0"/>
              <a:t>SimSEE</a:t>
            </a:r>
            <a:r>
              <a:rPr lang="es-UY" dirty="0" smtClean="0"/>
              <a:t> libre </a:t>
            </a:r>
            <a:r>
              <a:rPr lang="es-UY" dirty="0" smtClean="0"/>
              <a:t>S/E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30704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0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740045" cy="64770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M</a:t>
            </a:r>
            <a:r>
              <a:rPr lang="es-UY" dirty="0" smtClean="0"/>
              <a:t>ensual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No aporta información a la programación de la semana </a:t>
            </a:r>
            <a:r>
              <a:rPr lang="es-UY" dirty="0" smtClean="0"/>
              <a:t>03/17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38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s-UY" sz="2800" dirty="0" smtClean="0"/>
              <a:t>Ejercicio valorización recursos hidráulicos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419600"/>
          </a:xfrm>
        </p:spPr>
        <p:txBody>
          <a:bodyPr/>
          <a:lstStyle/>
          <a:p>
            <a:r>
              <a:rPr lang="es-UY" dirty="0" smtClean="0"/>
              <a:t>En caso de tomar el </a:t>
            </a:r>
            <a:r>
              <a:rPr lang="es-UY" dirty="0" err="1" smtClean="0"/>
              <a:t>SimSEE</a:t>
            </a:r>
            <a:r>
              <a:rPr lang="es-UY" dirty="0" smtClean="0"/>
              <a:t> como base los valores propuestos </a:t>
            </a:r>
            <a:r>
              <a:rPr lang="es-ES" dirty="0" smtClean="0"/>
              <a:t>son </a:t>
            </a:r>
            <a:r>
              <a:rPr lang="es-ES" dirty="0"/>
              <a:t>los siguientes:</a:t>
            </a:r>
            <a:endParaRPr lang="es-UY" dirty="0"/>
          </a:p>
          <a:p>
            <a:pPr lvl="0"/>
            <a:r>
              <a:rPr lang="es-ES" dirty="0"/>
              <a:t>Salto </a:t>
            </a:r>
            <a:r>
              <a:rPr lang="es-ES" dirty="0"/>
              <a:t>Grande 0 U$S/</a:t>
            </a:r>
            <a:r>
              <a:rPr lang="es-ES" dirty="0" err="1"/>
              <a:t>MWh</a:t>
            </a:r>
            <a:endParaRPr lang="es-ES" dirty="0" smtClean="0"/>
          </a:p>
          <a:p>
            <a:pPr lvl="0"/>
            <a:r>
              <a:rPr lang="es-ES" dirty="0" smtClean="0"/>
              <a:t>Palmar 31,2 </a:t>
            </a:r>
            <a:r>
              <a:rPr lang="es-ES" dirty="0"/>
              <a:t>U$S/</a:t>
            </a:r>
            <a:r>
              <a:rPr lang="es-ES" dirty="0" err="1"/>
              <a:t>MWh</a:t>
            </a:r>
            <a:r>
              <a:rPr lang="es-ES" dirty="0"/>
              <a:t>.</a:t>
            </a:r>
            <a:endParaRPr lang="es-UY" dirty="0"/>
          </a:p>
          <a:p>
            <a:pPr lvl="0"/>
            <a:r>
              <a:rPr lang="es-ES" dirty="0" smtClean="0"/>
              <a:t>Bonete </a:t>
            </a:r>
            <a:r>
              <a:rPr lang="es-ES" dirty="0" smtClean="0"/>
              <a:t>43.6 </a:t>
            </a:r>
            <a:r>
              <a:rPr lang="es-ES" dirty="0"/>
              <a:t>U$S/</a:t>
            </a:r>
            <a:r>
              <a:rPr lang="es-ES" dirty="0" err="1"/>
              <a:t>MWh</a:t>
            </a:r>
            <a:r>
              <a:rPr lang="es-ES" dirty="0"/>
              <a:t>.</a:t>
            </a:r>
            <a:endParaRPr lang="es-UY" dirty="0"/>
          </a:p>
          <a:p>
            <a:pPr marL="457200" lvl="1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263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2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90600"/>
            <a:ext cx="8763000" cy="5181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Durante </a:t>
            </a:r>
            <a:r>
              <a:rPr lang="es-ES" sz="2000" dirty="0"/>
              <a:t>la semana se han producido precipitaciones en todas las cuencas siendo las de mayor relevancia las de la cuenca de Salto Grande las que han  producido importantes aumentos de aportes a dicha central.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Debido a las lluvias producidas se debió reprogramar el MP de </a:t>
            </a:r>
            <a:r>
              <a:rPr lang="es-ES" sz="2000" dirty="0" err="1"/>
              <a:t>Opergen</a:t>
            </a:r>
            <a:r>
              <a:rPr lang="es-ES" sz="2000" dirty="0"/>
              <a:t> lo que trajo como consecuencia cambios en los valores de agua de las distintas centrales.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Salto Grande informo máxima generación con vertimiento en los próximos días.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A raíz de los dos puntos anteriores se cambió el orden de despacho a partir del día miércoles.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En algún pico fue necesario el despacho de recursos térmicos por potencia.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La demanda fue muy similar a la prevista.</a:t>
            </a:r>
            <a:endParaRPr lang="es-UY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13/01/2017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03/17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s-UY" dirty="0" smtClean="0"/>
              <a:t>Semanal</a:t>
            </a:r>
            <a:endParaRPr lang="es-UY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00350" cy="277093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911049" cy="423327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4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703601" cy="481171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81875" cy="561208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800" dirty="0" smtClean="0"/>
              <a:t>Principales trabajos en la red de Transmisión</a:t>
            </a:r>
            <a:endParaRPr lang="es-UY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0" y="2133600"/>
            <a:ext cx="8839200" cy="264473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03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381000" y="990600"/>
            <a:ext cx="8559800" cy="4953000"/>
          </a:xfrm>
        </p:spPr>
        <p:txBody>
          <a:bodyPr/>
          <a:lstStyle/>
          <a:p>
            <a:r>
              <a:rPr lang="es-ES" sz="2000" dirty="0" smtClean="0"/>
              <a:t>En el día de hoy los pronósticos de precipitaciones comenzaron a indicar precipitaciones para la cuenca inmediata de Salto Grande y Palmar.</a:t>
            </a:r>
          </a:p>
          <a:p>
            <a:r>
              <a:rPr lang="es-ES" sz="2000" dirty="0" smtClean="0"/>
              <a:t>La </a:t>
            </a:r>
            <a:r>
              <a:rPr lang="es-ES" sz="2000" dirty="0"/>
              <a:t>demanda prevista es de 220 </a:t>
            </a:r>
            <a:r>
              <a:rPr lang="es-ES" sz="2000" dirty="0" err="1"/>
              <a:t>GWh</a:t>
            </a:r>
            <a:r>
              <a:rPr lang="es-ES" sz="2000" dirty="0"/>
              <a:t> debido a que </a:t>
            </a:r>
            <a:r>
              <a:rPr lang="es-ES" sz="2000" dirty="0" smtClean="0"/>
              <a:t>se </a:t>
            </a:r>
            <a:r>
              <a:rPr lang="es-ES" sz="2000" dirty="0"/>
              <a:t>esperan temperaturas medias para la época. </a:t>
            </a:r>
            <a:endParaRPr lang="es-UY" sz="2000" dirty="0"/>
          </a:p>
          <a:p>
            <a:r>
              <a:rPr lang="es-ES" sz="2000" dirty="0"/>
              <a:t>La declaración de riesgo de vertimiento informada por CTM de SG abarca toda la semana entrante.</a:t>
            </a:r>
            <a:endParaRPr lang="es-UY" sz="2000" dirty="0"/>
          </a:p>
          <a:p>
            <a:r>
              <a:rPr lang="es-ES" sz="2000" dirty="0"/>
              <a:t>Se corrieron </a:t>
            </a:r>
            <a:r>
              <a:rPr lang="es-ES" sz="2000" dirty="0" smtClean="0"/>
              <a:t>casos </a:t>
            </a:r>
            <a:r>
              <a:rPr lang="es-ES" sz="2000" dirty="0"/>
              <a:t>evaluando la posibilidad de ofertar energía almacenable lo que dio negativo.</a:t>
            </a:r>
            <a:endParaRPr lang="es-UY" sz="2000" dirty="0"/>
          </a:p>
          <a:p>
            <a:endParaRPr lang="es-ES" sz="2000" dirty="0" smtClean="0"/>
          </a:p>
          <a:p>
            <a:endParaRPr lang="es-ES" sz="2000" dirty="0" smtClean="0">
              <a:solidFill>
                <a:srgbClr val="FF0000"/>
              </a:solidFill>
            </a:endParaRPr>
          </a:p>
          <a:p>
            <a:endParaRPr lang="es-ES" sz="2000" dirty="0">
              <a:solidFill>
                <a:srgbClr val="FF0000"/>
              </a:solidFill>
            </a:endParaRPr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50" y="2286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rgbClr val="0033CC"/>
                </a:solidFill>
              </a:rPr>
              <a:t>Modelos</a:t>
            </a:r>
          </a:p>
          <a:p>
            <a:pPr marL="0" indent="0">
              <a:buNone/>
            </a:pPr>
            <a:r>
              <a:rPr lang="es-ES" sz="2400" b="1" u="sng" dirty="0" err="1" smtClean="0">
                <a:solidFill>
                  <a:srgbClr val="0033CC"/>
                </a:solidFill>
              </a:rPr>
              <a:t>Opergen</a:t>
            </a:r>
            <a:r>
              <a:rPr lang="es-ES" sz="2400" b="1" u="sng" dirty="0" smtClean="0">
                <a:solidFill>
                  <a:srgbClr val="0033CC"/>
                </a:solidFill>
              </a:rPr>
              <a:t>/CPC</a:t>
            </a:r>
            <a:endParaRPr lang="es-ES" sz="2400" b="1" u="sng" dirty="0" smtClean="0">
              <a:solidFill>
                <a:srgbClr val="0033CC"/>
              </a:solidFill>
            </a:endParaRPr>
          </a:p>
          <a:p>
            <a:r>
              <a:rPr lang="es-ES" sz="2000" dirty="0"/>
              <a:t>El modelo encuentra un equilibrio entre las centrales Terra y Palmar, aunque la generación de las mismas en función de Salto Grande a pleno es muy baja.</a:t>
            </a:r>
            <a:endParaRPr lang="es-UY" sz="2000" dirty="0"/>
          </a:p>
          <a:p>
            <a:r>
              <a:rPr lang="es-ES" b="1" u="sng" dirty="0" err="1"/>
              <a:t>SimSEE</a:t>
            </a:r>
            <a:endParaRPr lang="es-UY" dirty="0"/>
          </a:p>
          <a:p>
            <a:r>
              <a:rPr lang="es-ES" sz="2000" dirty="0"/>
              <a:t>Caso sin exportación, obtiene valores de agua de Terra y Palmar </a:t>
            </a:r>
            <a:r>
              <a:rPr lang="es-ES" sz="2000" dirty="0"/>
              <a:t>superiores </a:t>
            </a:r>
            <a:r>
              <a:rPr lang="es-ES" sz="2000" dirty="0"/>
              <a:t>a los 30 U$S/</a:t>
            </a:r>
            <a:r>
              <a:rPr lang="es-ES" sz="2000" dirty="0" err="1"/>
              <a:t>MWh</a:t>
            </a:r>
            <a:r>
              <a:rPr lang="es-ES" sz="2000" dirty="0"/>
              <a:t> y genera con Terra solo por potencia</a:t>
            </a: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305800" cy="4876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solidFill>
                <a:srgbClr val="FF0000"/>
              </a:solidFill>
              <a:latin typeface="Arial"/>
              <a:ea typeface="Times New Roman"/>
              <a:cs typeface="Calibri"/>
            </a:endParaRPr>
          </a:p>
          <a:p>
            <a:pPr marL="0" indent="0">
              <a:buNone/>
            </a:pPr>
            <a:r>
              <a:rPr lang="es-ES" dirty="0"/>
              <a:t>En función de los comentarios anteriores, se propone es siguiente despacho:</a:t>
            </a:r>
            <a:endParaRPr lang="es-UY" dirty="0"/>
          </a:p>
          <a:p>
            <a:pPr lvl="0"/>
            <a:r>
              <a:rPr lang="es-UY" dirty="0" smtClean="0"/>
              <a:t>Salto Grande hasta pleno</a:t>
            </a:r>
          </a:p>
          <a:p>
            <a:pPr lvl="0"/>
            <a:r>
              <a:rPr lang="es-UY" dirty="0" smtClean="0"/>
              <a:t>Palmar</a:t>
            </a:r>
            <a:endParaRPr lang="es-UY" dirty="0"/>
          </a:p>
          <a:p>
            <a:pPr lvl="0"/>
            <a:r>
              <a:rPr lang="es-ES" dirty="0"/>
              <a:t>Terra </a:t>
            </a:r>
            <a:r>
              <a:rPr lang="es-ES" dirty="0" smtClean="0"/>
              <a:t>cierra demanda</a:t>
            </a:r>
            <a:endParaRPr lang="es-UY" dirty="0"/>
          </a:p>
          <a:p>
            <a:pPr lvl="1"/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13/01/2017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Datos globales semanales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2798"/>
            <a:ext cx="6172200" cy="44203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420969" cy="239553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9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330813" cy="586581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199"/>
            <a:ext cx="2212774" cy="586581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403424</TotalTime>
  <Words>485</Words>
  <Application>Microsoft Office PowerPoint</Application>
  <PresentationFormat>Presentación en pantalla (4:3)</PresentationFormat>
  <Paragraphs>87</Paragraphs>
  <Slides>34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Presentación en blanco</vt:lpstr>
      <vt:lpstr>Diseño personalizado</vt:lpstr>
      <vt:lpstr>Resultados de la semana en curso  y  programación de la semana  03 de 2017      V1    </vt:lpstr>
      <vt:lpstr>Resultados de la semana en curso: Comentarios generales</vt:lpstr>
      <vt:lpstr>Resumen semana actual N° 2</vt:lpstr>
      <vt:lpstr>Perspectivas para la semana 03 </vt:lpstr>
      <vt:lpstr>Presentación de PowerPoint</vt:lpstr>
      <vt:lpstr>DESPACHO PROPUESTO  </vt:lpstr>
      <vt:lpstr>Resultados de la semana en curso: Comparación ejecutado-programado .  </vt:lpstr>
      <vt:lpstr>Datos globales semanales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CTM,)</vt:lpstr>
      <vt:lpstr>Semana próxima</vt:lpstr>
      <vt:lpstr>Previsiones de generación eólica fecha 05/01/17 (jueves)</vt:lpstr>
      <vt:lpstr>Previsiones de generación eólica fecha 12/1 (jueves)</vt:lpstr>
      <vt:lpstr>Presentación de PowerPoint</vt:lpstr>
      <vt:lpstr>Presentación de PowerPoint</vt:lpstr>
      <vt:lpstr>Previsión precipitaciones acumuladas CPTEC e INMET (jueves)</vt:lpstr>
      <vt:lpstr>Programación semanal 2017-3 </vt:lpstr>
      <vt:lpstr>COSTO GENERACIÓN TÉRMICA</vt:lpstr>
      <vt:lpstr>MODELOS</vt:lpstr>
      <vt:lpstr>MEDIANO PLAZO</vt:lpstr>
      <vt:lpstr>CPC, caso libre</vt:lpstr>
      <vt:lpstr>Presentación de PowerPoint</vt:lpstr>
      <vt:lpstr>SimSEE libre S/E</vt:lpstr>
      <vt:lpstr>Presentación de PowerPoint</vt:lpstr>
      <vt:lpstr>Mensual</vt:lpstr>
      <vt:lpstr>Ejercicio valorización recursos hidráulicos</vt:lpstr>
      <vt:lpstr>Programa de generación de la semana 03/17:  </vt:lpstr>
      <vt:lpstr>Semanal</vt:lpstr>
      <vt:lpstr>Datos energéticos diarios</vt:lpstr>
      <vt:lpstr>Datos hidráulicos diarios</vt:lpstr>
      <vt:lpstr>Principales trabajos en la red de Transmisión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4334</cp:revision>
  <dcterms:created xsi:type="dcterms:W3CDTF">2010-01-29T12:03:38Z</dcterms:created>
  <dcterms:modified xsi:type="dcterms:W3CDTF">2017-01-13T13:24:49Z</dcterms:modified>
</cp:coreProperties>
</file>