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8.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6" r:id="rId2"/>
  </p:sldMasterIdLst>
  <p:notesMasterIdLst>
    <p:notesMasterId r:id="rId39"/>
  </p:notesMasterIdLst>
  <p:handoutMasterIdLst>
    <p:handoutMasterId r:id="rId40"/>
  </p:handoutMasterIdLst>
  <p:sldIdLst>
    <p:sldId id="1026" r:id="rId3"/>
    <p:sldId id="1027" r:id="rId4"/>
    <p:sldId id="1285" r:id="rId5"/>
    <p:sldId id="1300" r:id="rId6"/>
    <p:sldId id="1355" r:id="rId7"/>
    <p:sldId id="1030" r:id="rId8"/>
    <p:sldId id="1001" r:id="rId9"/>
    <p:sldId id="1452" r:id="rId10"/>
    <p:sldId id="1278" r:id="rId11"/>
    <p:sldId id="1280" r:id="rId12"/>
    <p:sldId id="1281" r:id="rId13"/>
    <p:sldId id="1282" r:id="rId14"/>
    <p:sldId id="1405" r:id="rId15"/>
    <p:sldId id="1005" r:id="rId16"/>
    <p:sldId id="1349" r:id="rId17"/>
    <p:sldId id="1412" r:id="rId18"/>
    <p:sldId id="1345" r:id="rId19"/>
    <p:sldId id="1414" r:id="rId20"/>
    <p:sldId id="1421" r:id="rId21"/>
    <p:sldId id="1009" r:id="rId22"/>
    <p:sldId id="1037" r:id="rId23"/>
    <p:sldId id="1313" r:id="rId24"/>
    <p:sldId id="1441" r:id="rId25"/>
    <p:sldId id="1442" r:id="rId26"/>
    <p:sldId id="1451" r:id="rId27"/>
    <p:sldId id="1456" r:id="rId28"/>
    <p:sldId id="1457" r:id="rId29"/>
    <p:sldId id="1428" r:id="rId30"/>
    <p:sldId id="1438" r:id="rId31"/>
    <p:sldId id="1440" r:id="rId32"/>
    <p:sldId id="1448" r:id="rId33"/>
    <p:sldId id="1175" r:id="rId34"/>
    <p:sldId id="1453" r:id="rId35"/>
    <p:sldId id="1353" r:id="rId36"/>
    <p:sldId id="1354" r:id="rId37"/>
    <p:sldId id="1439" r:id="rId38"/>
  </p:sldIdLst>
  <p:sldSz cx="9144000" cy="6858000" type="screen4x3"/>
  <p:notesSz cx="6858000" cy="9144000"/>
  <p:defaultTextStyle>
    <a:defPPr>
      <a:defRPr lang="es-E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sz="1200" kern="1200">
        <a:solidFill>
          <a:schemeClr val="bg1"/>
        </a:solidFill>
        <a:latin typeface="Arial" charset="0"/>
        <a:ea typeface="+mn-ea"/>
        <a:cs typeface="Arial" charset="0"/>
      </a:defRPr>
    </a:lvl2pPr>
    <a:lvl3pPr marL="914400" algn="l" rtl="0" fontAlgn="base">
      <a:spcBef>
        <a:spcPct val="0"/>
      </a:spcBef>
      <a:spcAft>
        <a:spcPct val="0"/>
      </a:spcAft>
      <a:defRPr sz="1200" kern="1200">
        <a:solidFill>
          <a:schemeClr val="bg1"/>
        </a:solidFill>
        <a:latin typeface="Arial" charset="0"/>
        <a:ea typeface="+mn-ea"/>
        <a:cs typeface="Arial" charset="0"/>
      </a:defRPr>
    </a:lvl3pPr>
    <a:lvl4pPr marL="1371600" algn="l" rtl="0" fontAlgn="base">
      <a:spcBef>
        <a:spcPct val="0"/>
      </a:spcBef>
      <a:spcAft>
        <a:spcPct val="0"/>
      </a:spcAft>
      <a:defRPr sz="1200" kern="1200">
        <a:solidFill>
          <a:schemeClr val="bg1"/>
        </a:solidFill>
        <a:latin typeface="Arial" charset="0"/>
        <a:ea typeface="+mn-ea"/>
        <a:cs typeface="Arial" charset="0"/>
      </a:defRPr>
    </a:lvl4pPr>
    <a:lvl5pPr marL="1828800" algn="l" rtl="0" fontAlgn="base">
      <a:spcBef>
        <a:spcPct val="0"/>
      </a:spcBef>
      <a:spcAft>
        <a:spcPct val="0"/>
      </a:spcAft>
      <a:defRPr sz="1200" kern="1200">
        <a:solidFill>
          <a:schemeClr val="bg1"/>
        </a:solidFill>
        <a:latin typeface="Arial" charset="0"/>
        <a:ea typeface="+mn-ea"/>
        <a:cs typeface="Arial" charset="0"/>
      </a:defRPr>
    </a:lvl5pPr>
    <a:lvl6pPr marL="2286000" algn="l" defTabSz="914400" rtl="0" eaLnBrk="1" latinLnBrk="0" hangingPunct="1">
      <a:defRPr sz="1200" kern="1200">
        <a:solidFill>
          <a:schemeClr val="bg1"/>
        </a:solidFill>
        <a:latin typeface="Arial" charset="0"/>
        <a:ea typeface="+mn-ea"/>
        <a:cs typeface="Arial" charset="0"/>
      </a:defRPr>
    </a:lvl6pPr>
    <a:lvl7pPr marL="2743200" algn="l" defTabSz="914400" rtl="0" eaLnBrk="1" latinLnBrk="0" hangingPunct="1">
      <a:defRPr sz="1200" kern="1200">
        <a:solidFill>
          <a:schemeClr val="bg1"/>
        </a:solidFill>
        <a:latin typeface="Arial" charset="0"/>
        <a:ea typeface="+mn-ea"/>
        <a:cs typeface="Arial" charset="0"/>
      </a:defRPr>
    </a:lvl7pPr>
    <a:lvl8pPr marL="3200400" algn="l" defTabSz="914400" rtl="0" eaLnBrk="1" latinLnBrk="0" hangingPunct="1">
      <a:defRPr sz="1200" kern="1200">
        <a:solidFill>
          <a:schemeClr val="bg1"/>
        </a:solidFill>
        <a:latin typeface="Arial" charset="0"/>
        <a:ea typeface="+mn-ea"/>
        <a:cs typeface="Arial" charset="0"/>
      </a:defRPr>
    </a:lvl8pPr>
    <a:lvl9pPr marL="3657600" algn="l" defTabSz="914400" rtl="0" eaLnBrk="1" latinLnBrk="0" hangingPunct="1">
      <a:defRPr sz="1200" kern="1200">
        <a:solidFill>
          <a:schemeClr val="bg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33CC"/>
    <a:srgbClr val="FF0000"/>
    <a:srgbClr val="000000"/>
    <a:srgbClr val="006600"/>
    <a:srgbClr val="CC99FF"/>
    <a:srgbClr val="99FF99"/>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98" autoAdjust="0"/>
    <p:restoredTop sz="88681" autoAdjust="0"/>
  </p:normalViewPr>
  <p:slideViewPr>
    <p:cSldViewPr>
      <p:cViewPr varScale="1">
        <p:scale>
          <a:sx n="114" d="100"/>
          <a:sy n="114" d="100"/>
        </p:scale>
        <p:origin x="-1542" y="-108"/>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33" d="100"/>
        <a:sy n="33" d="100"/>
      </p:scale>
      <p:origin x="0" y="0"/>
    </p:cViewPr>
  </p:sorterViewPr>
  <p:notesViewPr>
    <p:cSldViewPr>
      <p:cViewPr varScale="1">
        <p:scale>
          <a:sx n="56" d="100"/>
          <a:sy n="56" d="100"/>
        </p:scale>
        <p:origin x="-186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UY"/>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3C2004C9-7D14-4BCD-80EE-B75246804BA4}" type="datetimeFigureOut">
              <a:rPr lang="es-UY"/>
              <a:pPr>
                <a:defRPr/>
              </a:pPr>
              <a:t>03/02/2017</a:t>
            </a:fld>
            <a:endParaRPr lang="es-UY"/>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UY"/>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D0FD3A1B-7DB2-4925-AB35-9A831CF8B64B}" type="slidenum">
              <a:rPr lang="es-UY"/>
              <a:pPr>
                <a:defRPr/>
              </a:pPr>
              <a:t>‹Nº›</a:t>
            </a:fld>
            <a:endParaRPr lang="es-UY"/>
          </a:p>
        </p:txBody>
      </p:sp>
    </p:spTree>
    <p:extLst>
      <p:ext uri="{BB962C8B-B14F-4D97-AF65-F5344CB8AC3E}">
        <p14:creationId xmlns:p14="http://schemas.microsoft.com/office/powerpoint/2010/main" val="1177525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solidFill>
                  <a:schemeClr val="tx1"/>
                </a:solidFill>
                <a:cs typeface="+mn-cs"/>
              </a:defRPr>
            </a:lvl1pPr>
          </a:lstStyle>
          <a:p>
            <a:pPr>
              <a:defRPr/>
            </a:pPr>
            <a:endParaRPr lang="es-ES"/>
          </a:p>
        </p:txBody>
      </p:sp>
      <p:sp>
        <p:nvSpPr>
          <p:cNvPr id="210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cs typeface="+mn-cs"/>
              </a:defRPr>
            </a:lvl1pPr>
          </a:lstStyle>
          <a:p>
            <a:pPr>
              <a:defRPr/>
            </a:pPr>
            <a:endParaRPr lang="es-E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0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10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solidFill>
                  <a:schemeClr val="accent2"/>
                </a:solidFill>
                <a:cs typeface="+mn-cs"/>
              </a:defRPr>
            </a:lvl1pPr>
          </a:lstStyle>
          <a:p>
            <a:pPr>
              <a:defRPr/>
            </a:pPr>
            <a:endParaRPr lang="es-ES"/>
          </a:p>
        </p:txBody>
      </p:sp>
      <p:sp>
        <p:nvSpPr>
          <p:cNvPr id="210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accent2"/>
                </a:solidFill>
                <a:cs typeface="+mn-cs"/>
              </a:defRPr>
            </a:lvl1pPr>
          </a:lstStyle>
          <a:p>
            <a:pPr>
              <a:defRPr/>
            </a:pPr>
            <a:fld id="{9272D503-31FA-4B26-96F9-F141E17E024F}" type="slidenum">
              <a:rPr lang="es-ES"/>
              <a:pPr>
                <a:defRPr/>
              </a:pPr>
              <a:t>‹Nº›</a:t>
            </a:fld>
            <a:endParaRPr lang="es-ES"/>
          </a:p>
        </p:txBody>
      </p:sp>
    </p:spTree>
    <p:extLst>
      <p:ext uri="{BB962C8B-B14F-4D97-AF65-F5344CB8AC3E}">
        <p14:creationId xmlns:p14="http://schemas.microsoft.com/office/powerpoint/2010/main" val="894867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8FB4700-D627-46D8-92AA-611EADFA2D50}" type="slidenum">
              <a:rPr lang="es-ES">
                <a:solidFill>
                  <a:schemeClr val="accent2"/>
                </a:solidFill>
              </a:rPr>
              <a:pPr algn="r"/>
              <a:t>1</a:t>
            </a:fld>
            <a:endParaRPr lang="es-ES">
              <a:solidFill>
                <a:schemeClr val="accent2"/>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s-UY" smtClean="0"/>
          </a:p>
        </p:txBody>
      </p:sp>
    </p:spTree>
    <p:extLst>
      <p:ext uri="{BB962C8B-B14F-4D97-AF65-F5344CB8AC3E}">
        <p14:creationId xmlns:p14="http://schemas.microsoft.com/office/powerpoint/2010/main" val="4075546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imagen de diapositiva"/>
          <p:cNvSpPr>
            <a:spLocks noGrp="1" noRot="1" noChangeAspect="1"/>
          </p:cNvSpPr>
          <p:nvPr>
            <p:ph type="sldImg"/>
          </p:nvPr>
        </p:nvSpPr>
        <p:spPr>
          <a:ln/>
        </p:spPr>
      </p:sp>
      <p:sp>
        <p:nvSpPr>
          <p:cNvPr id="34818" name="2 Marcador de notas"/>
          <p:cNvSpPr>
            <a:spLocks noGrp="1"/>
          </p:cNvSpPr>
          <p:nvPr>
            <p:ph type="body" idx="1"/>
          </p:nvPr>
        </p:nvSpPr>
        <p:spPr>
          <a:noFill/>
          <a:ln/>
        </p:spPr>
        <p:txBody>
          <a:bodyPr/>
          <a:lstStyle/>
          <a:p>
            <a:endParaRPr lang="es-UY" smtClean="0"/>
          </a:p>
        </p:txBody>
      </p:sp>
      <p:sp>
        <p:nvSpPr>
          <p:cNvPr id="34819" name="3 Marcador de número de diapositiva"/>
          <p:cNvSpPr>
            <a:spLocks noGrp="1"/>
          </p:cNvSpPr>
          <p:nvPr>
            <p:ph type="sldNum" sz="quarter" idx="5"/>
          </p:nvPr>
        </p:nvSpPr>
        <p:spPr>
          <a:noFill/>
        </p:spPr>
        <p:txBody>
          <a:bodyPr/>
          <a:lstStyle/>
          <a:p>
            <a:fld id="{08D4D1C2-CC23-4421-A15E-5A7587411091}" type="slidenum">
              <a:rPr lang="es-ES" smtClean="0">
                <a:cs typeface="Arial" charset="0"/>
              </a:rPr>
              <a:pPr/>
              <a:t>6</a:t>
            </a:fld>
            <a:endParaRPr lang="es-ES" smtClean="0">
              <a:cs typeface="Arial" charset="0"/>
            </a:endParaRPr>
          </a:p>
        </p:txBody>
      </p:sp>
    </p:spTree>
    <p:extLst>
      <p:ext uri="{BB962C8B-B14F-4D97-AF65-F5344CB8AC3E}">
        <p14:creationId xmlns:p14="http://schemas.microsoft.com/office/powerpoint/2010/main" val="47517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11</a:t>
            </a:fld>
            <a:endParaRPr lang="es-ES"/>
          </a:p>
        </p:txBody>
      </p:sp>
    </p:spTree>
    <p:extLst>
      <p:ext uri="{BB962C8B-B14F-4D97-AF65-F5344CB8AC3E}">
        <p14:creationId xmlns:p14="http://schemas.microsoft.com/office/powerpoint/2010/main" val="102550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a:ln/>
        </p:spPr>
      </p:sp>
      <p:sp>
        <p:nvSpPr>
          <p:cNvPr id="49154"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88E0002E-579A-408D-99CD-5D528022B203}" type="slidenum">
              <a:rPr lang="es-ES" smtClean="0">
                <a:solidFill>
                  <a:prstClr val="white"/>
                </a:solidFill>
              </a:rPr>
              <a:pPr>
                <a:defRPr/>
              </a:pPr>
              <a:t>13</a:t>
            </a:fld>
            <a:endParaRPr lang="es-ES">
              <a:solidFill>
                <a:prstClr val="white"/>
              </a:solidFill>
            </a:endParaRPr>
          </a:p>
        </p:txBody>
      </p:sp>
    </p:spTree>
    <p:extLst>
      <p:ext uri="{BB962C8B-B14F-4D97-AF65-F5344CB8AC3E}">
        <p14:creationId xmlns:p14="http://schemas.microsoft.com/office/powerpoint/2010/main" val="1047190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16</a:t>
            </a:fld>
            <a:endParaRPr lang="es-ES"/>
          </a:p>
        </p:txBody>
      </p:sp>
    </p:spTree>
    <p:extLst>
      <p:ext uri="{BB962C8B-B14F-4D97-AF65-F5344CB8AC3E}">
        <p14:creationId xmlns:p14="http://schemas.microsoft.com/office/powerpoint/2010/main" val="3656035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17</a:t>
            </a:fld>
            <a:endParaRPr lang="es-ES"/>
          </a:p>
        </p:txBody>
      </p:sp>
    </p:spTree>
    <p:extLst>
      <p:ext uri="{BB962C8B-B14F-4D97-AF65-F5344CB8AC3E}">
        <p14:creationId xmlns:p14="http://schemas.microsoft.com/office/powerpoint/2010/main" val="831709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C9E98D1-A96B-45CB-A0AE-C692755B147B}" type="slidenum">
              <a:rPr lang="es-ES">
                <a:solidFill>
                  <a:schemeClr val="accent2"/>
                </a:solidFill>
              </a:rPr>
              <a:pPr algn="r"/>
              <a:t>20</a:t>
            </a:fld>
            <a:endParaRPr lang="es-ES">
              <a:solidFill>
                <a:schemeClr val="accent2"/>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s-UY" smtClean="0"/>
          </a:p>
        </p:txBody>
      </p:sp>
    </p:spTree>
    <p:extLst>
      <p:ext uri="{BB962C8B-B14F-4D97-AF65-F5344CB8AC3E}">
        <p14:creationId xmlns:p14="http://schemas.microsoft.com/office/powerpoint/2010/main" val="205708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32</a:t>
            </a:fld>
            <a:endParaRPr lang="es-ES"/>
          </a:p>
        </p:txBody>
      </p:sp>
    </p:spTree>
    <p:extLst>
      <p:ext uri="{BB962C8B-B14F-4D97-AF65-F5344CB8AC3E}">
        <p14:creationId xmlns:p14="http://schemas.microsoft.com/office/powerpoint/2010/main" val="1574735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E6549B4A-18AE-4774-AAD7-85CB6D600CA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D23064D5-4406-4579-B006-7C98156DEA3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885EEE14-E266-4CE8-99FF-286638C511A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2187D61A-A334-4A43-83CC-8369BAFF1AEF}" type="datetimeFigureOut">
              <a:rPr lang="es-ES"/>
              <a:pPr>
                <a:defRPr/>
              </a:pPr>
              <a:t>03/02/2017</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F15D18A-A9D0-423F-9DFB-C608E6E7A482}"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163262D5-2756-4287-883D-75F2592A888A}" type="datetimeFigureOut">
              <a:rPr lang="es-ES"/>
              <a:pPr>
                <a:defRPr/>
              </a:pPr>
              <a:t>03/02/2017</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CF96857-8923-4988-9281-FD445385C887}"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48253C44-82C5-4D96-A700-BECEE5FD4211}" type="datetimeFigureOut">
              <a:rPr lang="es-ES"/>
              <a:pPr>
                <a:defRPr/>
              </a:pPr>
              <a:t>03/02/2017</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B9C168B-E8AB-48C6-8BAD-22749BDAF0D5}"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a:ln/>
        </p:spPr>
        <p:txBody>
          <a:bodyPr/>
          <a:lstStyle>
            <a:lvl1pPr>
              <a:defRPr/>
            </a:lvl1pPr>
          </a:lstStyle>
          <a:p>
            <a:pPr>
              <a:defRPr/>
            </a:pPr>
            <a:fld id="{61019869-8E4F-4A64-823C-7DC27066302C}" type="datetimeFigureOut">
              <a:rPr lang="es-ES"/>
              <a:pPr>
                <a:defRPr/>
              </a:pPr>
              <a:t>03/02/2017</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CE822CB-FD26-4BDB-9326-EDD9B1BB2D7F}"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a:ln/>
        </p:spPr>
        <p:txBody>
          <a:bodyPr/>
          <a:lstStyle>
            <a:lvl1pPr>
              <a:defRPr/>
            </a:lvl1pPr>
          </a:lstStyle>
          <a:p>
            <a:pPr>
              <a:defRPr/>
            </a:pPr>
            <a:fld id="{1DC2D9F1-4211-4984-BE4E-3BC34B481665}" type="datetimeFigureOut">
              <a:rPr lang="es-ES"/>
              <a:pPr>
                <a:defRPr/>
              </a:pPr>
              <a:t>03/02/2017</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26D8F200-B7EE-4EDF-B4B8-C36915742A7D}"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a:ln/>
        </p:spPr>
        <p:txBody>
          <a:bodyPr/>
          <a:lstStyle>
            <a:lvl1pPr>
              <a:defRPr/>
            </a:lvl1pPr>
          </a:lstStyle>
          <a:p>
            <a:pPr>
              <a:defRPr/>
            </a:pPr>
            <a:fld id="{40A4EF87-7A4F-435B-ABAF-FBFAD32DC47C}" type="datetimeFigureOut">
              <a:rPr lang="es-ES"/>
              <a:pPr>
                <a:defRPr/>
              </a:pPr>
              <a:t>03/02/2017</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27D5AE0D-30EF-47C8-BDB7-5797BEE31CF5}"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13B2726-D855-4371-A511-9C11945E0661}" type="datetimeFigureOut">
              <a:rPr lang="es-ES"/>
              <a:pPr>
                <a:defRPr/>
              </a:pPr>
              <a:t>03/02/2017</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43B2280-1C8A-464B-9EE9-7BF9968269D4}"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C0ED6C7-F122-4E38-A7A1-C95F2B057D64}" type="datetimeFigureOut">
              <a:rPr lang="es-ES"/>
              <a:pPr>
                <a:defRPr/>
              </a:pPr>
              <a:t>03/02/2017</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B0E8AF1-7BE1-4281-A09C-CB3EAB136AE9}"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58BF9844-3923-4487-8BAC-1EADE7C919F1}"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90D9901-F414-47FC-A51C-7BF9E3C3A828}" type="datetimeFigureOut">
              <a:rPr lang="es-ES"/>
              <a:pPr>
                <a:defRPr/>
              </a:pPr>
              <a:t>03/02/2017</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8114961-7B60-4833-A79C-BB211A7E2072}"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6231184D-EB63-49ED-86C0-6A4AD8AB81EA}" type="datetimeFigureOut">
              <a:rPr lang="es-ES"/>
              <a:pPr>
                <a:defRPr/>
              </a:pPr>
              <a:t>03/02/2017</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AF8B677-8D66-4529-8BB5-31246491DE6C}"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05AA28C7-2CB5-4C98-A188-92C3E5C1B4E0}" type="datetimeFigureOut">
              <a:rPr lang="es-ES"/>
              <a:pPr>
                <a:defRPr/>
              </a:pPr>
              <a:t>03/02/2017</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14562EF-7ABE-4681-941B-3835901FE9FA}"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CFC9F892-0C99-494E-9153-EF5DED801FDD}"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CC6D8DDB-4182-4A8E-A2AE-8BC2DBE44DBB}"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ftr" sz="quarter" idx="11"/>
          </p:nvPr>
        </p:nvSpPr>
        <p:spPr/>
        <p:txBody>
          <a:bodyPr/>
          <a:lstStyle>
            <a:lvl1pPr>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vl1pPr>
          </a:lstStyle>
          <a:p>
            <a:pPr>
              <a:defRPr/>
            </a:pPr>
            <a:fld id="{80F8CD15-550C-48B3-94C0-CFCC92E4B4DC}"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p:txBody>
          <a:bodyPr/>
          <a:lstStyle>
            <a:lvl1pPr>
              <a:defRPr/>
            </a:lvl1pPr>
          </a:lstStyle>
          <a:p>
            <a:pPr>
              <a:defRPr/>
            </a:pPr>
            <a:endParaRPr lang="es-ES"/>
          </a:p>
        </p:txBody>
      </p:sp>
      <p:sp>
        <p:nvSpPr>
          <p:cNvPr id="4" name="Rectangle 5"/>
          <p:cNvSpPr>
            <a:spLocks noGrp="1" noChangeArrowheads="1"/>
          </p:cNvSpPr>
          <p:nvPr>
            <p:ph type="ftr" sz="quarter" idx="11"/>
          </p:nvPr>
        </p:nvSpPr>
        <p:spPr/>
        <p:txBody>
          <a:bodyPr/>
          <a:lstStyle>
            <a:lvl1pPr>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vl1pPr>
          </a:lstStyle>
          <a:p>
            <a:pPr>
              <a:defRPr/>
            </a:pPr>
            <a:fld id="{6B8823FF-E932-4FFB-926B-5993D43907B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p>
        </p:txBody>
      </p:sp>
      <p:sp>
        <p:nvSpPr>
          <p:cNvPr id="3" name="Rectangle 5"/>
          <p:cNvSpPr>
            <a:spLocks noGrp="1" noChangeArrowheads="1"/>
          </p:cNvSpPr>
          <p:nvPr>
            <p:ph type="ftr" sz="quarter" idx="11"/>
          </p:nvPr>
        </p:nvSpPr>
        <p:spPr/>
        <p:txBody>
          <a:bodyPr/>
          <a:lstStyle>
            <a:lvl1pPr>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vl1pPr>
          </a:lstStyle>
          <a:p>
            <a:pPr>
              <a:defRPr/>
            </a:pPr>
            <a:fld id="{7000308B-22FF-4987-985E-7B6657E61B4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F96557B0-DC58-4BF9-91AF-95E539E36FF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6FA01125-9754-4E37-AF06-5715D560734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FondoPresentacionesCorporativasUTELaEnergiaQueNosUne"/>
          <p:cNvPicPr>
            <a:picLocks noChangeAspect="1" noChangeArrowheads="1"/>
          </p:cNvPicPr>
          <p:nvPr/>
        </p:nvPicPr>
        <p:blipFill>
          <a:blip r:embed="rId13"/>
          <a:srcRect/>
          <a:stretch>
            <a:fillRect/>
          </a:stretch>
        </p:blipFill>
        <p:spPr bwMode="auto">
          <a:xfrm>
            <a:off x="47625" y="42863"/>
            <a:ext cx="9048750" cy="67722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UY" smtClean="0"/>
              <a:t>Texto</a:t>
            </a:r>
            <a:endParaRPr lang="en-US" smtClean="0"/>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 name="Rectangle 4"/>
          <p:cNvSpPr>
            <a:spLocks noGrp="1" noChangeArrowheads="1"/>
          </p:cNvSpPr>
          <p:nvPr>
            <p:ph type="dt" sz="half" idx="2"/>
          </p:nvPr>
        </p:nvSpPr>
        <p:spPr bwMode="auto">
          <a:xfrm>
            <a:off x="0" y="6453188"/>
            <a:ext cx="1547813"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CC"/>
                </a:solidFill>
                <a:latin typeface="+mn-lt"/>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CC"/>
                </a:solidFill>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7740650" y="6524625"/>
            <a:ext cx="140335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CC"/>
                </a:solidFill>
                <a:latin typeface="+mn-lt"/>
                <a:cs typeface="+mn-cs"/>
              </a:defRPr>
            </a:lvl1pPr>
          </a:lstStyle>
          <a:p>
            <a:pPr>
              <a:defRPr/>
            </a:pPr>
            <a:fld id="{F8E3ED19-1BAE-40AE-93CB-3DC550614C46}"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99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83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cs typeface="+mn-cs"/>
              </a:defRPr>
            </a:lvl1pPr>
          </a:lstStyle>
          <a:p>
            <a:pPr>
              <a:defRPr/>
            </a:pPr>
            <a:fld id="{71912AEF-6975-43E7-B260-CACBDAE971EB}" type="datetimeFigureOut">
              <a:rPr lang="es-ES"/>
              <a:pPr>
                <a:defRPr/>
              </a:pPr>
              <a:t>03/02/2017</a:t>
            </a:fld>
            <a:endParaRPr lang="es-ES"/>
          </a:p>
        </p:txBody>
      </p:sp>
      <p:sp>
        <p:nvSpPr>
          <p:cNvPr id="183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s-ES"/>
          </a:p>
        </p:txBody>
      </p:sp>
      <p:sp>
        <p:nvSpPr>
          <p:cNvPr id="183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DCC2CA2E-2802-4CB1-AB56-A0A33D041023}"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6.xml"/><Relationship Id="rId5" Type="http://schemas.openxmlformats.org/officeDocument/2006/relationships/image" Target="../media/image17.emf"/><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2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3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9CFCA67-E025-442F-AAC3-F3A453365793}" type="slidenum">
              <a:rPr lang="es-ES"/>
              <a:pPr algn="r"/>
              <a:t>1</a:t>
            </a:fld>
            <a:endParaRPr lang="es-ES"/>
          </a:p>
        </p:txBody>
      </p:sp>
      <p:sp>
        <p:nvSpPr>
          <p:cNvPr id="2765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C18F812-E739-4583-BE6F-5892523A37E9}" type="slidenum">
              <a:rPr lang="es-ES"/>
              <a:pPr algn="r"/>
              <a:t>1</a:t>
            </a:fld>
            <a:endParaRPr lang="es-ES"/>
          </a:p>
        </p:txBody>
      </p:sp>
      <p:sp>
        <p:nvSpPr>
          <p:cNvPr id="27651" name="Rectangle 7"/>
          <p:cNvSpPr txBox="1">
            <a:spLocks noGrp="1" noChangeArrowheads="1"/>
          </p:cNvSpPr>
          <p:nvPr/>
        </p:nvSpPr>
        <p:spPr bwMode="auto">
          <a:xfrm>
            <a:off x="457200" y="6245225"/>
            <a:ext cx="2133600" cy="476250"/>
          </a:xfrm>
          <a:prstGeom prst="rect">
            <a:avLst/>
          </a:prstGeom>
          <a:noFill/>
          <a:ln w="9525">
            <a:noFill/>
            <a:miter lim="800000"/>
            <a:headEnd/>
            <a:tailEnd/>
          </a:ln>
        </p:spPr>
        <p:txBody>
          <a:bodyPr anchor="b"/>
          <a:lstStyle/>
          <a:p>
            <a:fld id="{44BBD37C-B19C-4EFE-9838-E18DDBF812D7}" type="datetime1">
              <a:rPr lang="es-ES"/>
              <a:pPr/>
              <a:t>03/02/2017</a:t>
            </a:fld>
            <a:endParaRPr lang="es-ES"/>
          </a:p>
        </p:txBody>
      </p:sp>
      <p:sp>
        <p:nvSpPr>
          <p:cNvPr id="27652" name="Rectangle 2"/>
          <p:cNvSpPr>
            <a:spLocks noGrp="1" noChangeArrowheads="1"/>
          </p:cNvSpPr>
          <p:nvPr>
            <p:ph type="ctrTitle" idx="4294967295"/>
          </p:nvPr>
        </p:nvSpPr>
        <p:spPr>
          <a:xfrm>
            <a:off x="533400" y="3733800"/>
            <a:ext cx="8280400" cy="2305050"/>
          </a:xfrm>
        </p:spPr>
        <p:txBody>
          <a:bodyPr anchor="b" anchorCtr="1"/>
          <a:lstStyle/>
          <a:p>
            <a:r>
              <a:rPr lang="es-UY" sz="3600" dirty="0" smtClean="0"/>
              <a:t>Resultados de la semana en curso </a:t>
            </a:r>
            <a:br>
              <a:rPr lang="es-UY" sz="3600" dirty="0" smtClean="0"/>
            </a:br>
            <a:r>
              <a:rPr lang="es-UY" sz="3600" dirty="0" smtClean="0"/>
              <a:t>y </a:t>
            </a:r>
            <a:br>
              <a:rPr lang="es-UY" sz="3600" dirty="0" smtClean="0"/>
            </a:br>
            <a:r>
              <a:rPr lang="es-UY" sz="3600" dirty="0" smtClean="0"/>
              <a:t>programación de la semana  </a:t>
            </a:r>
            <a:r>
              <a:rPr lang="es-UY" sz="3600" dirty="0" smtClean="0"/>
              <a:t>06 </a:t>
            </a:r>
            <a:r>
              <a:rPr lang="es-UY" sz="3600" dirty="0" smtClean="0"/>
              <a:t>de 2017      </a:t>
            </a:r>
            <a:r>
              <a:rPr lang="es-UY" sz="3600" dirty="0" smtClean="0"/>
              <a:t>V1</a:t>
            </a:r>
            <a:r>
              <a:rPr lang="es-UY" sz="3600" dirty="0" smtClean="0"/>
              <a:t/>
            </a:r>
            <a:br>
              <a:rPr lang="es-UY" sz="3600" dirty="0" smtClean="0"/>
            </a:br>
            <a:r>
              <a:rPr lang="es-UY" sz="3600" dirty="0" smtClean="0"/>
              <a:t/>
            </a:r>
            <a:br>
              <a:rPr lang="es-UY" sz="3600" dirty="0" smtClean="0"/>
            </a:br>
            <a:r>
              <a:rPr lang="es-UY" sz="3600" dirty="0" smtClean="0"/>
              <a:t/>
            </a:r>
            <a:br>
              <a:rPr lang="es-UY" sz="3600" dirty="0" smtClean="0"/>
            </a:br>
            <a:r>
              <a:rPr lang="es-UY" sz="3600" dirty="0" smtClean="0"/>
              <a:t/>
            </a:r>
            <a:br>
              <a:rPr lang="es-UY" sz="3600" dirty="0" smtClean="0"/>
            </a:br>
            <a:endParaRPr lang="es-ES" sz="3600" dirty="0" smtClean="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7" name="1 Título"/>
          <p:cNvSpPr>
            <a:spLocks noGrp="1"/>
          </p:cNvSpPr>
          <p:nvPr>
            <p:ph type="title"/>
          </p:nvPr>
        </p:nvSpPr>
        <p:spPr>
          <a:xfrm>
            <a:off x="685800" y="381000"/>
            <a:ext cx="7772400" cy="609600"/>
          </a:xfrm>
        </p:spPr>
        <p:txBody>
          <a:bodyPr/>
          <a:lstStyle/>
          <a:p>
            <a:r>
              <a:rPr lang="es-UY" dirty="0" smtClean="0"/>
              <a:t>Evolución de la demanda</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8610600" cy="4191476"/>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1" name="1 Título"/>
          <p:cNvSpPr>
            <a:spLocks noGrp="1"/>
          </p:cNvSpPr>
          <p:nvPr>
            <p:ph type="title"/>
          </p:nvPr>
        </p:nvSpPr>
        <p:spPr>
          <a:xfrm>
            <a:off x="685800" y="152400"/>
            <a:ext cx="7772400" cy="1143000"/>
          </a:xfrm>
        </p:spPr>
        <p:txBody>
          <a:bodyPr/>
          <a:lstStyle/>
          <a:p>
            <a:r>
              <a:rPr lang="es-UY" sz="2400" dirty="0" smtClean="0"/>
              <a:t>COMPARATIVO DE APORTES DE CENTRALES HIDRAULICAS</a:t>
            </a:r>
            <a:r>
              <a:rPr lang="es-UY" dirty="0" smtClean="0"/>
              <a:t/>
            </a:r>
            <a:br>
              <a:rPr lang="es-UY" dirty="0" smtClean="0"/>
            </a:br>
            <a:r>
              <a:rPr lang="es-UY" sz="2000" dirty="0" smtClean="0"/>
              <a:t>SALTO GRANDE</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63851"/>
            <a:ext cx="3925887" cy="3286125"/>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763851"/>
            <a:ext cx="3975100" cy="3303587"/>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noGrp="1"/>
          </p:cNvSpPr>
          <p:nvPr>
            <p:ph type="title"/>
          </p:nvPr>
        </p:nvSpPr>
        <p:spPr>
          <a:xfrm>
            <a:off x="0" y="0"/>
            <a:ext cx="1524000" cy="2362200"/>
          </a:xfrm>
        </p:spPr>
        <p:txBody>
          <a:bodyPr/>
          <a:lstStyle/>
          <a:p>
            <a:r>
              <a:rPr lang="es-UY" sz="2800" smtClean="0"/>
              <a:t>RIO NEGRO</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9388" y="76200"/>
            <a:ext cx="6484612" cy="6505576"/>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Título"/>
          <p:cNvSpPr>
            <a:spLocks noGrp="1"/>
          </p:cNvSpPr>
          <p:nvPr>
            <p:ph type="title"/>
          </p:nvPr>
        </p:nvSpPr>
        <p:spPr>
          <a:xfrm>
            <a:off x="152400" y="381000"/>
            <a:ext cx="8991600" cy="609600"/>
          </a:xfrm>
        </p:spPr>
        <p:txBody>
          <a:bodyPr/>
          <a:lstStyle/>
          <a:p>
            <a:r>
              <a:rPr lang="es-UY" sz="2400" dirty="0" smtClean="0"/>
              <a:t>Previsión aportes Salto Grande (Fuente CTM,)</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3800" y="3215340"/>
            <a:ext cx="9496425" cy="226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71600"/>
            <a:ext cx="7334250" cy="419100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598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B53D2DE-A390-4E89-AA63-6E28F5E1DBAF}" type="slidenum">
              <a:rPr lang="es-ES"/>
              <a:pPr algn="r"/>
              <a:t>14</a:t>
            </a:fld>
            <a:endParaRPr lang="es-ES"/>
          </a:p>
        </p:txBody>
      </p:sp>
      <p:sp>
        <p:nvSpPr>
          <p:cNvPr id="44034"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D9BB8CAD-7C9F-4857-A3FC-B9822F3D9F07}" type="datetime1">
              <a:rPr lang="es-ES"/>
              <a:pPr/>
              <a:t>03/02/2017</a:t>
            </a:fld>
            <a:endParaRPr lang="es-ES"/>
          </a:p>
        </p:txBody>
      </p:sp>
      <p:sp>
        <p:nvSpPr>
          <p:cNvPr id="44035"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2C8676EB-3889-4967-8CC4-DB9A9AAB0A42}" type="slidenum">
              <a:rPr lang="es-ES"/>
              <a:pPr algn="r"/>
              <a:t>14</a:t>
            </a:fld>
            <a:endParaRPr lang="es-ES"/>
          </a:p>
        </p:txBody>
      </p:sp>
      <p:sp>
        <p:nvSpPr>
          <p:cNvPr id="44036" name="Rectangle 4"/>
          <p:cNvSpPr>
            <a:spLocks noGrp="1" noChangeArrowheads="1"/>
          </p:cNvSpPr>
          <p:nvPr>
            <p:ph type="title" idx="4294967295"/>
          </p:nvPr>
        </p:nvSpPr>
        <p:spPr>
          <a:xfrm>
            <a:off x="250825" y="2636838"/>
            <a:ext cx="8229600" cy="952500"/>
          </a:xfrm>
        </p:spPr>
        <p:txBody>
          <a:bodyPr/>
          <a:lstStyle/>
          <a:p>
            <a:r>
              <a:rPr lang="es-UY" sz="3600" smtClean="0"/>
              <a:t>Semana próxima</a:t>
            </a:r>
            <a:endParaRPr lang="es-ES" sz="36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52400" y="228600"/>
            <a:ext cx="8534400" cy="381000"/>
          </a:xfrm>
        </p:spPr>
        <p:txBody>
          <a:bodyPr/>
          <a:lstStyle/>
          <a:p>
            <a:r>
              <a:rPr lang="es-UY" sz="2400" dirty="0" smtClean="0"/>
              <a:t>Previsiones de generación eólica fecha </a:t>
            </a:r>
            <a:r>
              <a:rPr lang="es-UY" sz="2400" dirty="0" smtClean="0"/>
              <a:t>27/01/17 </a:t>
            </a:r>
            <a:r>
              <a:rPr lang="es-UY" sz="2400" dirty="0" smtClean="0"/>
              <a:t>(viernes)</a:t>
            </a:r>
            <a:endParaRPr lang="es-UY" sz="24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8776530" cy="1975002"/>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337264"/>
            <a:ext cx="8776530" cy="198120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8104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8610600" cy="533400"/>
          </a:xfrm>
        </p:spPr>
        <p:txBody>
          <a:bodyPr/>
          <a:lstStyle/>
          <a:p>
            <a:r>
              <a:rPr lang="es-UY" sz="2400" dirty="0"/>
              <a:t>Previsiones de generación eólica fecha </a:t>
            </a:r>
            <a:r>
              <a:rPr lang="es-UY" sz="2400" dirty="0" smtClean="0"/>
              <a:t>02/2 </a:t>
            </a:r>
            <a:r>
              <a:rPr lang="es-UY" sz="2400" dirty="0" smtClean="0"/>
              <a:t>(jueves)</a:t>
            </a:r>
            <a:endParaRPr lang="es-UY" sz="24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8808437" cy="198120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9" y="3200399"/>
            <a:ext cx="8808437" cy="1993777"/>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826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1 Título"/>
          <p:cNvSpPr txBox="1">
            <a:spLocks/>
          </p:cNvSpPr>
          <p:nvPr/>
        </p:nvSpPr>
        <p:spPr bwMode="auto">
          <a:xfrm>
            <a:off x="0" y="228600"/>
            <a:ext cx="8915400" cy="590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UY" sz="2400" b="1" i="0" u="none" strike="noStrike" kern="0" cap="none" spc="0" normalizeH="0" baseline="0" noProof="0" dirty="0" smtClean="0">
                <a:ln>
                  <a:noFill/>
                </a:ln>
                <a:solidFill>
                  <a:srgbClr val="FF9900"/>
                </a:solidFill>
                <a:effectLst/>
                <a:uLnTx/>
                <a:uFillTx/>
                <a:latin typeface="Tahoma"/>
                <a:ea typeface="+mj-ea"/>
                <a:cs typeface="+mj-cs"/>
              </a:rPr>
              <a:t>Previsión temperaturas (</a:t>
            </a:r>
            <a:r>
              <a:rPr kumimoji="0" lang="es-UY" sz="2400" b="1" i="0" u="none" strike="noStrike" kern="0" cap="none" spc="0" normalizeH="0" baseline="0" noProof="0" dirty="0" err="1" smtClean="0">
                <a:ln>
                  <a:noFill/>
                </a:ln>
                <a:solidFill>
                  <a:srgbClr val="FF9900"/>
                </a:solidFill>
                <a:effectLst/>
                <a:uLnTx/>
                <a:uFillTx/>
                <a:latin typeface="Tahoma"/>
                <a:ea typeface="+mj-ea"/>
                <a:cs typeface="+mj-cs"/>
              </a:rPr>
              <a:t>Accuweather</a:t>
            </a:r>
            <a:r>
              <a:rPr kumimoji="0" lang="es-UY" sz="2400" b="1" i="0" u="none" strike="noStrike" kern="0" cap="none" spc="0" normalizeH="0" baseline="0" noProof="0" dirty="0" smtClean="0">
                <a:ln>
                  <a:noFill/>
                </a:ln>
                <a:solidFill>
                  <a:srgbClr val="FF9900"/>
                </a:solidFill>
                <a:effectLst/>
                <a:uLnTx/>
                <a:uFillTx/>
                <a:latin typeface="Tahoma"/>
                <a:ea typeface="+mj-ea"/>
                <a:cs typeface="+mj-cs"/>
              </a:rPr>
              <a:t>, viernes)</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1" y="819149"/>
            <a:ext cx="5562600" cy="6043837"/>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818409"/>
            <a:ext cx="4210050" cy="2249487"/>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2319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bwMode="auto">
          <a:xfrm>
            <a:off x="381000" y="76200"/>
            <a:ext cx="7985125"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lvl="0">
              <a:defRPr/>
            </a:pPr>
            <a:r>
              <a:rPr lang="es-UY" sz="2000" kern="0" dirty="0">
                <a:ea typeface="+mn-ea"/>
                <a:cs typeface="Arial" charset="0"/>
              </a:rPr>
              <a:t>Precipitaciones previstas para los próximos días, </a:t>
            </a:r>
            <a:r>
              <a:rPr lang="es-UY" sz="2000" kern="0" dirty="0" smtClean="0">
                <a:ea typeface="+mn-ea"/>
                <a:cs typeface="Arial" charset="0"/>
              </a:rPr>
              <a:t>Fuente INMET  </a:t>
            </a:r>
            <a:r>
              <a:rPr lang="es-UY" sz="2000" kern="0" dirty="0">
                <a:ea typeface="+mn-ea"/>
                <a:cs typeface="Arial" charset="0"/>
              </a:rPr>
              <a:t>(actualizado </a:t>
            </a:r>
            <a:r>
              <a:rPr lang="es-UY" sz="2000" kern="0" dirty="0" smtClean="0">
                <a:ea typeface="+mn-ea"/>
                <a:cs typeface="Arial" charset="0"/>
              </a:rPr>
              <a:t>viernes)</a:t>
            </a:r>
            <a:endParaRPr lang="es-UY" sz="2000" kern="0" dirty="0">
              <a:ea typeface="+mn-ea"/>
              <a:cs typeface="Arial" charset="0"/>
            </a:endParaRPr>
          </a:p>
          <a:p>
            <a:pPr lvl="0">
              <a:defRPr/>
            </a:pPr>
            <a:endParaRPr lang="es-UY" sz="1800" kern="0" dirty="0">
              <a:ea typeface="+mn-ea"/>
              <a:cs typeface="Arial"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31860"/>
            <a:ext cx="3767137" cy="3757613"/>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09" y="1531860"/>
            <a:ext cx="3767137" cy="3757613"/>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531859"/>
            <a:ext cx="3767137" cy="3751263"/>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531859"/>
            <a:ext cx="3781425" cy="3743325"/>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538210"/>
            <a:ext cx="3781425" cy="3751263"/>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2849" y="1538210"/>
            <a:ext cx="3781425" cy="376555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1535034"/>
            <a:ext cx="3767137" cy="3757613"/>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6960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gtEl>
                                        <p:attrNameLst>
                                          <p:attrName>style.visibility</p:attrName>
                                        </p:attrNameLst>
                                      </p:cBhvr>
                                      <p:to>
                                        <p:strVal val="visible"/>
                                      </p:to>
                                    </p:set>
                                    <p:anim calcmode="lin" valueType="num">
                                      <p:cBhvr additive="base">
                                        <p:cTn id="13" dur="500" fill="hold"/>
                                        <p:tgtEl>
                                          <p:spTgt spid="9219"/>
                                        </p:tgtEl>
                                        <p:attrNameLst>
                                          <p:attrName>ppt_x</p:attrName>
                                        </p:attrNameLst>
                                      </p:cBhvr>
                                      <p:tavLst>
                                        <p:tav tm="0">
                                          <p:val>
                                            <p:strVal val="#ppt_x"/>
                                          </p:val>
                                        </p:tav>
                                        <p:tav tm="100000">
                                          <p:val>
                                            <p:strVal val="#ppt_x"/>
                                          </p:val>
                                        </p:tav>
                                      </p:tavLst>
                                    </p:anim>
                                    <p:anim calcmode="lin" valueType="num">
                                      <p:cBhvr additive="base">
                                        <p:cTn id="14"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20"/>
                                        </p:tgtEl>
                                        <p:attrNameLst>
                                          <p:attrName>style.visibility</p:attrName>
                                        </p:attrNameLst>
                                      </p:cBhvr>
                                      <p:to>
                                        <p:strVal val="visible"/>
                                      </p:to>
                                    </p:set>
                                    <p:anim calcmode="lin" valueType="num">
                                      <p:cBhvr additive="base">
                                        <p:cTn id="19" dur="500" fill="hold"/>
                                        <p:tgtEl>
                                          <p:spTgt spid="9220"/>
                                        </p:tgtEl>
                                        <p:attrNameLst>
                                          <p:attrName>ppt_x</p:attrName>
                                        </p:attrNameLst>
                                      </p:cBhvr>
                                      <p:tavLst>
                                        <p:tav tm="0">
                                          <p:val>
                                            <p:strVal val="#ppt_x"/>
                                          </p:val>
                                        </p:tav>
                                        <p:tav tm="100000">
                                          <p:val>
                                            <p:strVal val="#ppt_x"/>
                                          </p:val>
                                        </p:tav>
                                      </p:tavLst>
                                    </p:anim>
                                    <p:anim calcmode="lin" valueType="num">
                                      <p:cBhvr additive="base">
                                        <p:cTn id="20"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21"/>
                                        </p:tgtEl>
                                        <p:attrNameLst>
                                          <p:attrName>style.visibility</p:attrName>
                                        </p:attrNameLst>
                                      </p:cBhvr>
                                      <p:to>
                                        <p:strVal val="visible"/>
                                      </p:to>
                                    </p:set>
                                    <p:anim calcmode="lin" valueType="num">
                                      <p:cBhvr additive="base">
                                        <p:cTn id="25" dur="500" fill="hold"/>
                                        <p:tgtEl>
                                          <p:spTgt spid="9221"/>
                                        </p:tgtEl>
                                        <p:attrNameLst>
                                          <p:attrName>ppt_x</p:attrName>
                                        </p:attrNameLst>
                                      </p:cBhvr>
                                      <p:tavLst>
                                        <p:tav tm="0">
                                          <p:val>
                                            <p:strVal val="#ppt_x"/>
                                          </p:val>
                                        </p:tav>
                                        <p:tav tm="100000">
                                          <p:val>
                                            <p:strVal val="#ppt_x"/>
                                          </p:val>
                                        </p:tav>
                                      </p:tavLst>
                                    </p:anim>
                                    <p:anim calcmode="lin" valueType="num">
                                      <p:cBhvr additive="base">
                                        <p:cTn id="26"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222"/>
                                        </p:tgtEl>
                                        <p:attrNameLst>
                                          <p:attrName>style.visibility</p:attrName>
                                        </p:attrNameLst>
                                      </p:cBhvr>
                                      <p:to>
                                        <p:strVal val="visible"/>
                                      </p:to>
                                    </p:set>
                                    <p:anim calcmode="lin" valueType="num">
                                      <p:cBhvr additive="base">
                                        <p:cTn id="31" dur="500" fill="hold"/>
                                        <p:tgtEl>
                                          <p:spTgt spid="9222"/>
                                        </p:tgtEl>
                                        <p:attrNameLst>
                                          <p:attrName>ppt_x</p:attrName>
                                        </p:attrNameLst>
                                      </p:cBhvr>
                                      <p:tavLst>
                                        <p:tav tm="0">
                                          <p:val>
                                            <p:strVal val="#ppt_x"/>
                                          </p:val>
                                        </p:tav>
                                        <p:tav tm="100000">
                                          <p:val>
                                            <p:strVal val="#ppt_x"/>
                                          </p:val>
                                        </p:tav>
                                      </p:tavLst>
                                    </p:anim>
                                    <p:anim calcmode="lin" valueType="num">
                                      <p:cBhvr additive="base">
                                        <p:cTn id="32" dur="500" fill="hold"/>
                                        <p:tgtEl>
                                          <p:spTgt spid="92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223"/>
                                        </p:tgtEl>
                                        <p:attrNameLst>
                                          <p:attrName>style.visibility</p:attrName>
                                        </p:attrNameLst>
                                      </p:cBhvr>
                                      <p:to>
                                        <p:strVal val="visible"/>
                                      </p:to>
                                    </p:set>
                                    <p:anim calcmode="lin" valueType="num">
                                      <p:cBhvr additive="base">
                                        <p:cTn id="37" dur="500" fill="hold"/>
                                        <p:tgtEl>
                                          <p:spTgt spid="9223"/>
                                        </p:tgtEl>
                                        <p:attrNameLst>
                                          <p:attrName>ppt_x</p:attrName>
                                        </p:attrNameLst>
                                      </p:cBhvr>
                                      <p:tavLst>
                                        <p:tav tm="0">
                                          <p:val>
                                            <p:strVal val="#ppt_x"/>
                                          </p:val>
                                        </p:tav>
                                        <p:tav tm="100000">
                                          <p:val>
                                            <p:strVal val="#ppt_x"/>
                                          </p:val>
                                        </p:tav>
                                      </p:tavLst>
                                    </p:anim>
                                    <p:anim calcmode="lin" valueType="num">
                                      <p:cBhvr additive="base">
                                        <p:cTn id="38" dur="500" fill="hold"/>
                                        <p:tgtEl>
                                          <p:spTgt spid="92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225"/>
                                        </p:tgtEl>
                                        <p:attrNameLst>
                                          <p:attrName>style.visibility</p:attrName>
                                        </p:attrNameLst>
                                      </p:cBhvr>
                                      <p:to>
                                        <p:strVal val="visible"/>
                                      </p:to>
                                    </p:set>
                                    <p:anim calcmode="lin" valueType="num">
                                      <p:cBhvr additive="base">
                                        <p:cTn id="43" dur="500" fill="hold"/>
                                        <p:tgtEl>
                                          <p:spTgt spid="9225"/>
                                        </p:tgtEl>
                                        <p:attrNameLst>
                                          <p:attrName>ppt_x</p:attrName>
                                        </p:attrNameLst>
                                      </p:cBhvr>
                                      <p:tavLst>
                                        <p:tav tm="0">
                                          <p:val>
                                            <p:strVal val="#ppt_x"/>
                                          </p:val>
                                        </p:tav>
                                        <p:tav tm="100000">
                                          <p:val>
                                            <p:strVal val="#ppt_x"/>
                                          </p:val>
                                        </p:tav>
                                      </p:tavLst>
                                    </p:anim>
                                    <p:anim calcmode="lin" valueType="num">
                                      <p:cBhvr additive="base">
                                        <p:cTn id="44" dur="500" fill="hold"/>
                                        <p:tgtEl>
                                          <p:spTgt spid="92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76200"/>
            <a:ext cx="7772400" cy="990600"/>
          </a:xfrm>
        </p:spPr>
        <p:txBody>
          <a:bodyPr>
            <a:normAutofit/>
          </a:bodyPr>
          <a:lstStyle/>
          <a:p>
            <a:r>
              <a:rPr lang="es-UY" sz="2400" b="1" kern="0" dirty="0">
                <a:solidFill>
                  <a:srgbClr val="FF9900"/>
                </a:solidFill>
                <a:latin typeface="Tahoma"/>
              </a:rPr>
              <a:t>Previsión precipitaciones </a:t>
            </a:r>
            <a:r>
              <a:rPr lang="es-UY" sz="2400" b="1" kern="0" dirty="0" smtClean="0">
                <a:solidFill>
                  <a:srgbClr val="FF9900"/>
                </a:solidFill>
                <a:latin typeface="Tahoma"/>
              </a:rPr>
              <a:t>acumuladas CPTEC e INMET (vierne</a:t>
            </a:r>
            <a:r>
              <a:rPr lang="es-UY" sz="2400" dirty="0" smtClean="0">
                <a:latin typeface="Tahoma"/>
              </a:rPr>
              <a:t>s</a:t>
            </a:r>
            <a:r>
              <a:rPr lang="es-UY" sz="2400" b="1" kern="0" dirty="0" smtClean="0">
                <a:solidFill>
                  <a:srgbClr val="FF9900"/>
                </a:solidFill>
                <a:latin typeface="Tahoma"/>
              </a:rPr>
              <a:t>)</a:t>
            </a:r>
            <a:endParaRPr lang="es-UY" sz="2400" b="1" kern="0" dirty="0">
              <a:solidFill>
                <a:srgbClr val="FF9900"/>
              </a:solidFill>
              <a:latin typeface="Tahoma"/>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4132265" cy="495300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066800"/>
            <a:ext cx="3886200" cy="4956699"/>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034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A3A420D4-D2C9-4468-AB52-40C63950F791}" type="slidenum">
              <a:rPr lang="es-ES"/>
              <a:pPr algn="r"/>
              <a:t>2</a:t>
            </a:fld>
            <a:endParaRPr lang="es-ES"/>
          </a:p>
        </p:txBody>
      </p:sp>
      <p:sp>
        <p:nvSpPr>
          <p:cNvPr id="2969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5E83B099-8C8E-4F25-A48D-0099CC2648E7}" type="datetime1">
              <a:rPr lang="es-ES"/>
              <a:pPr/>
              <a:t>03/02/2017</a:t>
            </a:fld>
            <a:endParaRPr lang="es-ES"/>
          </a:p>
        </p:txBody>
      </p:sp>
      <p:sp>
        <p:nvSpPr>
          <p:cNvPr id="2969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9D7675E7-5A2C-40F2-BE51-E3ED691F46C2}" type="slidenum">
              <a:rPr lang="es-ES"/>
              <a:pPr algn="r"/>
              <a:t>2</a:t>
            </a:fld>
            <a:endParaRPr lang="es-ES"/>
          </a:p>
        </p:txBody>
      </p:sp>
      <p:sp>
        <p:nvSpPr>
          <p:cNvPr id="29700" name="Rectangle 2"/>
          <p:cNvSpPr>
            <a:spLocks noGrp="1" noChangeArrowheads="1"/>
          </p:cNvSpPr>
          <p:nvPr>
            <p:ph type="title" idx="4294967295"/>
          </p:nvPr>
        </p:nvSpPr>
        <p:spPr>
          <a:xfrm>
            <a:off x="250825" y="1700213"/>
            <a:ext cx="8218488" cy="2722562"/>
          </a:xfrm>
        </p:spPr>
        <p:txBody>
          <a:bodyPr/>
          <a:lstStyle/>
          <a:p>
            <a:r>
              <a:rPr lang="es-UY" smtClean="0"/>
              <a:t>Resultados de la semana en curso:</a:t>
            </a:r>
            <a:br>
              <a:rPr lang="es-UY" smtClean="0"/>
            </a:br>
            <a:r>
              <a:rPr lang="es-UY" sz="2400" smtClean="0"/>
              <a:t>Comentarios generales</a:t>
            </a:r>
            <a:endParaRPr lang="es-ES" sz="2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F38914BB-1E21-4911-B83A-61AFEDDC49A6}" type="slidenum">
              <a:rPr lang="es-ES"/>
              <a:pPr algn="r"/>
              <a:t>20</a:t>
            </a:fld>
            <a:endParaRPr lang="es-ES"/>
          </a:p>
        </p:txBody>
      </p:sp>
      <p:sp>
        <p:nvSpPr>
          <p:cNvPr id="5017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8AEEAF94-73E0-47DD-ADDE-783E293A928F}" type="datetime1">
              <a:rPr lang="es-ES"/>
              <a:pPr/>
              <a:t>03/02/2017</a:t>
            </a:fld>
            <a:endParaRPr lang="es-ES"/>
          </a:p>
        </p:txBody>
      </p:sp>
      <p:sp>
        <p:nvSpPr>
          <p:cNvPr id="5017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5667D976-BA5E-4167-91EA-5EF11A973D18}" type="slidenum">
              <a:rPr lang="es-ES"/>
              <a:pPr algn="r"/>
              <a:t>20</a:t>
            </a:fld>
            <a:endParaRPr lang="es-ES"/>
          </a:p>
        </p:txBody>
      </p:sp>
      <p:sp>
        <p:nvSpPr>
          <p:cNvPr id="50180" name="Rectangle 2"/>
          <p:cNvSpPr>
            <a:spLocks noGrp="1" noChangeArrowheads="1"/>
          </p:cNvSpPr>
          <p:nvPr>
            <p:ph type="title" idx="4294967295"/>
          </p:nvPr>
        </p:nvSpPr>
        <p:spPr>
          <a:xfrm>
            <a:off x="323850" y="2492375"/>
            <a:ext cx="8229600" cy="1143000"/>
          </a:xfrm>
        </p:spPr>
        <p:txBody>
          <a:bodyPr/>
          <a:lstStyle/>
          <a:p>
            <a:r>
              <a:rPr lang="es-UY" sz="3600" dirty="0" smtClean="0"/>
              <a:t>Programación semanal</a:t>
            </a:r>
            <a:br>
              <a:rPr lang="es-UY" sz="3600" dirty="0" smtClean="0"/>
            </a:br>
            <a:r>
              <a:rPr lang="es-UY" sz="3600" dirty="0" smtClean="0"/>
              <a:t>2017-6</a:t>
            </a:r>
            <a:r>
              <a:rPr lang="es-UY" sz="3600" dirty="0" smtClean="0"/>
              <a:t/>
            </a:r>
            <a:br>
              <a:rPr lang="es-UY" sz="3600" dirty="0" smtClean="0"/>
            </a:br>
            <a:endParaRPr lang="es-ES" sz="36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152400" y="152400"/>
            <a:ext cx="9050338" cy="838200"/>
          </a:xfrm>
        </p:spPr>
        <p:txBody>
          <a:bodyPr/>
          <a:lstStyle/>
          <a:p>
            <a:r>
              <a:rPr lang="es-MX" sz="2800" dirty="0" smtClean="0"/>
              <a:t>COSTO GENERACIÓN TÉRMICA</a:t>
            </a:r>
            <a:endParaRPr lang="es-ES" sz="2800" dirty="0" smtClean="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8112125" cy="3971925"/>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886200"/>
            <a:ext cx="4191000" cy="2867891"/>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914400"/>
            <a:ext cx="7772400" cy="304800"/>
          </a:xfrm>
        </p:spPr>
        <p:txBody>
          <a:bodyPr/>
          <a:lstStyle/>
          <a:p>
            <a:r>
              <a:rPr lang="es-UY" dirty="0" smtClean="0"/>
              <a:t>MODELOS</a:t>
            </a:r>
            <a:endParaRPr lang="es-UY" dirty="0"/>
          </a:p>
        </p:txBody>
      </p:sp>
    </p:spTree>
    <p:extLst>
      <p:ext uri="{BB962C8B-B14F-4D97-AF65-F5344CB8AC3E}">
        <p14:creationId xmlns:p14="http://schemas.microsoft.com/office/powerpoint/2010/main" val="4089870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76200"/>
            <a:ext cx="7772400" cy="533400"/>
          </a:xfrm>
        </p:spPr>
        <p:txBody>
          <a:bodyPr/>
          <a:lstStyle/>
          <a:p>
            <a:r>
              <a:rPr lang="es-UY" dirty="0" smtClean="0"/>
              <a:t>MEDIANO PLAZO</a:t>
            </a:r>
            <a:endParaRPr lang="es-UY"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7315200" cy="4451689"/>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1658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5800" y="381000"/>
            <a:ext cx="7772400" cy="457200"/>
          </a:xfrm>
        </p:spPr>
        <p:txBody>
          <a:bodyPr/>
          <a:lstStyle/>
          <a:p>
            <a:r>
              <a:rPr lang="es-UY" dirty="0" smtClean="0"/>
              <a:t>CPC, caso libre</a:t>
            </a:r>
            <a:endParaRPr lang="es-UY"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8484310" cy="4689661"/>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9126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
            <a:ext cx="7696200" cy="6338326"/>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374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685800"/>
          </a:xfrm>
        </p:spPr>
        <p:txBody>
          <a:bodyPr/>
          <a:lstStyle/>
          <a:p>
            <a:r>
              <a:rPr lang="es-UY" sz="2400" dirty="0" smtClean="0"/>
              <a:t>Ídem anterior pero sin vertido en Terra</a:t>
            </a:r>
            <a:endParaRPr lang="es-UY" sz="24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66039"/>
            <a:ext cx="8124826" cy="4490959"/>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2433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
            <a:ext cx="7587008" cy="624840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7482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5800" y="304800"/>
            <a:ext cx="7772400" cy="533400"/>
          </a:xfrm>
        </p:spPr>
        <p:txBody>
          <a:bodyPr/>
          <a:lstStyle/>
          <a:p>
            <a:r>
              <a:rPr lang="es-UY" dirty="0" err="1" smtClean="0"/>
              <a:t>SimSEE</a:t>
            </a:r>
            <a:r>
              <a:rPr lang="es-UY" dirty="0" smtClean="0"/>
              <a:t> libre S/E</a:t>
            </a:r>
            <a:endParaRPr lang="es-UY"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8232007" cy="502920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9039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57200"/>
            <a:ext cx="7277100" cy="5972604"/>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38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52400" y="381000"/>
            <a:ext cx="8686800" cy="609600"/>
          </a:xfrm>
        </p:spPr>
        <p:txBody>
          <a:bodyPr/>
          <a:lstStyle/>
          <a:p>
            <a:pPr algn="ctr"/>
            <a:r>
              <a:rPr lang="es-UY" sz="2800" dirty="0" smtClean="0"/>
              <a:t>Resumen semana actual N° </a:t>
            </a:r>
            <a:r>
              <a:rPr lang="es-UY" sz="2800" dirty="0" smtClean="0"/>
              <a:t>5</a:t>
            </a:r>
            <a:endParaRPr lang="es-ES" sz="2800" dirty="0" smtClean="0"/>
          </a:p>
        </p:txBody>
      </p:sp>
      <p:sp>
        <p:nvSpPr>
          <p:cNvPr id="32770" name="Rectangle 3"/>
          <p:cNvSpPr>
            <a:spLocks noGrp="1" noChangeArrowheads="1"/>
          </p:cNvSpPr>
          <p:nvPr>
            <p:ph type="body" sz="half" idx="2"/>
          </p:nvPr>
        </p:nvSpPr>
        <p:spPr>
          <a:xfrm>
            <a:off x="152400" y="990600"/>
            <a:ext cx="8763000" cy="5181600"/>
          </a:xfrm>
        </p:spPr>
        <p:txBody>
          <a:bodyPr/>
          <a:lstStyle/>
          <a:p>
            <a:pPr marL="342900" indent="-342900" algn="just">
              <a:spcBef>
                <a:spcPts val="600"/>
              </a:spcBef>
              <a:spcAft>
                <a:spcPts val="0"/>
              </a:spcAft>
              <a:buFont typeface="Arial" panose="020B0604020202020204" pitchFamily="34" charset="0"/>
              <a:buChar char="•"/>
            </a:pPr>
            <a:r>
              <a:rPr lang="es-ES" sz="2000" dirty="0">
                <a:latin typeface="Arial"/>
                <a:ea typeface="Times New Roman"/>
                <a:cs typeface="Times New Roman"/>
              </a:rPr>
              <a:t>El despacho fue en su totalidad con recursos renovables sin contar con la energía aportada por la prueba de una de las maquinas del Ciclo Combinado de Punta del Tigre.</a:t>
            </a:r>
            <a:endParaRPr lang="es-UY" sz="2000" dirty="0">
              <a:latin typeface="Arial"/>
              <a:ea typeface="Times New Roman"/>
              <a:cs typeface="Times New Roman"/>
            </a:endParaRPr>
          </a:p>
          <a:p>
            <a:pPr marL="342900" indent="-342900" algn="just">
              <a:spcBef>
                <a:spcPts val="600"/>
              </a:spcBef>
              <a:spcAft>
                <a:spcPts val="0"/>
              </a:spcAft>
              <a:buFont typeface="Arial" panose="020B0604020202020204" pitchFamily="34" charset="0"/>
              <a:buChar char="•"/>
            </a:pPr>
            <a:r>
              <a:rPr lang="es-ES" sz="2000" dirty="0">
                <a:latin typeface="Arial"/>
                <a:ea typeface="Times New Roman"/>
                <a:cs typeface="Times New Roman"/>
              </a:rPr>
              <a:t>Las mismas terminaron el día jueves a las </a:t>
            </a:r>
            <a:r>
              <a:rPr lang="es-ES" sz="2000" dirty="0" smtClean="0">
                <a:latin typeface="Arial"/>
                <a:ea typeface="Times New Roman"/>
                <a:cs typeface="Times New Roman"/>
              </a:rPr>
              <a:t>6:00h, las mismas inyectaron un total de energía del orden de los 20 </a:t>
            </a:r>
            <a:r>
              <a:rPr lang="es-ES" sz="2000" dirty="0" err="1" smtClean="0">
                <a:latin typeface="Arial"/>
                <a:ea typeface="Times New Roman"/>
                <a:cs typeface="Times New Roman"/>
              </a:rPr>
              <a:t>GWh</a:t>
            </a:r>
            <a:r>
              <a:rPr lang="es-ES" sz="2000" dirty="0" smtClean="0">
                <a:latin typeface="Arial"/>
                <a:ea typeface="Times New Roman"/>
                <a:cs typeface="Times New Roman"/>
              </a:rPr>
              <a:t>.</a:t>
            </a:r>
            <a:endParaRPr lang="es-UY" sz="2000" dirty="0">
              <a:latin typeface="Arial"/>
              <a:ea typeface="Times New Roman"/>
              <a:cs typeface="Times New Roman"/>
            </a:endParaRPr>
          </a:p>
          <a:p>
            <a:pPr marL="342900" indent="-342900" algn="just">
              <a:spcBef>
                <a:spcPts val="600"/>
              </a:spcBef>
              <a:spcAft>
                <a:spcPts val="0"/>
              </a:spcAft>
              <a:buFont typeface="Arial" panose="020B0604020202020204" pitchFamily="34" charset="0"/>
              <a:buChar char="•"/>
            </a:pPr>
            <a:r>
              <a:rPr lang="es-ES" sz="2000" dirty="0">
                <a:latin typeface="Arial"/>
                <a:ea typeface="Times New Roman"/>
                <a:cs typeface="Times New Roman"/>
              </a:rPr>
              <a:t>El día lunes se registró el pico histórico de verano con un valor de 1879  MW</a:t>
            </a:r>
            <a:r>
              <a:rPr lang="es-ES" sz="2000" dirty="0" smtClean="0">
                <a:latin typeface="Arial"/>
                <a:ea typeface="Times New Roman"/>
                <a:cs typeface="Times New Roman"/>
              </a:rPr>
              <a:t>. Se estima tengamos una demanda del orden de los 227 </a:t>
            </a:r>
            <a:r>
              <a:rPr lang="es-ES" sz="2000" dirty="0" err="1" smtClean="0">
                <a:latin typeface="Arial"/>
                <a:ea typeface="Times New Roman"/>
                <a:cs typeface="Times New Roman"/>
              </a:rPr>
              <a:t>GWh</a:t>
            </a:r>
            <a:r>
              <a:rPr lang="es-ES" sz="2000" dirty="0" smtClean="0">
                <a:latin typeface="Arial"/>
                <a:ea typeface="Times New Roman"/>
                <a:cs typeface="Times New Roman"/>
              </a:rPr>
              <a:t> en la semana</a:t>
            </a:r>
            <a:endParaRPr lang="es-UY" sz="2000" dirty="0">
              <a:latin typeface="Arial"/>
              <a:ea typeface="Times New Roman"/>
              <a:cs typeface="Times New Roman"/>
            </a:endParaRPr>
          </a:p>
          <a:p>
            <a:pPr marL="342900" indent="-342900" algn="just">
              <a:spcBef>
                <a:spcPts val="600"/>
              </a:spcBef>
              <a:spcAft>
                <a:spcPts val="0"/>
              </a:spcAft>
              <a:buFont typeface="Arial" panose="020B0604020202020204" pitchFamily="34" charset="0"/>
              <a:buChar char="•"/>
            </a:pPr>
            <a:r>
              <a:rPr lang="es-ES" sz="2000" dirty="0" smtClean="0">
                <a:latin typeface="Arial"/>
                <a:ea typeface="Times New Roman"/>
                <a:cs typeface="Times New Roman"/>
              </a:rPr>
              <a:t>Montes del Plata sufrió inconvenientes durante la semana por lo que no estuvo entregando potencia a la red e incluso consumió energía.</a:t>
            </a:r>
          </a:p>
          <a:p>
            <a:pPr marL="342900" indent="-342900" algn="just">
              <a:spcBef>
                <a:spcPts val="600"/>
              </a:spcBef>
              <a:spcAft>
                <a:spcPts val="0"/>
              </a:spcAft>
              <a:buFont typeface="Arial" panose="020B0604020202020204" pitchFamily="34" charset="0"/>
              <a:buChar char="•"/>
            </a:pPr>
            <a:r>
              <a:rPr lang="es-ES" sz="2000" dirty="0" smtClean="0">
                <a:latin typeface="Arial"/>
                <a:ea typeface="Times New Roman"/>
                <a:cs typeface="Times New Roman"/>
              </a:rPr>
              <a:t>Se produjeron precipitaciones en las cuencas y algunas puntualmente fuertes pero no han producido mayores cambios en los aportes</a:t>
            </a:r>
            <a:endParaRPr lang="es-UY" sz="2000" dirty="0">
              <a:latin typeface="Arial"/>
              <a:ea typeface="Times New Roman"/>
              <a:cs typeface="Times New Roman"/>
            </a:endParaRPr>
          </a:p>
          <a:p>
            <a:pPr marL="342900" indent="-342900" algn="just">
              <a:spcBef>
                <a:spcPts val="600"/>
              </a:spcBef>
              <a:spcAft>
                <a:spcPts val="0"/>
              </a:spcAft>
              <a:buFont typeface="Arial" panose="020B0604020202020204" pitchFamily="34" charset="0"/>
              <a:buChar char="•"/>
            </a:pPr>
            <a:endParaRPr lang="es-ES" sz="2000" dirty="0" smtClean="0">
              <a:latin typeface="Arial"/>
              <a:ea typeface="Times New Roman"/>
              <a:cs typeface="Times New Roman"/>
            </a:endParaRPr>
          </a:p>
          <a:p>
            <a:pPr marL="342900" indent="-342900" algn="just">
              <a:spcBef>
                <a:spcPts val="600"/>
              </a:spcBef>
              <a:spcAft>
                <a:spcPts val="0"/>
              </a:spcAft>
              <a:buFont typeface="Arial" panose="020B0604020202020204" pitchFamily="34" charset="0"/>
              <a:buChar char="•"/>
            </a:pPr>
            <a:endParaRPr lang="es-ES" sz="2000" dirty="0">
              <a:latin typeface="Arial"/>
              <a:ea typeface="Times New Roman"/>
              <a:cs typeface="Times New Roman"/>
            </a:endParaRPr>
          </a:p>
          <a:p>
            <a:pPr marL="342900" indent="-342900" algn="just">
              <a:spcBef>
                <a:spcPts val="600"/>
              </a:spcBef>
              <a:spcAft>
                <a:spcPts val="0"/>
              </a:spcAft>
              <a:buFont typeface="Arial" panose="020B0604020202020204" pitchFamily="34" charset="0"/>
              <a:buChar char="•"/>
            </a:pPr>
            <a:endParaRPr lang="es-ES" sz="2000" dirty="0" smtClean="0">
              <a:latin typeface="Arial"/>
              <a:ea typeface="Times New Roman"/>
              <a:cs typeface="Times New Roman"/>
            </a:endParaRPr>
          </a:p>
          <a:p>
            <a:pPr marL="342900" indent="-342900" algn="just">
              <a:spcBef>
                <a:spcPts val="600"/>
              </a:spcBef>
              <a:spcAft>
                <a:spcPts val="0"/>
              </a:spcAft>
              <a:buFont typeface="Arial" panose="020B0604020202020204" pitchFamily="34" charset="0"/>
              <a:buChar char="•"/>
            </a:pPr>
            <a:endParaRPr lang="es-ES" sz="2000" dirty="0">
              <a:latin typeface="Arial"/>
              <a:ea typeface="Times New Roman"/>
              <a:cs typeface="Times New Roman"/>
            </a:endParaRPr>
          </a:p>
          <a:p>
            <a:pPr marL="342900" indent="-342900" algn="just">
              <a:spcBef>
                <a:spcPts val="600"/>
              </a:spcBef>
              <a:spcAft>
                <a:spcPts val="0"/>
              </a:spcAft>
              <a:buFont typeface="Arial" panose="020B0604020202020204" pitchFamily="34" charset="0"/>
              <a:buChar char="•"/>
            </a:pPr>
            <a:endParaRPr lang="es-ES" sz="2000" dirty="0" smtClean="0">
              <a:latin typeface="Arial"/>
              <a:ea typeface="Times New Roman"/>
              <a:cs typeface="Times New Roman"/>
            </a:endParaRPr>
          </a:p>
          <a:p>
            <a:pPr marL="342900" indent="-342900">
              <a:buFont typeface="Arial" panose="020B0604020202020204" pitchFamily="34" charset="0"/>
              <a:buChar char="•"/>
            </a:pPr>
            <a:endParaRPr lang="es-ES" sz="2000" dirty="0" smtClean="0"/>
          </a:p>
          <a:p>
            <a:pPr marL="342900" indent="-342900">
              <a:buFont typeface="Arial" panose="020B0604020202020204" pitchFamily="34" charset="0"/>
              <a:buChar char="•"/>
            </a:pPr>
            <a:endParaRPr lang="es-ES" sz="2000" dirty="0"/>
          </a:p>
          <a:p>
            <a:pPr marL="342900" indent="-342900">
              <a:buFont typeface="Arial" panose="020B0604020202020204" pitchFamily="34" charset="0"/>
              <a:buChar char="•"/>
            </a:pPr>
            <a:endParaRPr lang="es-ES" sz="2000" dirty="0" smtClean="0"/>
          </a:p>
          <a:p>
            <a:pPr marL="342900" indent="-342900">
              <a:buFont typeface="Arial" panose="020B0604020202020204" pitchFamily="34" charset="0"/>
              <a:buChar char="•"/>
            </a:pPr>
            <a:endParaRPr lang="es-ES" sz="2000" dirty="0"/>
          </a:p>
          <a:p>
            <a:pPr marL="342900" indent="-342900">
              <a:buFont typeface="Arial" panose="020B0604020202020204" pitchFamily="34" charset="0"/>
              <a:buChar char="•"/>
            </a:pPr>
            <a:endParaRPr lang="es-ES" sz="2000" dirty="0" smtClean="0"/>
          </a:p>
          <a:p>
            <a:pPr marL="342900" indent="-342900">
              <a:buFont typeface="Arial" panose="020B0604020202020204" pitchFamily="34" charset="0"/>
              <a:buChar char="•"/>
            </a:pPr>
            <a:endParaRPr lang="es-ES" sz="2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a:t>M</a:t>
            </a:r>
            <a:r>
              <a:rPr lang="es-UY" dirty="0" smtClean="0"/>
              <a:t>ensual</a:t>
            </a:r>
            <a:endParaRPr lang="es-UY" dirty="0"/>
          </a:p>
        </p:txBody>
      </p:sp>
      <p:sp>
        <p:nvSpPr>
          <p:cNvPr id="3" name="2 Marcador de contenido"/>
          <p:cNvSpPr>
            <a:spLocks noGrp="1"/>
          </p:cNvSpPr>
          <p:nvPr>
            <p:ph idx="1"/>
          </p:nvPr>
        </p:nvSpPr>
        <p:spPr/>
        <p:txBody>
          <a:bodyPr/>
          <a:lstStyle/>
          <a:p>
            <a:r>
              <a:rPr lang="es-UY" dirty="0" smtClean="0"/>
              <a:t>No aporta información a la programación de la semana </a:t>
            </a:r>
            <a:r>
              <a:rPr lang="es-UY" dirty="0" smtClean="0"/>
              <a:t>06/17</a:t>
            </a:r>
            <a:endParaRPr lang="es-UY" dirty="0"/>
          </a:p>
        </p:txBody>
      </p:sp>
    </p:spTree>
    <p:extLst>
      <p:ext uri="{BB962C8B-B14F-4D97-AF65-F5344CB8AC3E}">
        <p14:creationId xmlns:p14="http://schemas.microsoft.com/office/powerpoint/2010/main" val="333866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609600"/>
            <a:ext cx="8686800" cy="1143000"/>
          </a:xfrm>
        </p:spPr>
        <p:txBody>
          <a:bodyPr/>
          <a:lstStyle/>
          <a:p>
            <a:r>
              <a:rPr lang="es-UY" sz="2800" dirty="0" smtClean="0"/>
              <a:t>Ejercicio valorización recursos hidráulicos</a:t>
            </a:r>
            <a:endParaRPr lang="es-UY" sz="2800" dirty="0"/>
          </a:p>
        </p:txBody>
      </p:sp>
      <p:sp>
        <p:nvSpPr>
          <p:cNvPr id="3" name="2 Marcador de contenido"/>
          <p:cNvSpPr>
            <a:spLocks noGrp="1"/>
          </p:cNvSpPr>
          <p:nvPr>
            <p:ph idx="1"/>
          </p:nvPr>
        </p:nvSpPr>
        <p:spPr>
          <a:xfrm>
            <a:off x="457200" y="1676400"/>
            <a:ext cx="8001000" cy="4419600"/>
          </a:xfrm>
        </p:spPr>
        <p:txBody>
          <a:bodyPr/>
          <a:lstStyle/>
          <a:p>
            <a:r>
              <a:rPr lang="es-UY" dirty="0" smtClean="0"/>
              <a:t>En caso de tomar el </a:t>
            </a:r>
            <a:r>
              <a:rPr lang="es-UY" dirty="0" err="1" smtClean="0"/>
              <a:t>SimSEE</a:t>
            </a:r>
            <a:r>
              <a:rPr lang="es-UY" dirty="0" smtClean="0"/>
              <a:t> como base los valores propuestos </a:t>
            </a:r>
            <a:r>
              <a:rPr lang="es-ES" dirty="0" smtClean="0"/>
              <a:t>son </a:t>
            </a:r>
            <a:r>
              <a:rPr lang="es-ES" dirty="0"/>
              <a:t>los siguientes:</a:t>
            </a:r>
            <a:endParaRPr lang="es-UY" dirty="0"/>
          </a:p>
          <a:p>
            <a:pPr lvl="1" algn="just">
              <a:spcBef>
                <a:spcPts val="600"/>
              </a:spcBef>
              <a:spcAft>
                <a:spcPts val="0"/>
              </a:spcAft>
              <a:buFont typeface="Symbol"/>
              <a:buChar char=""/>
            </a:pPr>
            <a:r>
              <a:rPr lang="es-ES" dirty="0">
                <a:latin typeface="Calibri"/>
                <a:ea typeface="Times New Roman"/>
                <a:cs typeface="Arial"/>
              </a:rPr>
              <a:t>Bonete 22.14 U$S/</a:t>
            </a:r>
            <a:r>
              <a:rPr lang="es-ES" dirty="0" err="1">
                <a:latin typeface="Calibri"/>
                <a:ea typeface="Times New Roman"/>
                <a:cs typeface="Arial"/>
              </a:rPr>
              <a:t>MWh</a:t>
            </a:r>
            <a:r>
              <a:rPr lang="es-ES" dirty="0">
                <a:latin typeface="Calibri"/>
                <a:ea typeface="Times New Roman"/>
                <a:cs typeface="Arial"/>
              </a:rPr>
              <a:t>.</a:t>
            </a:r>
            <a:endParaRPr lang="es-UY" dirty="0">
              <a:latin typeface="Arial"/>
              <a:ea typeface="Times New Roman"/>
              <a:cs typeface="Times New Roman"/>
            </a:endParaRPr>
          </a:p>
          <a:p>
            <a:pPr lvl="1" algn="just">
              <a:spcBef>
                <a:spcPts val="600"/>
              </a:spcBef>
              <a:spcAft>
                <a:spcPts val="0"/>
              </a:spcAft>
              <a:buFont typeface="Symbol"/>
              <a:buChar char=""/>
            </a:pPr>
            <a:r>
              <a:rPr lang="es-ES" dirty="0">
                <a:latin typeface="Calibri"/>
                <a:ea typeface="Times New Roman"/>
                <a:cs typeface="Arial"/>
              </a:rPr>
              <a:t>Palmar 58.19 U$S/</a:t>
            </a:r>
            <a:r>
              <a:rPr lang="es-ES" dirty="0" err="1">
                <a:latin typeface="Calibri"/>
                <a:ea typeface="Times New Roman"/>
                <a:cs typeface="Arial"/>
              </a:rPr>
              <a:t>MWh</a:t>
            </a:r>
            <a:r>
              <a:rPr lang="es-ES" dirty="0">
                <a:latin typeface="Calibri"/>
                <a:ea typeface="Times New Roman"/>
                <a:cs typeface="Arial"/>
              </a:rPr>
              <a:t>.</a:t>
            </a:r>
            <a:endParaRPr lang="es-UY" dirty="0">
              <a:latin typeface="Arial"/>
              <a:ea typeface="Times New Roman"/>
              <a:cs typeface="Times New Roman"/>
            </a:endParaRPr>
          </a:p>
          <a:p>
            <a:pPr lvl="1" algn="just">
              <a:spcBef>
                <a:spcPts val="600"/>
              </a:spcBef>
              <a:spcAft>
                <a:spcPts val="0"/>
              </a:spcAft>
              <a:buFont typeface="Symbol"/>
              <a:buChar char=""/>
            </a:pPr>
            <a:r>
              <a:rPr lang="es-ES" dirty="0">
                <a:latin typeface="Calibri"/>
                <a:ea typeface="Times New Roman"/>
                <a:cs typeface="Arial"/>
              </a:rPr>
              <a:t>Salto Grande 73.69 U$S/</a:t>
            </a:r>
            <a:r>
              <a:rPr lang="es-ES" dirty="0" err="1">
                <a:latin typeface="Calibri"/>
                <a:ea typeface="Times New Roman"/>
                <a:cs typeface="Arial"/>
              </a:rPr>
              <a:t>MWh</a:t>
            </a:r>
            <a:r>
              <a:rPr lang="es-ES" dirty="0">
                <a:latin typeface="Calibri"/>
                <a:ea typeface="Times New Roman"/>
                <a:cs typeface="Arial"/>
              </a:rPr>
              <a:t>.</a:t>
            </a:r>
            <a:endParaRPr lang="es-UY" dirty="0">
              <a:effectLst/>
              <a:latin typeface="Arial"/>
              <a:ea typeface="Times New Roman"/>
              <a:cs typeface="Times New Roman"/>
            </a:endParaRPr>
          </a:p>
        </p:txBody>
      </p:sp>
    </p:spTree>
    <p:extLst>
      <p:ext uri="{BB962C8B-B14F-4D97-AF65-F5344CB8AC3E}">
        <p14:creationId xmlns:p14="http://schemas.microsoft.com/office/powerpoint/2010/main" val="4026344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CAB644A3-69A0-4875-88CE-D6F766D9A2C9}" type="slidenum">
              <a:rPr lang="es-ES"/>
              <a:pPr algn="r"/>
              <a:t>32</a:t>
            </a:fld>
            <a:endParaRPr lang="es-ES"/>
          </a:p>
        </p:txBody>
      </p:sp>
      <p:sp>
        <p:nvSpPr>
          <p:cNvPr id="64514"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E2B5819B-F822-436F-833A-0F10F845D15D}" type="datetime1">
              <a:rPr lang="es-ES"/>
              <a:pPr/>
              <a:t>03/02/2017</a:t>
            </a:fld>
            <a:endParaRPr lang="es-ES"/>
          </a:p>
        </p:txBody>
      </p:sp>
      <p:sp>
        <p:nvSpPr>
          <p:cNvPr id="64515"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196891A5-EB9A-4A6E-BA80-C5AABB8C3F0E}" type="slidenum">
              <a:rPr lang="es-ES"/>
              <a:pPr algn="r"/>
              <a:t>32</a:t>
            </a:fld>
            <a:endParaRPr lang="es-ES"/>
          </a:p>
        </p:txBody>
      </p:sp>
      <p:sp>
        <p:nvSpPr>
          <p:cNvPr id="64516" name="Rectangle 2"/>
          <p:cNvSpPr>
            <a:spLocks noGrp="1" noChangeArrowheads="1"/>
          </p:cNvSpPr>
          <p:nvPr>
            <p:ph type="title" idx="4294967295"/>
          </p:nvPr>
        </p:nvSpPr>
        <p:spPr>
          <a:xfrm>
            <a:off x="533400" y="2209800"/>
            <a:ext cx="8229600" cy="2176463"/>
          </a:xfrm>
        </p:spPr>
        <p:txBody>
          <a:bodyPr/>
          <a:lstStyle/>
          <a:p>
            <a:pPr algn="l"/>
            <a:r>
              <a:rPr lang="es-UY" sz="3600" dirty="0" smtClean="0"/>
              <a:t>Programa de generación de la semana </a:t>
            </a:r>
            <a:r>
              <a:rPr lang="es-UY" sz="3600" dirty="0" smtClean="0"/>
              <a:t>06/17</a:t>
            </a:r>
            <a:r>
              <a:rPr lang="es-UY" sz="3600" dirty="0" smtClean="0"/>
              <a:t>:</a:t>
            </a:r>
            <a:br>
              <a:rPr lang="es-UY" sz="3600" dirty="0" smtClean="0"/>
            </a:br>
            <a:r>
              <a:rPr lang="es-UY" sz="3600" dirty="0" smtClean="0"/>
              <a:t/>
            </a:r>
            <a:br>
              <a:rPr lang="es-UY" sz="3600" dirty="0" smtClean="0"/>
            </a:br>
            <a:endParaRPr lang="es-ES" sz="20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28600"/>
            <a:ext cx="7772400" cy="685800"/>
          </a:xfrm>
        </p:spPr>
        <p:txBody>
          <a:bodyPr/>
          <a:lstStyle/>
          <a:p>
            <a:r>
              <a:rPr lang="es-UY" dirty="0" smtClean="0"/>
              <a:t>Semanal considerando la prueba de la unida de CC</a:t>
            </a:r>
            <a:endParaRPr lang="es-UY" dirty="0"/>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066801"/>
            <a:ext cx="6044702" cy="4328992"/>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218" y="4038600"/>
            <a:ext cx="2722532" cy="2693934"/>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6467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5800" y="381000"/>
            <a:ext cx="7772400" cy="533400"/>
          </a:xfrm>
        </p:spPr>
        <p:txBody>
          <a:bodyPr/>
          <a:lstStyle/>
          <a:p>
            <a:r>
              <a:rPr lang="es-UY" dirty="0" smtClean="0"/>
              <a:t>Datos energéticos diarios</a:t>
            </a:r>
            <a:endParaRPr lang="es-UY"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8229600" cy="5140255"/>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8451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5800" y="152400"/>
            <a:ext cx="7772400" cy="381000"/>
          </a:xfrm>
        </p:spPr>
        <p:txBody>
          <a:bodyPr/>
          <a:lstStyle/>
          <a:p>
            <a:r>
              <a:rPr lang="es-UY" dirty="0" smtClean="0"/>
              <a:t>Datos hidráulicos diarios</a:t>
            </a:r>
            <a:endParaRPr lang="es-UY"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38200"/>
            <a:ext cx="7339750" cy="5580063"/>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4918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152400"/>
            <a:ext cx="7772400" cy="1143000"/>
          </a:xfrm>
        </p:spPr>
        <p:txBody>
          <a:bodyPr/>
          <a:lstStyle/>
          <a:p>
            <a:r>
              <a:rPr lang="es-UY" sz="2800" dirty="0" smtClean="0"/>
              <a:t>Principales trabajos en la red de Transmisión</a:t>
            </a:r>
            <a:endParaRPr lang="es-UY" sz="28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686800" cy="384384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0868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4 Título"/>
          <p:cNvSpPr>
            <a:spLocks noGrp="1"/>
          </p:cNvSpPr>
          <p:nvPr>
            <p:ph type="title"/>
          </p:nvPr>
        </p:nvSpPr>
        <p:spPr>
          <a:xfrm>
            <a:off x="609600" y="304800"/>
            <a:ext cx="7772400" cy="914400"/>
          </a:xfrm>
        </p:spPr>
        <p:txBody>
          <a:bodyPr/>
          <a:lstStyle/>
          <a:p>
            <a:r>
              <a:rPr lang="es-UY" dirty="0" smtClean="0"/>
              <a:t>Perspectivas para la semana </a:t>
            </a:r>
            <a:r>
              <a:rPr lang="es-UY" dirty="0" smtClean="0"/>
              <a:t>06</a:t>
            </a:r>
            <a:r>
              <a:rPr lang="es-UY" dirty="0" smtClean="0"/>
              <a:t/>
            </a:r>
            <a:br>
              <a:rPr lang="es-UY" dirty="0" smtClean="0"/>
            </a:br>
            <a:endParaRPr lang="es-UY" dirty="0" smtClean="0"/>
          </a:p>
        </p:txBody>
      </p:sp>
      <p:sp>
        <p:nvSpPr>
          <p:cNvPr id="31746" name="5 Marcador de contenido"/>
          <p:cNvSpPr>
            <a:spLocks noGrp="1"/>
          </p:cNvSpPr>
          <p:nvPr>
            <p:ph idx="1"/>
          </p:nvPr>
        </p:nvSpPr>
        <p:spPr>
          <a:xfrm>
            <a:off x="381000" y="990600"/>
            <a:ext cx="8559800" cy="4724400"/>
          </a:xfrm>
        </p:spPr>
        <p:txBody>
          <a:bodyPr/>
          <a:lstStyle/>
          <a:p>
            <a:pPr algn="just">
              <a:spcBef>
                <a:spcPts val="600"/>
              </a:spcBef>
              <a:spcAft>
                <a:spcPts val="0"/>
              </a:spcAft>
            </a:pPr>
            <a:r>
              <a:rPr lang="es-ES" sz="2000" dirty="0" smtClean="0">
                <a:latin typeface="Arial"/>
                <a:ea typeface="Times New Roman"/>
                <a:cs typeface="Times New Roman"/>
              </a:rPr>
              <a:t>A la fecha los pronósticos de precipitaciones que se contaba para el fin de semana han ido desapareciendo paulatinamente.</a:t>
            </a:r>
          </a:p>
          <a:p>
            <a:pPr algn="just">
              <a:spcBef>
                <a:spcPts val="600"/>
              </a:spcBef>
              <a:spcAft>
                <a:spcPts val="0"/>
              </a:spcAft>
            </a:pPr>
            <a:r>
              <a:rPr lang="es-ES" sz="2000" dirty="0" smtClean="0">
                <a:latin typeface="Arial"/>
                <a:ea typeface="Times New Roman"/>
                <a:cs typeface="Times New Roman"/>
              </a:rPr>
              <a:t>Las previsiones de temperaturas son moderadas en relación a las que se produjeron en la presente semana.</a:t>
            </a:r>
          </a:p>
          <a:p>
            <a:pPr algn="just">
              <a:spcBef>
                <a:spcPts val="600"/>
              </a:spcBef>
              <a:spcAft>
                <a:spcPts val="0"/>
              </a:spcAft>
            </a:pPr>
            <a:r>
              <a:rPr lang="es-ES" sz="2000" dirty="0" smtClean="0">
                <a:latin typeface="Arial"/>
                <a:ea typeface="Times New Roman"/>
                <a:cs typeface="Times New Roman"/>
              </a:rPr>
              <a:t>Las pruebas del CC con gas </a:t>
            </a:r>
            <a:r>
              <a:rPr lang="es-ES" sz="2000" dirty="0" err="1" smtClean="0">
                <a:latin typeface="Arial"/>
                <a:ea typeface="Times New Roman"/>
                <a:cs typeface="Times New Roman"/>
              </a:rPr>
              <a:t>oil</a:t>
            </a:r>
            <a:r>
              <a:rPr lang="es-ES" sz="2000" dirty="0" smtClean="0">
                <a:latin typeface="Arial"/>
                <a:ea typeface="Times New Roman"/>
                <a:cs typeface="Times New Roman"/>
              </a:rPr>
              <a:t> finalizaron quedando pendientes las mismas con gas natural. Se estima que no antes de la ultima semana de febrero no podrán realizarse dichas pruebas (el esquema repite las pruebas con gas </a:t>
            </a:r>
            <a:r>
              <a:rPr lang="es-ES" sz="2000" dirty="0" err="1" smtClean="0">
                <a:latin typeface="Arial"/>
                <a:ea typeface="Times New Roman"/>
                <a:cs typeface="Times New Roman"/>
              </a:rPr>
              <a:t>oil</a:t>
            </a:r>
            <a:r>
              <a:rPr lang="es-ES" sz="2000" dirty="0" smtClean="0">
                <a:latin typeface="Arial"/>
                <a:ea typeface="Times New Roman"/>
                <a:cs typeface="Times New Roman"/>
              </a:rPr>
              <a:t>)</a:t>
            </a:r>
          </a:p>
          <a:p>
            <a:pPr algn="just">
              <a:spcBef>
                <a:spcPts val="600"/>
              </a:spcBef>
              <a:spcAft>
                <a:spcPts val="0"/>
              </a:spcAft>
            </a:pPr>
            <a:r>
              <a:rPr lang="es-ES" sz="2000" dirty="0" smtClean="0">
                <a:latin typeface="Arial"/>
                <a:ea typeface="Times New Roman"/>
                <a:cs typeface="Times New Roman"/>
              </a:rPr>
              <a:t>Se están coordinando pruebas de disponibilidad para la </a:t>
            </a:r>
            <a:r>
              <a:rPr lang="es-ES" sz="2000" dirty="0" err="1" smtClean="0">
                <a:latin typeface="Arial"/>
                <a:ea typeface="Times New Roman"/>
                <a:cs typeface="Times New Roman"/>
              </a:rPr>
              <a:t>conversora</a:t>
            </a:r>
            <a:r>
              <a:rPr lang="es-ES" sz="2000" dirty="0" smtClean="0">
                <a:latin typeface="Arial"/>
                <a:ea typeface="Times New Roman"/>
                <a:cs typeface="Times New Roman"/>
              </a:rPr>
              <a:t> de Melo.</a:t>
            </a:r>
          </a:p>
          <a:p>
            <a:pPr algn="just">
              <a:spcBef>
                <a:spcPts val="600"/>
              </a:spcBef>
              <a:spcAft>
                <a:spcPts val="0"/>
              </a:spcAft>
            </a:pPr>
            <a:endParaRPr lang="es-ES" sz="2000" dirty="0">
              <a:latin typeface="Arial"/>
              <a:ea typeface="Times New Roman"/>
              <a:cs typeface="Times New Roman"/>
            </a:endParaRPr>
          </a:p>
          <a:p>
            <a:pPr algn="just">
              <a:spcBef>
                <a:spcPts val="600"/>
              </a:spcBef>
              <a:spcAft>
                <a:spcPts val="0"/>
              </a:spcAft>
            </a:pPr>
            <a:endParaRPr lang="es-ES" sz="2000" dirty="0" smtClean="0">
              <a:latin typeface="Arial"/>
              <a:ea typeface="Times New Roman"/>
              <a:cs typeface="Times New Roman"/>
            </a:endParaRPr>
          </a:p>
          <a:p>
            <a:pPr algn="just">
              <a:spcBef>
                <a:spcPts val="600"/>
              </a:spcBef>
              <a:spcAft>
                <a:spcPts val="0"/>
              </a:spcAft>
            </a:pPr>
            <a:endParaRPr lang="es-ES" sz="2000" dirty="0">
              <a:latin typeface="Arial"/>
              <a:ea typeface="Times New Roman"/>
              <a:cs typeface="Times New Roman"/>
            </a:endParaRPr>
          </a:p>
          <a:p>
            <a:pPr algn="just">
              <a:spcBef>
                <a:spcPts val="600"/>
              </a:spcBef>
              <a:spcAft>
                <a:spcPts val="0"/>
              </a:spcAft>
            </a:pPr>
            <a:endParaRPr lang="es-ES" sz="2000" dirty="0" smtClean="0">
              <a:latin typeface="Arial"/>
              <a:ea typeface="Times New Roman"/>
              <a:cs typeface="Times New Roman"/>
            </a:endParaRPr>
          </a:p>
          <a:p>
            <a:pPr algn="just">
              <a:spcBef>
                <a:spcPts val="600"/>
              </a:spcBef>
              <a:spcAft>
                <a:spcPts val="0"/>
              </a:spcAft>
            </a:pPr>
            <a:endParaRPr lang="es-ES" sz="2000" dirty="0" smtClean="0">
              <a:latin typeface="Arial"/>
              <a:ea typeface="Times New Roman"/>
              <a:cs typeface="Times New Roman"/>
            </a:endParaRPr>
          </a:p>
          <a:p>
            <a:pPr algn="just">
              <a:spcBef>
                <a:spcPts val="600"/>
              </a:spcBef>
              <a:spcAft>
                <a:spcPts val="0"/>
              </a:spcAft>
            </a:pPr>
            <a:endParaRPr lang="es-ES" sz="2000" dirty="0">
              <a:latin typeface="Arial"/>
              <a:ea typeface="Times New Roman"/>
              <a:cs typeface="Times New Roman"/>
            </a:endParaRPr>
          </a:p>
          <a:p>
            <a:endParaRPr lang="es-ES" sz="2000" dirty="0"/>
          </a:p>
          <a:p>
            <a:endParaRPr lang="es-ES" sz="20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050" y="228600"/>
            <a:ext cx="8991600" cy="6248400"/>
          </a:xfrm>
        </p:spPr>
        <p:txBody>
          <a:bodyPr/>
          <a:lstStyle/>
          <a:p>
            <a:pPr marL="0" indent="0">
              <a:buNone/>
            </a:pPr>
            <a:r>
              <a:rPr lang="es-ES" sz="2400" b="1" u="sng" dirty="0" smtClean="0">
                <a:solidFill>
                  <a:srgbClr val="0033CC"/>
                </a:solidFill>
              </a:rPr>
              <a:t>Modelos</a:t>
            </a:r>
          </a:p>
          <a:p>
            <a:pPr algn="just">
              <a:spcBef>
                <a:spcPts val="600"/>
              </a:spcBef>
              <a:spcAft>
                <a:spcPts val="0"/>
              </a:spcAft>
            </a:pPr>
            <a:r>
              <a:rPr lang="es-ES" sz="2400" b="1" u="sng" dirty="0" smtClean="0">
                <a:latin typeface="Calibri"/>
                <a:ea typeface="Times New Roman"/>
                <a:cs typeface="Arial"/>
              </a:rPr>
              <a:t>OPERGEN/CPC</a:t>
            </a:r>
          </a:p>
          <a:p>
            <a:pPr lvl="1" algn="just">
              <a:spcBef>
                <a:spcPts val="600"/>
              </a:spcBef>
              <a:spcAft>
                <a:spcPts val="0"/>
              </a:spcAft>
            </a:pPr>
            <a:r>
              <a:rPr lang="es-ES" sz="1800" dirty="0">
                <a:latin typeface="Arial"/>
                <a:ea typeface="Times New Roman"/>
                <a:cs typeface="Times New Roman"/>
              </a:rPr>
              <a:t>El caso libre con aportes sin lluvias, realiza un despacho con Bonete a Pleno, efectuando un vertido técnico para generar a pleno con </a:t>
            </a:r>
            <a:r>
              <a:rPr lang="es-ES" sz="1800" dirty="0" err="1">
                <a:latin typeface="Arial"/>
                <a:ea typeface="Times New Roman"/>
                <a:cs typeface="Times New Roman"/>
              </a:rPr>
              <a:t>Baygorria</a:t>
            </a:r>
            <a:r>
              <a:rPr lang="es-ES" sz="1800" dirty="0">
                <a:latin typeface="Arial"/>
                <a:ea typeface="Times New Roman"/>
                <a:cs typeface="Times New Roman"/>
              </a:rPr>
              <a:t>, luego despacha Palmar hasta pleno cerrando la demanda con Salto </a:t>
            </a:r>
            <a:r>
              <a:rPr lang="es-ES" sz="1800" dirty="0" smtClean="0">
                <a:latin typeface="Arial"/>
                <a:ea typeface="Times New Roman"/>
                <a:cs typeface="Times New Roman"/>
              </a:rPr>
              <a:t>Grande</a:t>
            </a:r>
          </a:p>
          <a:p>
            <a:pPr lvl="1" algn="just">
              <a:spcBef>
                <a:spcPts val="600"/>
              </a:spcBef>
              <a:spcAft>
                <a:spcPts val="0"/>
              </a:spcAft>
            </a:pPr>
            <a:r>
              <a:rPr lang="es-ES" sz="1800" dirty="0" smtClean="0">
                <a:latin typeface="Arial"/>
                <a:ea typeface="Times New Roman"/>
                <a:cs typeface="Times New Roman"/>
              </a:rPr>
              <a:t>El caso sin vertido obtiene un costo levemente mas caro. Obtiene cotas de 34,6 y 37,8 m en SG y Palmar respectivamente.</a:t>
            </a:r>
            <a:endParaRPr lang="es-UY" sz="1800" dirty="0" smtClean="0">
              <a:latin typeface="Arial"/>
              <a:ea typeface="Times New Roman"/>
              <a:cs typeface="Times New Roman"/>
            </a:endParaRPr>
          </a:p>
          <a:p>
            <a:pPr lvl="1" algn="just">
              <a:spcBef>
                <a:spcPts val="600"/>
              </a:spcBef>
              <a:spcAft>
                <a:spcPts val="0"/>
              </a:spcAft>
            </a:pPr>
            <a:r>
              <a:rPr lang="es-UY" sz="1800" dirty="0" smtClean="0">
                <a:latin typeface="Arial"/>
                <a:ea typeface="Times New Roman"/>
                <a:cs typeface="Times New Roman"/>
              </a:rPr>
              <a:t>Se corrió adicionalmente un caso con lluvias previstas</a:t>
            </a:r>
            <a:endParaRPr lang="es-ES" sz="1800" dirty="0" smtClean="0">
              <a:latin typeface="Calibri"/>
              <a:ea typeface="Times New Roman"/>
              <a:cs typeface="Arial"/>
            </a:endParaRPr>
          </a:p>
          <a:p>
            <a:pPr algn="just">
              <a:spcBef>
                <a:spcPts val="600"/>
              </a:spcBef>
              <a:spcAft>
                <a:spcPts val="0"/>
              </a:spcAft>
            </a:pPr>
            <a:r>
              <a:rPr lang="es-ES" sz="2400" b="1" u="sng" dirty="0" err="1" smtClean="0">
                <a:latin typeface="Calibri"/>
                <a:ea typeface="Times New Roman"/>
                <a:cs typeface="Arial"/>
              </a:rPr>
              <a:t>SimSEE</a:t>
            </a:r>
            <a:endParaRPr lang="es-ES" sz="2400" b="1" u="sng" dirty="0" smtClean="0">
              <a:latin typeface="Calibri"/>
              <a:ea typeface="Times New Roman"/>
              <a:cs typeface="Arial"/>
            </a:endParaRPr>
          </a:p>
          <a:p>
            <a:pPr lvl="1" algn="just">
              <a:spcBef>
                <a:spcPts val="600"/>
              </a:spcBef>
              <a:spcAft>
                <a:spcPts val="0"/>
              </a:spcAft>
            </a:pPr>
            <a:r>
              <a:rPr lang="es-ES" sz="1800" dirty="0">
                <a:latin typeface="Arial"/>
                <a:ea typeface="Times New Roman"/>
                <a:cs typeface="Times New Roman"/>
              </a:rPr>
              <a:t>El caso libre con aportes sin lluvia, realiza un despacho muy similar al que realiza CPC sin el vertido técnico en </a:t>
            </a:r>
            <a:r>
              <a:rPr lang="es-ES" sz="1800" dirty="0" smtClean="0">
                <a:latin typeface="Arial"/>
                <a:ea typeface="Times New Roman"/>
                <a:cs typeface="Times New Roman"/>
              </a:rPr>
              <a:t>Bonete, 34,4 y 37,9 m en SG y Palmar respectivamente.</a:t>
            </a:r>
            <a:endParaRPr lang="es-UY" sz="1800" dirty="0">
              <a:latin typeface="Arial"/>
              <a:ea typeface="Times New Roman"/>
              <a:cs typeface="Times New Roman"/>
            </a:endParaRPr>
          </a:p>
          <a:p>
            <a:pPr lvl="1" algn="just">
              <a:spcBef>
                <a:spcPts val="600"/>
              </a:spcBef>
              <a:spcAft>
                <a:spcPts val="0"/>
              </a:spcAft>
            </a:pPr>
            <a:r>
              <a:rPr lang="es-ES" sz="1800" dirty="0">
                <a:latin typeface="Arial"/>
                <a:ea typeface="Times New Roman"/>
                <a:cs typeface="Times New Roman"/>
              </a:rPr>
              <a:t>El caso libre con aportes con lluvias, encuentra un equilibrio entre las tres centrales dejando las cotas de los lagos de Bonete, Palmar y Salto Grande en 79.3m, 37.65m y 33.85m respectivamente.</a:t>
            </a:r>
            <a:endParaRPr lang="es-UY" sz="1800" dirty="0">
              <a:latin typeface="Arial"/>
              <a:ea typeface="Times New Roman"/>
              <a:cs typeface="Times New Roman"/>
            </a:endParaRPr>
          </a:p>
          <a:p>
            <a:pPr lvl="1" algn="just">
              <a:spcBef>
                <a:spcPts val="600"/>
              </a:spcBef>
              <a:spcAft>
                <a:spcPts val="0"/>
              </a:spcAft>
            </a:pPr>
            <a:r>
              <a:rPr lang="es-ES" sz="1800" dirty="0">
                <a:latin typeface="Arial"/>
                <a:ea typeface="Times New Roman"/>
                <a:cs typeface="Times New Roman"/>
              </a:rPr>
              <a:t>Se corrió un tercer caso con aportes con lluvia y el actor exportación habilitado el que exporto sábado y domingo y sobre el final del periodo.</a:t>
            </a:r>
            <a:endParaRPr lang="es-UY" sz="1800" dirty="0">
              <a:latin typeface="Arial"/>
              <a:ea typeface="Times New Roman"/>
              <a:cs typeface="Times New Roman"/>
            </a:endParaRPr>
          </a:p>
          <a:p>
            <a:pPr lvl="1" algn="just">
              <a:spcBef>
                <a:spcPts val="600"/>
              </a:spcBef>
              <a:spcAft>
                <a:spcPts val="0"/>
              </a:spcAft>
            </a:pPr>
            <a:endParaRPr lang="es-ES" sz="2000" b="1" u="sng" dirty="0" smtClean="0">
              <a:latin typeface="Calibri"/>
              <a:ea typeface="Times New Roman"/>
              <a:cs typeface="Arial"/>
            </a:endParaRPr>
          </a:p>
        </p:txBody>
      </p:sp>
    </p:spTree>
    <p:extLst>
      <p:ext uri="{BB962C8B-B14F-4D97-AF65-F5344CB8AC3E}">
        <p14:creationId xmlns:p14="http://schemas.microsoft.com/office/powerpoint/2010/main" val="1823550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685800" y="76200"/>
            <a:ext cx="7772400" cy="685800"/>
          </a:xfrm>
        </p:spPr>
        <p:txBody>
          <a:bodyPr/>
          <a:lstStyle/>
          <a:p>
            <a:r>
              <a:rPr lang="es-ES" sz="2800" dirty="0" smtClean="0"/>
              <a:t>DESPACHO PROPUESTO </a:t>
            </a:r>
            <a:br>
              <a:rPr lang="es-ES" sz="2800" dirty="0" smtClean="0"/>
            </a:br>
            <a:endParaRPr lang="es-ES" sz="2000" dirty="0" smtClean="0"/>
          </a:p>
        </p:txBody>
      </p:sp>
      <p:sp>
        <p:nvSpPr>
          <p:cNvPr id="33794" name="Rectangle 3"/>
          <p:cNvSpPr>
            <a:spLocks noGrp="1" noChangeArrowheads="1"/>
          </p:cNvSpPr>
          <p:nvPr>
            <p:ph idx="1"/>
          </p:nvPr>
        </p:nvSpPr>
        <p:spPr>
          <a:xfrm>
            <a:off x="228600" y="533400"/>
            <a:ext cx="8305800" cy="4876800"/>
          </a:xfrm>
        </p:spPr>
        <p:txBody>
          <a:bodyPr/>
          <a:lstStyle/>
          <a:p>
            <a:pPr lvl="0" algn="just">
              <a:spcBef>
                <a:spcPts val="600"/>
              </a:spcBef>
              <a:spcAft>
                <a:spcPts val="0"/>
              </a:spcAft>
              <a:buFont typeface="Calibri"/>
              <a:buChar char="•"/>
            </a:pPr>
            <a:endParaRPr lang="es-UY" dirty="0">
              <a:solidFill>
                <a:srgbClr val="FF0000"/>
              </a:solidFill>
              <a:latin typeface="Arial"/>
              <a:ea typeface="Times New Roman"/>
              <a:cs typeface="Calibri"/>
            </a:endParaRPr>
          </a:p>
          <a:p>
            <a:pPr marL="0" indent="0">
              <a:buNone/>
            </a:pPr>
            <a:r>
              <a:rPr lang="es-ES" dirty="0">
                <a:solidFill>
                  <a:srgbClr val="3333CC"/>
                </a:solidFill>
              </a:rPr>
              <a:t>En función de los comentarios anteriores, se propone es siguiente despacho:</a:t>
            </a:r>
            <a:endParaRPr lang="es-UY" dirty="0">
              <a:solidFill>
                <a:srgbClr val="3333CC"/>
              </a:solidFill>
            </a:endParaRPr>
          </a:p>
          <a:p>
            <a:r>
              <a:rPr lang="es-ES" dirty="0">
                <a:solidFill>
                  <a:srgbClr val="3333CC"/>
                </a:solidFill>
              </a:rPr>
              <a:t>Terra </a:t>
            </a:r>
            <a:r>
              <a:rPr lang="es-ES" dirty="0" smtClean="0">
                <a:solidFill>
                  <a:srgbClr val="3333CC"/>
                </a:solidFill>
              </a:rPr>
              <a:t>a pleno</a:t>
            </a:r>
          </a:p>
          <a:p>
            <a:r>
              <a:rPr lang="es-UY" dirty="0" smtClean="0">
                <a:solidFill>
                  <a:srgbClr val="3333CC"/>
                </a:solidFill>
              </a:rPr>
              <a:t>Palmar hasta pleno</a:t>
            </a:r>
            <a:endParaRPr lang="es-UY" dirty="0" smtClean="0">
              <a:solidFill>
                <a:srgbClr val="3333CC"/>
              </a:solidFill>
            </a:endParaRPr>
          </a:p>
          <a:p>
            <a:r>
              <a:rPr lang="es-UY" dirty="0" smtClean="0">
                <a:solidFill>
                  <a:srgbClr val="3333CC"/>
                </a:solidFill>
              </a:rPr>
              <a:t>Salto </a:t>
            </a:r>
            <a:r>
              <a:rPr lang="es-UY" dirty="0">
                <a:solidFill>
                  <a:srgbClr val="3333CC"/>
                </a:solidFill>
              </a:rPr>
              <a:t>Grande </a:t>
            </a:r>
            <a:r>
              <a:rPr lang="es-UY" dirty="0" smtClean="0">
                <a:solidFill>
                  <a:srgbClr val="3333CC"/>
                </a:solidFill>
              </a:rPr>
              <a:t>cierra demanda</a:t>
            </a:r>
            <a:endParaRPr lang="es-UY" dirty="0">
              <a:solidFill>
                <a:srgbClr val="3333CC"/>
              </a:solidFill>
            </a:endParaRPr>
          </a:p>
          <a:p>
            <a:pPr lvl="0"/>
            <a:endParaRPr lang="es-UY" dirty="0">
              <a:solidFill>
                <a:srgbClr val="FF0000"/>
              </a:solidFill>
            </a:endParaRPr>
          </a:p>
          <a:p>
            <a:pPr lvl="1"/>
            <a:endParaRPr lang="es-UY"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1868F5F-9EE3-4B42-ABF6-C37D67D7D2D8}" type="slidenum">
              <a:rPr lang="es-ES"/>
              <a:pPr algn="r"/>
              <a:t>7</a:t>
            </a:fld>
            <a:endParaRPr lang="es-ES"/>
          </a:p>
        </p:txBody>
      </p:sp>
      <p:sp>
        <p:nvSpPr>
          <p:cNvPr id="35842"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485921E9-C777-4214-B2B8-42C2740ED05D}" type="datetime1">
              <a:rPr lang="es-ES"/>
              <a:pPr/>
              <a:t>03/02/2017</a:t>
            </a:fld>
            <a:endParaRPr lang="es-ES"/>
          </a:p>
        </p:txBody>
      </p:sp>
      <p:sp>
        <p:nvSpPr>
          <p:cNvPr id="35843"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568B6D91-E64C-4117-9E66-07CF84FE854A}" type="slidenum">
              <a:rPr lang="es-ES"/>
              <a:pPr algn="r"/>
              <a:t>7</a:t>
            </a:fld>
            <a:endParaRPr lang="es-ES"/>
          </a:p>
        </p:txBody>
      </p:sp>
      <p:sp>
        <p:nvSpPr>
          <p:cNvPr id="35844" name="Rectangle 2"/>
          <p:cNvSpPr>
            <a:spLocks noGrp="1" noChangeArrowheads="1"/>
          </p:cNvSpPr>
          <p:nvPr>
            <p:ph type="title" idx="4294967295"/>
          </p:nvPr>
        </p:nvSpPr>
        <p:spPr>
          <a:xfrm>
            <a:off x="381000" y="2971800"/>
            <a:ext cx="8229600" cy="1384300"/>
          </a:xfrm>
        </p:spPr>
        <p:txBody>
          <a:bodyPr/>
          <a:lstStyle/>
          <a:p>
            <a:r>
              <a:rPr lang="es-UY" b="0" smtClean="0"/>
              <a:t>Resultados de la semana en curso:</a:t>
            </a:r>
            <a:r>
              <a:rPr lang="es-UY" smtClean="0"/>
              <a:t/>
            </a:r>
            <a:br>
              <a:rPr lang="es-UY" smtClean="0"/>
            </a:br>
            <a:r>
              <a:rPr lang="es-UY" sz="1800" smtClean="0"/>
              <a:t>Comparación ejecutado-programado</a:t>
            </a:r>
            <a:br>
              <a:rPr lang="es-UY" sz="1800" smtClean="0"/>
            </a:br>
            <a:r>
              <a:rPr lang="es-UY" sz="1800" smtClean="0"/>
              <a:t>.</a:t>
            </a:r>
            <a:br>
              <a:rPr lang="es-UY" sz="1800" smtClean="0"/>
            </a:br>
            <a:r>
              <a:rPr lang="es-UY" smtClean="0"/>
              <a:t/>
            </a:r>
            <a:br>
              <a:rPr lang="es-UY" smtClean="0"/>
            </a:br>
            <a:endParaRPr lang="es-ES" sz="2000" smtClean="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304800"/>
            <a:ext cx="7772400" cy="685800"/>
          </a:xfrm>
        </p:spPr>
        <p:txBody>
          <a:bodyPr/>
          <a:lstStyle/>
          <a:p>
            <a:r>
              <a:rPr lang="es-UY" dirty="0" smtClean="0"/>
              <a:t>Datos globales semanales</a:t>
            </a:r>
            <a:endParaRPr lang="es-UY"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690" y="990599"/>
            <a:ext cx="5834110" cy="4178173"/>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7618" y="3886200"/>
            <a:ext cx="2874932" cy="2844733"/>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6989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title"/>
          </p:nvPr>
        </p:nvSpPr>
        <p:spPr>
          <a:xfrm>
            <a:off x="581025" y="304800"/>
            <a:ext cx="8305800" cy="533400"/>
          </a:xfrm>
        </p:spPr>
        <p:txBody>
          <a:bodyPr/>
          <a:lstStyle/>
          <a:p>
            <a:r>
              <a:rPr lang="es-UY" sz="2400" dirty="0" smtClean="0"/>
              <a:t>Datos globales semanales  (jueves)</a:t>
            </a:r>
            <a:r>
              <a:rPr lang="es-ES" sz="2400" dirty="0" smtClean="0"/>
              <a:t> Comparación previsto-ejecutado producción </a:t>
            </a:r>
            <a:br>
              <a:rPr lang="es-ES" sz="2400" dirty="0" smtClean="0"/>
            </a:br>
            <a:endParaRPr lang="es-UY" sz="24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4274553" cy="5789613"/>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838199"/>
            <a:ext cx="2184028" cy="5789613"/>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422485</TotalTime>
  <Words>648</Words>
  <Application>Microsoft Office PowerPoint</Application>
  <PresentationFormat>Presentación en pantalla (4:3)</PresentationFormat>
  <Paragraphs>101</Paragraphs>
  <Slides>36</Slides>
  <Notes>8</Notes>
  <HiddenSlides>0</HiddenSlides>
  <MMClips>0</MMClips>
  <ScaleCrop>false</ScaleCrop>
  <HeadingPairs>
    <vt:vector size="4" baseType="variant">
      <vt:variant>
        <vt:lpstr>Tema</vt:lpstr>
      </vt:variant>
      <vt:variant>
        <vt:i4>2</vt:i4>
      </vt:variant>
      <vt:variant>
        <vt:lpstr>Títulos de diapositiva</vt:lpstr>
      </vt:variant>
      <vt:variant>
        <vt:i4>36</vt:i4>
      </vt:variant>
    </vt:vector>
  </HeadingPairs>
  <TitlesOfParts>
    <vt:vector size="38" baseType="lpstr">
      <vt:lpstr>Presentación en blanco</vt:lpstr>
      <vt:lpstr>Diseño personalizado</vt:lpstr>
      <vt:lpstr>Resultados de la semana en curso  y  programación de la semana  06 de 2017      V1    </vt:lpstr>
      <vt:lpstr>Resultados de la semana en curso: Comentarios generales</vt:lpstr>
      <vt:lpstr>Resumen semana actual N° 5</vt:lpstr>
      <vt:lpstr>Perspectivas para la semana 06 </vt:lpstr>
      <vt:lpstr>Presentación de PowerPoint</vt:lpstr>
      <vt:lpstr>DESPACHO PROPUESTO  </vt:lpstr>
      <vt:lpstr>Resultados de la semana en curso: Comparación ejecutado-programado .  </vt:lpstr>
      <vt:lpstr>Datos globales semanales</vt:lpstr>
      <vt:lpstr>Datos globales semanales  (jueves) Comparación previsto-ejecutado producción  </vt:lpstr>
      <vt:lpstr>Evolución de la demanda</vt:lpstr>
      <vt:lpstr>COMPARATIVO DE APORTES DE CENTRALES HIDRAULICAS SALTO GRANDE</vt:lpstr>
      <vt:lpstr>RIO NEGRO</vt:lpstr>
      <vt:lpstr>Previsión aportes Salto Grande (Fuente CTM,)</vt:lpstr>
      <vt:lpstr>Semana próxima</vt:lpstr>
      <vt:lpstr>Previsiones de generación eólica fecha 27/01/17 (viernes)</vt:lpstr>
      <vt:lpstr>Previsiones de generación eólica fecha 02/2 (jueves)</vt:lpstr>
      <vt:lpstr>Presentación de PowerPoint</vt:lpstr>
      <vt:lpstr>Presentación de PowerPoint</vt:lpstr>
      <vt:lpstr>Previsión precipitaciones acumuladas CPTEC e INMET (viernes)</vt:lpstr>
      <vt:lpstr>Programación semanal 2017-6 </vt:lpstr>
      <vt:lpstr>COSTO GENERACIÓN TÉRMICA</vt:lpstr>
      <vt:lpstr>MODELOS</vt:lpstr>
      <vt:lpstr>MEDIANO PLAZO</vt:lpstr>
      <vt:lpstr>CPC, caso libre</vt:lpstr>
      <vt:lpstr>Presentación de PowerPoint</vt:lpstr>
      <vt:lpstr>Ídem anterior pero sin vertido en Terra</vt:lpstr>
      <vt:lpstr>Presentación de PowerPoint</vt:lpstr>
      <vt:lpstr>SimSEE libre S/E</vt:lpstr>
      <vt:lpstr>Presentación de PowerPoint</vt:lpstr>
      <vt:lpstr>Mensual</vt:lpstr>
      <vt:lpstr>Ejercicio valorización recursos hidráulicos</vt:lpstr>
      <vt:lpstr>Programa de generación de la semana 06/17:  </vt:lpstr>
      <vt:lpstr>Semanal considerando la prueba de la unida de CC</vt:lpstr>
      <vt:lpstr>Datos energéticos diarios</vt:lpstr>
      <vt:lpstr>Datos hidráulicos diarios</vt:lpstr>
      <vt:lpstr>Principales trabajos en la red de Transmisión</vt:lpstr>
    </vt:vector>
  </TitlesOfParts>
  <Company>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at</dc:creator>
  <cp:lastModifiedBy>Marcos</cp:lastModifiedBy>
  <cp:revision>4368</cp:revision>
  <dcterms:created xsi:type="dcterms:W3CDTF">2010-01-29T12:03:38Z</dcterms:created>
  <dcterms:modified xsi:type="dcterms:W3CDTF">2017-02-03T14:39:35Z</dcterms:modified>
</cp:coreProperties>
</file>