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50"/>
  </p:notesMasterIdLst>
  <p:handoutMasterIdLst>
    <p:handoutMasterId r:id="rId51"/>
  </p:handoutMasterIdLst>
  <p:sldIdLst>
    <p:sldId id="1026" r:id="rId3"/>
    <p:sldId id="1027" r:id="rId4"/>
    <p:sldId id="1285" r:id="rId5"/>
    <p:sldId id="1300" r:id="rId6"/>
    <p:sldId id="1355" r:id="rId7"/>
    <p:sldId id="1030" r:id="rId8"/>
    <p:sldId id="1001" r:id="rId9"/>
    <p:sldId id="1452" r:id="rId10"/>
    <p:sldId id="1278" r:id="rId11"/>
    <p:sldId id="1280" r:id="rId12"/>
    <p:sldId id="1281" r:id="rId13"/>
    <p:sldId id="1282" r:id="rId14"/>
    <p:sldId id="1405" r:id="rId15"/>
    <p:sldId id="1005" r:id="rId16"/>
    <p:sldId id="1349" r:id="rId17"/>
    <p:sldId id="1412" r:id="rId18"/>
    <p:sldId id="1345" r:id="rId19"/>
    <p:sldId id="1414" r:id="rId20"/>
    <p:sldId id="1421" r:id="rId21"/>
    <p:sldId id="1009" r:id="rId22"/>
    <p:sldId id="1037" r:id="rId23"/>
    <p:sldId id="1313" r:id="rId24"/>
    <p:sldId id="1468" r:id="rId25"/>
    <p:sldId id="1441" r:id="rId26"/>
    <p:sldId id="1458" r:id="rId27"/>
    <p:sldId id="1459" r:id="rId28"/>
    <p:sldId id="1442" r:id="rId29"/>
    <p:sldId id="1451" r:id="rId30"/>
    <p:sldId id="1464" r:id="rId31"/>
    <p:sldId id="1465" r:id="rId32"/>
    <p:sldId id="1428" r:id="rId33"/>
    <p:sldId id="1438" r:id="rId34"/>
    <p:sldId id="1460" r:id="rId35"/>
    <p:sldId id="1461" r:id="rId36"/>
    <p:sldId id="1462" r:id="rId37"/>
    <p:sldId id="1463" r:id="rId38"/>
    <p:sldId id="1466" r:id="rId39"/>
    <p:sldId id="1467" r:id="rId40"/>
    <p:sldId id="1469" r:id="rId41"/>
    <p:sldId id="1470" r:id="rId42"/>
    <p:sldId id="1440" r:id="rId43"/>
    <p:sldId id="1448" r:id="rId44"/>
    <p:sldId id="1175" r:id="rId45"/>
    <p:sldId id="1453" r:id="rId46"/>
    <p:sldId id="1353" r:id="rId47"/>
    <p:sldId id="1354" r:id="rId48"/>
    <p:sldId id="1439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88681" autoAdjust="0"/>
  </p:normalViewPr>
  <p:slideViewPr>
    <p:cSldViewPr>
      <p:cViewPr>
        <p:scale>
          <a:sx n="110" d="100"/>
          <a:sy n="110" d="100"/>
        </p:scale>
        <p:origin x="-163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10/02/2017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03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70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0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10/02/2017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10/02/2017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7338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 07 de 2017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22856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2126"/>
            <a:ext cx="3975100" cy="330358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9588"/>
            <a:ext cx="3925887" cy="32861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"/>
            <a:ext cx="6629400" cy="665083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09600"/>
          </a:xfrm>
        </p:spPr>
        <p:txBody>
          <a:bodyPr/>
          <a:lstStyle/>
          <a:p>
            <a:r>
              <a:rPr lang="es-UY" sz="2400" dirty="0" smtClean="0"/>
              <a:t>Previsión aportes Salto Grande (Fuente CTM,)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215340"/>
            <a:ext cx="9496425" cy="226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20371" cy="424021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10/02/2017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03/02/17 (viernes)</a:t>
            </a:r>
            <a:endParaRPr lang="es-UY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" y="1041188"/>
            <a:ext cx="8794859" cy="194626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" y="3189913"/>
            <a:ext cx="8812336" cy="197910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r>
              <a:rPr lang="es-UY" sz="2400" dirty="0"/>
              <a:t>Previsiones de generación eólica fecha </a:t>
            </a:r>
            <a:r>
              <a:rPr lang="es-UY" sz="2400" dirty="0" smtClean="0"/>
              <a:t>09/2 (jueves)</a:t>
            </a:r>
            <a:endParaRPr lang="es-UY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15400" cy="198015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14883"/>
            <a:ext cx="8915400" cy="204291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22860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57" y="914400"/>
            <a:ext cx="5393807" cy="584520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6022"/>
            <a:ext cx="4043363" cy="2155441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000" kern="0" dirty="0">
                <a:ea typeface="+mn-ea"/>
                <a:cs typeface="Arial" charset="0"/>
              </a:rPr>
              <a:t>Precipitaciones previstas para los próximos días, </a:t>
            </a:r>
            <a:r>
              <a:rPr lang="es-UY" sz="2000" kern="0" dirty="0" smtClean="0">
                <a:ea typeface="+mn-ea"/>
                <a:cs typeface="Arial" charset="0"/>
              </a:rPr>
              <a:t>Fuente INMET  </a:t>
            </a:r>
            <a:r>
              <a:rPr lang="es-UY" sz="2000" kern="0" dirty="0">
                <a:ea typeface="+mn-ea"/>
                <a:cs typeface="Arial" charset="0"/>
              </a:rPr>
              <a:t>(actualizado </a:t>
            </a:r>
            <a:r>
              <a:rPr lang="es-UY" sz="2000" kern="0" dirty="0" smtClean="0">
                <a:ea typeface="+mn-ea"/>
                <a:cs typeface="Arial" charset="0"/>
              </a:rPr>
              <a:t>viernes)</a:t>
            </a:r>
            <a:endParaRPr lang="es-UY" sz="2000" kern="0" dirty="0">
              <a:ea typeface="+mn-ea"/>
              <a:cs typeface="Arial" charset="0"/>
            </a:endParaRPr>
          </a:p>
          <a:p>
            <a:pPr lvl="0">
              <a:defRPr/>
            </a:pP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287837" cy="535781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4287837" cy="535781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6012"/>
            <a:ext cx="4287837" cy="53435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9262"/>
            <a:ext cx="4302125" cy="532923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86011"/>
            <a:ext cx="4287837" cy="53435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947" y="986010"/>
            <a:ext cx="4302125" cy="53435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84249"/>
            <a:ext cx="4302125" cy="536416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CPTEC e INMET (vierne</a:t>
            </a:r>
            <a:r>
              <a:rPr lang="es-UY" sz="2400" dirty="0" smtClean="0">
                <a:latin typeface="Tahoma"/>
              </a:rPr>
              <a:t>s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938587" cy="480377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95725" cy="480377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10/02/2017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10/02/2017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2017-7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050338" cy="8382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7520522" cy="3733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48381"/>
            <a:ext cx="4100513" cy="281274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Resumen de Casos</a:t>
            </a:r>
            <a:br>
              <a:rPr lang="es-UY" dirty="0" smtClean="0"/>
            </a:br>
            <a:endParaRPr lang="es-U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39200" cy="31242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0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4339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495800" cy="594359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4191000" cy="594359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5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s-UY" dirty="0"/>
              <a:t>CPC, caso sin vertido en Terra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8685015" cy="48006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64582" cy="64770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s-UY" dirty="0" smtClean="0"/>
              <a:t>CPC, caso sin vertido en Terra</a:t>
            </a:r>
            <a:endParaRPr lang="es-UY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22872" cy="4876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1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52659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s-UY" dirty="0" smtClean="0"/>
              <a:t>Caso libre con lluvias</a:t>
            </a:r>
            <a:endParaRPr lang="es-UY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1"/>
            <a:ext cx="8763000" cy="484370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/>
              <a:t>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5181600" cy="57150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El </a:t>
            </a:r>
            <a:r>
              <a:rPr lang="es-ES" sz="2000" dirty="0">
                <a:latin typeface="Arial"/>
                <a:ea typeface="Times New Roman"/>
                <a:cs typeface="Times New Roman"/>
              </a:rPr>
              <a:t>despacho durante la semana fue en su totalidad con recursos renovables.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Las temperaturas durante la semana han sido moderadas por lo que las demandas han sido 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inferiores a las de las ultimas semanas y del orden de 11 </a:t>
            </a:r>
            <a:r>
              <a:rPr lang="es-ES" sz="2000" dirty="0" err="1" smtClean="0">
                <a:latin typeface="Arial"/>
                <a:ea typeface="Times New Roman"/>
                <a:cs typeface="Times New Roman"/>
              </a:rPr>
              <a:t>GWh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. menos que lo previsto.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La demanda aproximada de la presente semana será del orden de 202 </a:t>
            </a:r>
            <a:r>
              <a:rPr lang="es-ES" sz="2000" dirty="0" err="1" smtClean="0">
                <a:latin typeface="Arial"/>
                <a:ea typeface="Times New Roman"/>
                <a:cs typeface="Times New Roman"/>
              </a:rPr>
              <a:t>GWh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Hubo 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algunas precipitaciones en </a:t>
            </a:r>
            <a:r>
              <a:rPr lang="es-ES" sz="2000" dirty="0">
                <a:latin typeface="Arial"/>
                <a:ea typeface="Times New Roman"/>
                <a:cs typeface="Times New Roman"/>
              </a:rPr>
              <a:t>las cuencas del río Negro las que 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están produciendo que Terra tenga aportes del orden del turbinado a pleno.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En la actualidad se están produciendo lluvias intensas en el río Negro y en la cuenca inmediata y media de SG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559175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308"/>
            <a:ext cx="7772400" cy="640108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err="1" smtClean="0"/>
              <a:t>SimSEE</a:t>
            </a:r>
            <a:r>
              <a:rPr lang="es-UY" dirty="0" smtClean="0"/>
              <a:t> libre S/E</a:t>
            </a:r>
            <a:endParaRPr lang="es-UY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599"/>
            <a:ext cx="8153400" cy="498117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90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353300" cy="603514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/>
          <a:lstStyle/>
          <a:p>
            <a:r>
              <a:rPr lang="es-UY" dirty="0" smtClean="0"/>
              <a:t>Ídem anterior pero con Terra a pleno</a:t>
            </a:r>
            <a:endParaRPr lang="es-UY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598"/>
            <a:ext cx="8153400" cy="498117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599"/>
            <a:ext cx="7848600" cy="6441657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89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533400"/>
          </a:xfrm>
        </p:spPr>
        <p:txBody>
          <a:bodyPr/>
          <a:lstStyle/>
          <a:p>
            <a:r>
              <a:rPr lang="es-UY" sz="2400" dirty="0"/>
              <a:t>Ídem anterior pero con Terra </a:t>
            </a:r>
            <a:r>
              <a:rPr lang="es-UY" sz="2400" dirty="0" smtClean="0"/>
              <a:t>y </a:t>
            </a:r>
            <a:r>
              <a:rPr lang="es-UY" sz="2400" dirty="0" err="1" smtClean="0"/>
              <a:t>Baygorria</a:t>
            </a:r>
            <a:r>
              <a:rPr lang="es-UY" sz="2400" dirty="0" smtClean="0"/>
              <a:t> a </a:t>
            </a:r>
            <a:r>
              <a:rPr lang="es-UY" sz="2400" dirty="0"/>
              <a:t>pleno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9596"/>
            <a:ext cx="8153400" cy="498117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478251" cy="6257926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04800"/>
          </a:xfrm>
        </p:spPr>
        <p:txBody>
          <a:bodyPr/>
          <a:lstStyle/>
          <a:p>
            <a:r>
              <a:rPr lang="es-UY" dirty="0" smtClean="0"/>
              <a:t>Caso con lluvias</a:t>
            </a:r>
            <a:endParaRPr lang="es-UY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06189" cy="52578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557926" cy="63246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55" y="152400"/>
            <a:ext cx="8915400" cy="381000"/>
          </a:xfrm>
        </p:spPr>
        <p:txBody>
          <a:bodyPr/>
          <a:lstStyle/>
          <a:p>
            <a:r>
              <a:rPr lang="es-UY" dirty="0" smtClean="0"/>
              <a:t>Caso libre sin lluvias y Salto Binacional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4400" cy="5351152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07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381000" y="990600"/>
            <a:ext cx="8559800" cy="4724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A la fecha existen algunos pronósticos de precipitaciones para este fin de semana. Los mismos varían en su ubicación dependiendo del modelo que se observe.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Dichas precipitaciones abarcan las cuencas del río Negro y Salto Grande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Arial"/>
                <a:ea typeface="Times New Roman"/>
                <a:cs typeface="Times New Roman"/>
              </a:rPr>
              <a:t>Las previsiones de temperaturas indican que las mismas continuaran siendo moderadas durante toda la semana, por lo que 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se </a:t>
            </a:r>
            <a:r>
              <a:rPr lang="es-ES" sz="2000" dirty="0">
                <a:latin typeface="Arial"/>
                <a:ea typeface="Times New Roman"/>
                <a:cs typeface="Times New Roman"/>
              </a:rPr>
              <a:t>esperan 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demandas similares a las de la presente semana.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Se comenzaran a reparar los mandos de los interruptores de unidad de Terra con lo que se eliminarían las restricciones referidas a las entradas en servicio de las unidades.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 smtClean="0">
                <a:latin typeface="Arial"/>
                <a:ea typeface="Times New Roman"/>
                <a:cs typeface="Times New Roman"/>
              </a:rPr>
              <a:t>Se continúan tratando de coordinar las pruebas de disponibilidad para la </a:t>
            </a:r>
            <a:r>
              <a:rPr lang="es-ES" sz="2000" dirty="0" err="1" smtClean="0">
                <a:latin typeface="Arial"/>
                <a:ea typeface="Times New Roman"/>
                <a:cs typeface="Times New Roman"/>
              </a:rPr>
              <a:t>conversora</a:t>
            </a:r>
            <a:r>
              <a:rPr lang="es-ES" sz="2000" dirty="0" smtClean="0">
                <a:latin typeface="Arial"/>
                <a:ea typeface="Times New Roman"/>
                <a:cs typeface="Times New Roman"/>
              </a:rPr>
              <a:t> de Melo.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Arial"/>
              <a:ea typeface="Times New Roman"/>
              <a:cs typeface="Times New Roman"/>
            </a:endParaRPr>
          </a:p>
          <a:p>
            <a:endParaRPr lang="es-ES" sz="2000" dirty="0"/>
          </a:p>
          <a:p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71161" cy="6296025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</a:t>
            </a:r>
            <a:r>
              <a:rPr lang="es-UY" dirty="0" smtClean="0"/>
              <a:t>ensual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aporta información a la programación de la semana 06/17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38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s-UY" sz="2800" dirty="0" smtClean="0"/>
              <a:t>Ejercicio valorización recursos hidráulicos</a:t>
            </a: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419600"/>
          </a:xfrm>
        </p:spPr>
        <p:txBody>
          <a:bodyPr/>
          <a:lstStyle/>
          <a:p>
            <a:r>
              <a:rPr lang="es-UY" dirty="0" smtClean="0">
                <a:solidFill>
                  <a:srgbClr val="0033CC"/>
                </a:solidFill>
              </a:rPr>
              <a:t>En caso de tomar el </a:t>
            </a:r>
            <a:r>
              <a:rPr lang="es-UY" dirty="0" err="1" smtClean="0">
                <a:solidFill>
                  <a:srgbClr val="0033CC"/>
                </a:solidFill>
              </a:rPr>
              <a:t>SimSEE</a:t>
            </a:r>
            <a:r>
              <a:rPr lang="es-UY" dirty="0" smtClean="0">
                <a:solidFill>
                  <a:srgbClr val="0033CC"/>
                </a:solidFill>
              </a:rPr>
              <a:t> como base los valores propuestos </a:t>
            </a:r>
            <a:r>
              <a:rPr lang="es-ES" dirty="0" smtClean="0">
                <a:solidFill>
                  <a:srgbClr val="0033CC"/>
                </a:solidFill>
              </a:rPr>
              <a:t>son los siguientes: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b="1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Bonete 27.9 U$S/</a:t>
            </a:r>
            <a:r>
              <a:rPr lang="es-ES" b="1" dirty="0" err="1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MWh</a:t>
            </a:r>
            <a:r>
              <a:rPr lang="es-ES" b="1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.</a:t>
            </a:r>
            <a:endParaRPr lang="es-UY" b="1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b="1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Salto y Palmar 31.5 U$S/</a:t>
            </a:r>
            <a:r>
              <a:rPr lang="es-ES" b="1" dirty="0" err="1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MWh</a:t>
            </a:r>
            <a:r>
              <a:rPr lang="es-ES" b="1" dirty="0" smtClean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.</a:t>
            </a:r>
            <a:endParaRPr lang="es-UY" b="1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pPr marL="11430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dirty="0" smtClean="0">
              <a:solidFill>
                <a:srgbClr val="0033CC"/>
              </a:solidFill>
              <a:latin typeface="Arial"/>
              <a:ea typeface="Times New Roman"/>
              <a:cs typeface="Times New Roman"/>
            </a:endParaRPr>
          </a:p>
          <a:p>
            <a:endParaRPr lang="es-U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43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10/02/2017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43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07/17: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Semanal</a:t>
            </a:r>
            <a:endParaRPr lang="es-UY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33251"/>
            <a:ext cx="2557943" cy="253107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6384021" cy="4571999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10538" cy="506588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13763"/>
            <a:ext cx="7119938" cy="541295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Principales trabajos en la red de Transmisión</a:t>
            </a:r>
            <a:endParaRPr lang="es-UY" sz="2800" dirty="0"/>
          </a:p>
        </p:txBody>
      </p:sp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" y="1219200"/>
            <a:ext cx="8791575" cy="5029200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8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200"/>
            <a:ext cx="8991600" cy="6781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>
                <a:solidFill>
                  <a:srgbClr val="0033CC"/>
                </a:solidFill>
              </a:rPr>
              <a:t>Modelos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u="sng" dirty="0" smtClean="0">
                <a:latin typeface="Calibri"/>
                <a:ea typeface="Times New Roman"/>
                <a:cs typeface="Arial"/>
              </a:rPr>
              <a:t>OPERGEN/CPC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El caso libre </a:t>
            </a:r>
            <a:r>
              <a:rPr lang="es-ES" sz="1600" dirty="0" smtClean="0">
                <a:latin typeface="Arial"/>
                <a:ea typeface="Times New Roman"/>
                <a:cs typeface="Times New Roman"/>
              </a:rPr>
              <a:t>sin </a:t>
            </a:r>
            <a:r>
              <a:rPr lang="es-ES" sz="1600" dirty="0">
                <a:latin typeface="Arial"/>
                <a:ea typeface="Times New Roman"/>
                <a:cs typeface="Times New Roman"/>
              </a:rPr>
              <a:t>lluvias, realiza un despacho con Bonete a Pleno, efectuando un vertido técnico para </a:t>
            </a:r>
            <a:r>
              <a:rPr lang="es-ES" sz="1600" dirty="0" err="1" smtClean="0">
                <a:latin typeface="Arial"/>
                <a:ea typeface="Times New Roman"/>
                <a:cs typeface="Times New Roman"/>
              </a:rPr>
              <a:t>Baygorria</a:t>
            </a:r>
            <a:r>
              <a:rPr lang="es-ES" sz="1600" dirty="0" smtClean="0">
                <a:latin typeface="Arial"/>
                <a:ea typeface="Times New Roman"/>
                <a:cs typeface="Times New Roman"/>
              </a:rPr>
              <a:t> a pleno, </a:t>
            </a:r>
            <a:r>
              <a:rPr lang="es-ES" sz="1600" dirty="0">
                <a:latin typeface="Arial"/>
                <a:ea typeface="Times New Roman"/>
                <a:cs typeface="Times New Roman"/>
              </a:rPr>
              <a:t>luego despacha Palmar hasta pleno cerrando la demanda con Salto Grande siendo el valor de agua de Palmar escasamente menor que el de Salto Grande.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El caso donde no se le permitió verter a Bonete realiza un despacho similar dejando las cotas de los lagos de </a:t>
            </a:r>
            <a:r>
              <a:rPr lang="es-ES" sz="1600" dirty="0" smtClean="0">
                <a:latin typeface="Arial"/>
                <a:ea typeface="Times New Roman"/>
                <a:cs typeface="Times New Roman"/>
              </a:rPr>
              <a:t>Palmar </a:t>
            </a:r>
            <a:r>
              <a:rPr lang="es-ES" sz="1600" dirty="0">
                <a:latin typeface="Arial"/>
                <a:ea typeface="Times New Roman"/>
                <a:cs typeface="Times New Roman"/>
              </a:rPr>
              <a:t>Y Salto Grande en 37.30m y 35.27m respectivamente</a:t>
            </a:r>
            <a:r>
              <a:rPr lang="es-ES" sz="1600" dirty="0" smtClean="0">
                <a:latin typeface="Arial"/>
                <a:ea typeface="Times New Roman"/>
                <a:cs typeface="Times New Roman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El caso con lluvias durante el fin de semana mantiene Terra a pleno y prioriza Salto Grande antes que Palmar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b="1" u="sng" dirty="0" err="1" smtClean="0">
                <a:latin typeface="Calibri"/>
                <a:ea typeface="Times New Roman"/>
                <a:cs typeface="Arial"/>
              </a:rPr>
              <a:t>SimSEE</a:t>
            </a:r>
            <a:endParaRPr lang="es-ES" sz="2400" b="1" u="sng" dirty="0" smtClean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El caso libre sin lluvias, encuentra un equilibrio entre los valores del agua de las tres centrales al principio de la semana y sobre el final valoriza apenas más barata a Bonete, no realiza el vertido técnico en Bonete que realiza el CPC y deja las cotas de Salto, Bonete y Palmar en 34.08m, 79.09m y 37.37m respectivamente.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El caso libre con aportes con lluvias, encuentra un equilibrio entre las tres centrales dejando las cotas de los lagos de Salto Grande, Bonete y Palmar en 34.11m, 79.35m y 37.54m respectivamente.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>
                <a:latin typeface="Arial"/>
                <a:ea typeface="Times New Roman"/>
                <a:cs typeface="Times New Roman"/>
              </a:rPr>
              <a:t>Se corrió un tercer caso con aportes sin lluvia al que se le impuso que Bonete generara a pleno  y dejo las cotas de los lagos de Salto Grande, Bonete y Palmar en 34.42m, 78.97m y 38.14m respectivamente. La diferencia de costos entre este caso y el caso libre es insignificante</a:t>
            </a:r>
            <a:r>
              <a:rPr lang="es-ES" sz="1600" dirty="0" smtClean="0">
                <a:latin typeface="Arial"/>
                <a:ea typeface="Times New Roman"/>
                <a:cs typeface="Times New Roman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s-ES" sz="1600" dirty="0" smtClean="0">
                <a:latin typeface="Arial"/>
                <a:ea typeface="Times New Roman"/>
                <a:cs typeface="Times New Roman"/>
              </a:rPr>
              <a:t>Caso con lluvias, no utiliza Terra y prioriza Salto Grande</a:t>
            </a:r>
            <a:endParaRPr lang="es-UY" sz="16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highlight>
                  <a:srgbClr val="FFFF00"/>
                </a:highlight>
                <a:latin typeface="Arial"/>
                <a:ea typeface="Times New Roman"/>
                <a:cs typeface="Times New Roman"/>
              </a:rPr>
              <a:t> 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endParaRPr lang="es-ES" sz="2000" b="1" u="sng" dirty="0" smtClean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endParaRPr lang="es-ES" sz="2000" b="1" u="sng" dirty="0" smtClean="0"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3058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solidFill>
                <a:srgbClr val="FF0000"/>
              </a:solidFill>
              <a:latin typeface="Arial"/>
              <a:ea typeface="Times New Roman"/>
              <a:cs typeface="Calibri"/>
            </a:endParaRPr>
          </a:p>
          <a:p>
            <a:pPr marL="0" indent="0">
              <a:buNone/>
            </a:pPr>
            <a:r>
              <a:rPr lang="es-ES" dirty="0">
                <a:solidFill>
                  <a:srgbClr val="3333CC"/>
                </a:solidFill>
              </a:rPr>
              <a:t>En función de los comentarios </a:t>
            </a:r>
            <a:r>
              <a:rPr lang="es-ES" dirty="0" smtClean="0">
                <a:solidFill>
                  <a:srgbClr val="3333CC"/>
                </a:solidFill>
              </a:rPr>
              <a:t>anteriores, de las lluvias que se están produciendo y los pronósticos se propone un despacho hasta el lunes:</a:t>
            </a:r>
            <a:endParaRPr lang="es-UY" dirty="0">
              <a:solidFill>
                <a:srgbClr val="3333CC"/>
              </a:solidFill>
            </a:endParaRPr>
          </a:p>
          <a:p>
            <a:r>
              <a:rPr lang="es-ES" dirty="0">
                <a:solidFill>
                  <a:srgbClr val="3333CC"/>
                </a:solidFill>
              </a:rPr>
              <a:t>Terra </a:t>
            </a:r>
            <a:r>
              <a:rPr lang="es-ES" dirty="0" smtClean="0">
                <a:solidFill>
                  <a:srgbClr val="3333CC"/>
                </a:solidFill>
              </a:rPr>
              <a:t>a pleno</a:t>
            </a:r>
          </a:p>
          <a:p>
            <a:r>
              <a:rPr lang="es-UY" dirty="0">
                <a:solidFill>
                  <a:srgbClr val="3333CC"/>
                </a:solidFill>
              </a:rPr>
              <a:t>Salto Grande hasta </a:t>
            </a:r>
            <a:r>
              <a:rPr lang="es-UY" dirty="0" smtClean="0">
                <a:solidFill>
                  <a:srgbClr val="3333CC"/>
                </a:solidFill>
              </a:rPr>
              <a:t>pleno</a:t>
            </a:r>
          </a:p>
          <a:p>
            <a:r>
              <a:rPr lang="es-UY" dirty="0" smtClean="0">
                <a:solidFill>
                  <a:srgbClr val="3333CC"/>
                </a:solidFill>
              </a:rPr>
              <a:t>Palmar cierra demanda</a:t>
            </a:r>
            <a:endParaRPr lang="es-UY" dirty="0">
              <a:solidFill>
                <a:srgbClr val="3333CC"/>
              </a:solidFill>
            </a:endParaRPr>
          </a:p>
          <a:p>
            <a:pPr lvl="0"/>
            <a:endParaRPr lang="es-UY" dirty="0">
              <a:solidFill>
                <a:srgbClr val="FF0000"/>
              </a:solidFill>
            </a:endParaRPr>
          </a:p>
          <a:p>
            <a:pPr lvl="1"/>
            <a:endParaRPr lang="es-UY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10/02/2017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Datos globales semanales</a:t>
            </a:r>
            <a:endParaRPr lang="es-UY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6802"/>
            <a:ext cx="5857324" cy="4194798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0089"/>
            <a:ext cx="2848040" cy="2818124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9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Comparación previsto-ejecutado producción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330813" cy="586581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199"/>
            <a:ext cx="2209800" cy="5857933"/>
          </a:xfrm>
          <a:prstGeom prst="rect">
            <a:avLst/>
          </a:prstGeom>
          <a:noFill/>
          <a:ln w="2540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432495</TotalTime>
  <Words>783</Words>
  <Application>Microsoft Office PowerPoint</Application>
  <PresentationFormat>Presentación en pantalla (4:3)</PresentationFormat>
  <Paragraphs>111</Paragraphs>
  <Slides>47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Presentación en blanco</vt:lpstr>
      <vt:lpstr>Diseño personalizado</vt:lpstr>
      <vt:lpstr>Resultados de la semana en curso  y  programación de la semana  07 de 2017      V1    </vt:lpstr>
      <vt:lpstr>Resultados de la semana en curso: Comentarios generales</vt:lpstr>
      <vt:lpstr>Resumen semana actual N° 6</vt:lpstr>
      <vt:lpstr>Perspectivas para la semana 07 </vt:lpstr>
      <vt:lpstr>Presentación de PowerPoint</vt:lpstr>
      <vt:lpstr>DESPACHO PROPUESTO  </vt:lpstr>
      <vt:lpstr>Resultados de la semana en curso: Comparación ejecutado-programado .  </vt:lpstr>
      <vt:lpstr>Datos globales semanales</vt:lpstr>
      <vt:lpstr>Datos globales semanales  (jueves) Comparación previsto-ejecutado producción  </vt:lpstr>
      <vt:lpstr>Evolución de la demanda</vt:lpstr>
      <vt:lpstr>COMPARATIVO DE APORTES DE CENTRALES HIDRAULICAS SALTO GRANDE</vt:lpstr>
      <vt:lpstr>RIO NEGRO</vt:lpstr>
      <vt:lpstr>Previsión aportes Salto Grande (Fuente CTM,)</vt:lpstr>
      <vt:lpstr>Semana próxima</vt:lpstr>
      <vt:lpstr>Previsiones de generación eólica fecha 03/02/17 (viernes)</vt:lpstr>
      <vt:lpstr>Previsiones de generación eólica fecha 09/2 (jueves)</vt:lpstr>
      <vt:lpstr>Presentación de PowerPoint</vt:lpstr>
      <vt:lpstr>Presentación de PowerPoint</vt:lpstr>
      <vt:lpstr>Previsión precipitaciones acumuladas CPTEC e INMET (viernes)</vt:lpstr>
      <vt:lpstr>Programación semanal 2017-7 </vt:lpstr>
      <vt:lpstr>COSTO GENERACIÓN TÉRMICA</vt:lpstr>
      <vt:lpstr>MODELOS</vt:lpstr>
      <vt:lpstr>Resumen de Casos </vt:lpstr>
      <vt:lpstr>MEDIANO PLAZO</vt:lpstr>
      <vt:lpstr>CPC, caso sin vertido en Terra</vt:lpstr>
      <vt:lpstr>Presentación de PowerPoint</vt:lpstr>
      <vt:lpstr>CPC, caso sin vertido en Terra</vt:lpstr>
      <vt:lpstr>Presentación de PowerPoint</vt:lpstr>
      <vt:lpstr>Caso libre con lluvias</vt:lpstr>
      <vt:lpstr>Presentación de PowerPoint</vt:lpstr>
      <vt:lpstr>SimSEE libre S/E</vt:lpstr>
      <vt:lpstr>Presentación de PowerPoint</vt:lpstr>
      <vt:lpstr>Ídem anterior pero con Terra a pleno</vt:lpstr>
      <vt:lpstr>Presentación de PowerPoint</vt:lpstr>
      <vt:lpstr>Ídem anterior pero con Terra y Baygorria a pleno</vt:lpstr>
      <vt:lpstr>Presentación de PowerPoint</vt:lpstr>
      <vt:lpstr>Caso con lluvias</vt:lpstr>
      <vt:lpstr>Presentación de PowerPoint</vt:lpstr>
      <vt:lpstr>Caso libre sin lluvias y Salto Binacional</vt:lpstr>
      <vt:lpstr>Presentación de PowerPoint</vt:lpstr>
      <vt:lpstr>Mensual</vt:lpstr>
      <vt:lpstr>Ejercicio valorización recursos hidráulicos</vt:lpstr>
      <vt:lpstr>Programa de generación de la semana 07/17:  </vt:lpstr>
      <vt:lpstr>Semanal</vt:lpstr>
      <vt:lpstr>Datos energéticos diarios</vt:lpstr>
      <vt:lpstr>Datos hidráulicos diarios</vt:lpstr>
      <vt:lpstr>Principales trabajos en la red de Transmisión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Marcos</cp:lastModifiedBy>
  <cp:revision>4384</cp:revision>
  <dcterms:created xsi:type="dcterms:W3CDTF">2010-01-29T12:03:38Z</dcterms:created>
  <dcterms:modified xsi:type="dcterms:W3CDTF">2017-02-10T14:17:00Z</dcterms:modified>
</cp:coreProperties>
</file>