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4"/>
  </p:notesMasterIdLst>
  <p:handoutMasterIdLst>
    <p:handoutMasterId r:id="rId45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452" r:id="rId10"/>
    <p:sldId id="1278" r:id="rId11"/>
    <p:sldId id="1280" r:id="rId12"/>
    <p:sldId id="1281" r:id="rId13"/>
    <p:sldId id="1282" r:id="rId14"/>
    <p:sldId id="1405" r:id="rId15"/>
    <p:sldId id="1471" r:id="rId16"/>
    <p:sldId id="1005" r:id="rId17"/>
    <p:sldId id="1349" r:id="rId18"/>
    <p:sldId id="1412" r:id="rId19"/>
    <p:sldId id="1345" r:id="rId20"/>
    <p:sldId id="1414" r:id="rId21"/>
    <p:sldId id="1421" r:id="rId22"/>
    <p:sldId id="1009" r:id="rId23"/>
    <p:sldId id="1037" r:id="rId24"/>
    <p:sldId id="1313" r:id="rId25"/>
    <p:sldId id="1441" r:id="rId26"/>
    <p:sldId id="1458" r:id="rId27"/>
    <p:sldId id="1459" r:id="rId28"/>
    <p:sldId id="1464" r:id="rId29"/>
    <p:sldId id="1465" r:id="rId30"/>
    <p:sldId id="1428" r:id="rId31"/>
    <p:sldId id="1438" r:id="rId32"/>
    <p:sldId id="1460" r:id="rId33"/>
    <p:sldId id="1461" r:id="rId34"/>
    <p:sldId id="1469" r:id="rId35"/>
    <p:sldId id="1470" r:id="rId36"/>
    <p:sldId id="1440" r:id="rId37"/>
    <p:sldId id="1448" r:id="rId38"/>
    <p:sldId id="1175" r:id="rId39"/>
    <p:sldId id="1453" r:id="rId40"/>
    <p:sldId id="1353" r:id="rId41"/>
    <p:sldId id="1354" r:id="rId42"/>
    <p:sldId id="1439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88681" autoAdjust="0"/>
  </p:normalViewPr>
  <p:slideViewPr>
    <p:cSldViewPr>
      <p:cViewPr>
        <p:scale>
          <a:sx n="110" d="100"/>
          <a:sy n="110" d="100"/>
        </p:scale>
        <p:origin x="-16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17/02/2017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03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70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0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17/02/2017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17/02/2017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 08 de 2017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6" y="1524000"/>
            <a:ext cx="8652294" cy="4211771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4363"/>
            <a:ext cx="3925887" cy="328612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92" y="1875631"/>
            <a:ext cx="3975100" cy="330358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72" y="228600"/>
            <a:ext cx="6456128" cy="64770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609600"/>
          </a:xfrm>
        </p:spPr>
        <p:txBody>
          <a:bodyPr/>
          <a:lstStyle/>
          <a:p>
            <a:r>
              <a:rPr lang="es-UY" sz="2400" dirty="0" smtClean="0"/>
              <a:t>Previsión aportes Salto Grande (Fuente CTM,)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215340"/>
            <a:ext cx="9496425" cy="226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382000" cy="289190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914400"/>
          </a:xfrm>
        </p:spPr>
        <p:txBody>
          <a:bodyPr/>
          <a:lstStyle/>
          <a:p>
            <a:r>
              <a:rPr lang="es-UY" sz="2400" dirty="0" smtClean="0"/>
              <a:t>Previsión de aportes en Terra con lluvias previstas</a:t>
            </a:r>
            <a:endParaRPr lang="es-UY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06" y="1219200"/>
            <a:ext cx="6781800" cy="421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58174" y="5441286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 smtClean="0">
                <a:solidFill>
                  <a:schemeClr val="tx1"/>
                </a:solidFill>
              </a:rPr>
              <a:t>NOTA: TURBINADO MINIMO PARA NO VERTER EN TERRA</a:t>
            </a:r>
            <a:endParaRPr lang="es-UY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15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17/02/2017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15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10/02/17 (viernes)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198817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276600"/>
            <a:ext cx="8839200" cy="1994476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16/2 (jueves)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195590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399"/>
            <a:ext cx="8686800" cy="199970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806998"/>
            <a:ext cx="5434642" cy="587002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06998"/>
            <a:ext cx="4229100" cy="224276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2000" kern="0" dirty="0" smtClean="0">
                <a:ea typeface="+mn-ea"/>
                <a:cs typeface="Arial" charset="0"/>
              </a:rPr>
              <a:t>Fuente INMET  </a:t>
            </a:r>
            <a:r>
              <a:rPr lang="es-UY" sz="2000" kern="0" dirty="0">
                <a:ea typeface="+mn-ea"/>
                <a:cs typeface="Arial" charset="0"/>
              </a:rPr>
              <a:t>(actualizado </a:t>
            </a:r>
            <a:r>
              <a:rPr lang="es-UY" sz="2000" kern="0" dirty="0" smtClean="0">
                <a:ea typeface="+mn-ea"/>
                <a:cs typeface="Arial" charset="0"/>
              </a:rPr>
              <a:t>viernes)</a:t>
            </a:r>
            <a:endParaRPr lang="es-UY" sz="20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5" y="815975"/>
            <a:ext cx="5532437" cy="549275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5975"/>
            <a:ext cx="5524500" cy="549275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15975"/>
            <a:ext cx="5518150" cy="55070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70" y="817413"/>
            <a:ext cx="5518150" cy="551497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17413"/>
            <a:ext cx="5538787" cy="551497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5355"/>
            <a:ext cx="5518150" cy="550068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73" y="808831"/>
            <a:ext cx="5510213" cy="55070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17/02/2017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CPTEC e INMET (vierne</a:t>
            </a:r>
            <a:r>
              <a:rPr lang="es-UY" sz="2400" dirty="0" smtClean="0">
                <a:latin typeface="Tahoma"/>
              </a:rPr>
              <a:t>s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9610"/>
            <a:ext cx="4142828" cy="50292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21" y="1052421"/>
            <a:ext cx="4142828" cy="5036389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21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17/02/2017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21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2017-8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050338" cy="8382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7520522" cy="37338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32" y="3962400"/>
            <a:ext cx="4173088" cy="2862532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331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1722"/>
            <a:ext cx="4525963" cy="609758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35971"/>
            <a:ext cx="4343400" cy="609758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6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s-UY" dirty="0"/>
              <a:t>CPC, caso sin vertido en Terra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85014" cy="48006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003"/>
            <a:ext cx="7425690" cy="6115544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s-UY" dirty="0" smtClean="0"/>
              <a:t>Caso libre con lluvias</a:t>
            </a:r>
            <a:endParaRPr lang="es-UY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47157" cy="47244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2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667968" cy="6315076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7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err="1" smtClean="0"/>
              <a:t>SimSEE</a:t>
            </a:r>
            <a:r>
              <a:rPr lang="es-UY" dirty="0" smtClean="0"/>
              <a:t> libre S/E</a:t>
            </a:r>
            <a:endParaRPr lang="es-UY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48700" cy="5283772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03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5791200" cy="57150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Arial"/>
                <a:ea typeface="Times New Roman"/>
                <a:cs typeface="Times New Roman"/>
              </a:rPr>
              <a:t>El </a:t>
            </a:r>
            <a:r>
              <a:rPr lang="es-ES" sz="1800" dirty="0">
                <a:latin typeface="Arial"/>
                <a:ea typeface="Times New Roman"/>
                <a:cs typeface="Times New Roman"/>
              </a:rPr>
              <a:t>despacho durante la semana fue casi en su totalidad con recursos renovables, siendo necesario ayer miércoles y hoy el despacho de unidades térmicas para suministrar picos de potencia.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Arial"/>
                <a:ea typeface="Times New Roman"/>
                <a:cs typeface="Times New Roman"/>
              </a:rPr>
              <a:t>El jueves </a:t>
            </a:r>
            <a:r>
              <a:rPr lang="es-ES" sz="1800" dirty="0">
                <a:latin typeface="Arial"/>
                <a:ea typeface="Times New Roman"/>
                <a:cs typeface="Times New Roman"/>
              </a:rPr>
              <a:t>Argentina </a:t>
            </a:r>
            <a:r>
              <a:rPr lang="es-ES" sz="1800" dirty="0" smtClean="0">
                <a:latin typeface="Arial"/>
                <a:ea typeface="Times New Roman"/>
                <a:cs typeface="Times New Roman"/>
              </a:rPr>
              <a:t>permitió superar la cuota parte de la potencia de Salto Grande y evitar térmico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Arial"/>
                <a:ea typeface="Times New Roman"/>
                <a:cs typeface="Times New Roman"/>
              </a:rPr>
              <a:t>Se generó menos con Terra debido a los mantenimientos de los interruptores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Arial"/>
                <a:ea typeface="Times New Roman"/>
                <a:cs typeface="Times New Roman"/>
              </a:rPr>
              <a:t>Las temperaturas durante la semana han sido </a:t>
            </a:r>
            <a:r>
              <a:rPr lang="es-ES" sz="1800" dirty="0" smtClean="0">
                <a:latin typeface="Arial"/>
                <a:ea typeface="Times New Roman"/>
                <a:cs typeface="Times New Roman"/>
              </a:rPr>
              <a:t>moderadas aunque le demanda ha sido superior a la prevista </a:t>
            </a:r>
            <a:r>
              <a:rPr lang="es-ES" sz="1800" dirty="0">
                <a:latin typeface="Arial"/>
                <a:ea typeface="Times New Roman"/>
                <a:cs typeface="Times New Roman"/>
              </a:rPr>
              <a:t>(211 GW/h).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Arial"/>
                <a:ea typeface="Times New Roman"/>
                <a:cs typeface="Times New Roman"/>
              </a:rPr>
              <a:t>Se registraron precipitaciones en todas las cuencas por lo que se produjeron aumento de aportes en los lagos.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Arial"/>
                <a:ea typeface="Times New Roman"/>
                <a:cs typeface="Times New Roman"/>
              </a:rPr>
              <a:t>Puntualmente en el día de hoy se están registrando precipitaciones en el norte del país</a:t>
            </a:r>
            <a:r>
              <a:rPr lang="es-ES" sz="2000" dirty="0" smtClean="0">
                <a:latin typeface="Arial"/>
                <a:ea typeface="Times New Roman"/>
                <a:cs typeface="Times New Roman"/>
              </a:rPr>
              <a:t>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46" y="990600"/>
            <a:ext cx="3115154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3581"/>
            <a:ext cx="7842488" cy="656272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es-UY" sz="2800" dirty="0" smtClean="0"/>
              <a:t>Ídem anterior pero con aportes con lluvias</a:t>
            </a:r>
            <a:endParaRPr lang="es-UY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06188" cy="52578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4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7751429" cy="6486526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8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755" y="152400"/>
            <a:ext cx="8915400" cy="381000"/>
          </a:xfrm>
        </p:spPr>
        <p:txBody>
          <a:bodyPr/>
          <a:lstStyle/>
          <a:p>
            <a:r>
              <a:rPr lang="es-UY" dirty="0" smtClean="0"/>
              <a:t>Caso libre sin lluvias y Salto Binacional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572500" cy="5237219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6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745737" cy="6481762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5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M</a:t>
            </a:r>
            <a:r>
              <a:rPr lang="es-UY" dirty="0" smtClean="0"/>
              <a:t>ensual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No aporta información a la programación de la semana 06/17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38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s-UY" sz="2800" dirty="0" smtClean="0"/>
              <a:t>Ejercicio valorización recursos hidráulicos</a:t>
            </a: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419600"/>
          </a:xfrm>
        </p:spPr>
        <p:txBody>
          <a:bodyPr/>
          <a:lstStyle/>
          <a:p>
            <a:r>
              <a:rPr lang="es-UY" dirty="0" smtClean="0">
                <a:solidFill>
                  <a:srgbClr val="0033CC"/>
                </a:solidFill>
              </a:rPr>
              <a:t>En caso de tomar el </a:t>
            </a:r>
            <a:r>
              <a:rPr lang="es-UY" dirty="0" err="1" smtClean="0">
                <a:solidFill>
                  <a:srgbClr val="0033CC"/>
                </a:solidFill>
              </a:rPr>
              <a:t>SimSEE</a:t>
            </a:r>
            <a:r>
              <a:rPr lang="es-UY" dirty="0" smtClean="0">
                <a:solidFill>
                  <a:srgbClr val="0033CC"/>
                </a:solidFill>
              </a:rPr>
              <a:t> con aportes con lluvias como base los valores propuestos </a:t>
            </a:r>
            <a:r>
              <a:rPr lang="es-ES" dirty="0" smtClean="0">
                <a:solidFill>
                  <a:srgbClr val="0033CC"/>
                </a:solidFill>
              </a:rPr>
              <a:t>son los siguientes: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b="1" dirty="0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Bonete, Salto y Palmar 5.4 U$S/</a:t>
            </a:r>
            <a:r>
              <a:rPr lang="es-ES" b="1" dirty="0" err="1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MWh</a:t>
            </a:r>
            <a:r>
              <a:rPr lang="es-ES" b="1" dirty="0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.</a:t>
            </a:r>
            <a:endParaRPr lang="es-UY" b="1" dirty="0" smtClean="0">
              <a:solidFill>
                <a:srgbClr val="0033CC"/>
              </a:solidFill>
              <a:latin typeface="Arial"/>
              <a:ea typeface="Times New Roman"/>
              <a:cs typeface="Times New Roman"/>
            </a:endParaRPr>
          </a:p>
          <a:p>
            <a:pPr marL="11430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dirty="0" smtClean="0">
              <a:solidFill>
                <a:srgbClr val="0033CC"/>
              </a:solidFill>
              <a:latin typeface="Arial"/>
              <a:ea typeface="Times New Roman"/>
              <a:cs typeface="Times New Roman"/>
            </a:endParaRPr>
          </a:p>
          <a:p>
            <a:endParaRPr lang="es-U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37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17/02/2017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37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08/17: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Semanal</a:t>
            </a:r>
            <a:endParaRPr lang="es-UY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14400"/>
            <a:ext cx="5943599" cy="425658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82" y="3962400"/>
            <a:ext cx="2801968" cy="277253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4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67738" cy="5351458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08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381000" y="990600"/>
            <a:ext cx="8559800" cy="4724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Arial"/>
                <a:ea typeface="Times New Roman"/>
                <a:cs typeface="Times New Roman"/>
              </a:rPr>
              <a:t>A la fecha existen algunos pronósticos de precipitaciones para este fin de semana fundamentalmente para las cuencas del Río Negro e inmediata de Salto. </a:t>
            </a:r>
            <a:r>
              <a:rPr lang="es-ES" sz="2000" dirty="0" smtClean="0">
                <a:latin typeface="Arial"/>
                <a:ea typeface="Times New Roman"/>
                <a:cs typeface="Times New Roman"/>
              </a:rPr>
              <a:t>Los mismos son menores a los que se contaban en los últimos días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Arial"/>
                <a:ea typeface="Times New Roman"/>
                <a:cs typeface="Times New Roman"/>
              </a:rPr>
              <a:t>Las previsiones de temperaturas indican que las mismas continuaran siendo moderadas durante toda la semana, por lo que no se esperan altas demandas.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 smtClean="0">
                <a:latin typeface="Arial"/>
                <a:ea typeface="Times New Roman"/>
                <a:cs typeface="Times New Roman"/>
              </a:rPr>
              <a:t>Sobre el martes estarían terminando los mantenimientos de Terra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 smtClean="0">
                <a:latin typeface="Arial"/>
                <a:ea typeface="Times New Roman"/>
                <a:cs typeface="Times New Roman"/>
              </a:rPr>
              <a:t>Para el jueves se espera un técnico de AREVA especializado en control y se harán pruebas de transferencia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 smtClean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 smtClean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 smtClean="0">
              <a:latin typeface="Arial"/>
              <a:ea typeface="Times New Roman"/>
              <a:cs typeface="Times New Roman"/>
            </a:endParaRPr>
          </a:p>
          <a:p>
            <a:endParaRPr lang="es-ES" sz="2000" dirty="0"/>
          </a:p>
          <a:p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1486"/>
            <a:ext cx="7620000" cy="579312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708" y="76200"/>
            <a:ext cx="7772400" cy="381000"/>
          </a:xfrm>
        </p:spPr>
        <p:txBody>
          <a:bodyPr/>
          <a:lstStyle/>
          <a:p>
            <a:r>
              <a:rPr lang="es-UY" sz="2400" dirty="0" smtClean="0"/>
              <a:t>Principales trabajos en la red de Transmisión</a:t>
            </a:r>
            <a:endParaRPr lang="es-UY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7649"/>
            <a:ext cx="8258175" cy="625256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8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200"/>
            <a:ext cx="8991600" cy="67818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rgbClr val="0033CC"/>
                </a:solidFill>
              </a:rPr>
              <a:t>Modelos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u="sng" dirty="0" smtClean="0">
                <a:latin typeface="Calibri"/>
                <a:ea typeface="Times New Roman"/>
                <a:cs typeface="Arial"/>
              </a:rPr>
              <a:t>OPERGEN/CPC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Arial"/>
                <a:ea typeface="Times New Roman"/>
                <a:cs typeface="Times New Roman"/>
              </a:rPr>
              <a:t>El caso libre con aportes sin lluvias, realiza un despacho con Bonete a Pleno, encontrando un equilibrio entre Salto y Palmar dejando las cotas de estos lagos en 35.20m y  38.90m respectivamente.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Arial"/>
                <a:ea typeface="Times New Roman"/>
                <a:cs typeface="Times New Roman"/>
              </a:rPr>
              <a:t>El caso con lluvias previstas lo estamos revisando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u="sng" dirty="0" err="1" smtClean="0">
                <a:latin typeface="Calibri"/>
                <a:ea typeface="Times New Roman"/>
                <a:cs typeface="Arial"/>
              </a:rPr>
              <a:t>SimSEE</a:t>
            </a:r>
            <a:endParaRPr lang="es-ES" sz="2400" b="1" u="sng" dirty="0" smtClean="0">
              <a:latin typeface="Calibri"/>
              <a:ea typeface="Times New Roman"/>
              <a:cs typeface="Arial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Arial"/>
                <a:ea typeface="Times New Roman"/>
                <a:cs typeface="Times New Roman"/>
              </a:rPr>
              <a:t>El caso libre con aportes sin lluvia, encuentra un equilibrio entre los valores del agua de las tres centrales y deja las cotas de Salto, Bonete y Palmar en 34.20m, 79.45m y 37.70m respectivamente.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Arial"/>
                <a:ea typeface="Times New Roman"/>
                <a:cs typeface="Times New Roman"/>
              </a:rPr>
              <a:t>El caso libre con aportes con lluvias, no genera con Bonete salvo para suministrar algún pico de potencia y encuentra un equilibrio entre Salto y Palmar dejando las cotas de estos lagos en 34.00m y 38.40m respectivamente. Subiendo la cota de Bonete casi a 80.00m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endParaRPr lang="es-ES" sz="2000" b="1" u="sng" dirty="0" smtClean="0">
              <a:latin typeface="Calibri"/>
              <a:ea typeface="Times New Roman"/>
              <a:cs typeface="Arial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endParaRPr lang="es-ES" sz="2000" b="1" u="sng" dirty="0" smtClean="0">
              <a:latin typeface="Calibri"/>
              <a:ea typeface="Times New Roman"/>
              <a:cs typeface="Arial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endParaRPr lang="es-ES" sz="2000" b="1" u="sng" dirty="0" smtClean="0"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305800" cy="4876800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solidFill>
                <a:srgbClr val="FF0000"/>
              </a:solidFill>
              <a:latin typeface="Arial"/>
              <a:ea typeface="Times New Roman"/>
              <a:cs typeface="Calibri"/>
            </a:endParaRPr>
          </a:p>
          <a:p>
            <a:pPr marL="0" indent="0">
              <a:buNone/>
            </a:pPr>
            <a:r>
              <a:rPr lang="es-ES" dirty="0">
                <a:solidFill>
                  <a:srgbClr val="3333CC"/>
                </a:solidFill>
              </a:rPr>
              <a:t>En función de los comentarios </a:t>
            </a:r>
            <a:r>
              <a:rPr lang="es-ES" dirty="0" smtClean="0">
                <a:solidFill>
                  <a:srgbClr val="3333CC"/>
                </a:solidFill>
              </a:rPr>
              <a:t>anteriores, de las lluvias que se están produciendo y los pronósticos se propone un despacho hasta el lunes:</a:t>
            </a:r>
            <a:endParaRPr lang="es-UY" dirty="0">
              <a:solidFill>
                <a:srgbClr val="3333CC"/>
              </a:solidFill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>
                <a:latin typeface="Calibri"/>
                <a:ea typeface="Times New Roman"/>
                <a:cs typeface="Arial"/>
              </a:rPr>
              <a:t>Auto despachados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>
                <a:latin typeface="Calibri"/>
                <a:ea typeface="Times New Roman"/>
                <a:cs typeface="Arial"/>
              </a:rPr>
              <a:t>Terra para cota 79.80m.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>
                <a:latin typeface="Calibri"/>
                <a:ea typeface="Times New Roman"/>
                <a:cs typeface="Arial"/>
              </a:rPr>
              <a:t>Palmar para cota 39.5m.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>
                <a:latin typeface="Calibri"/>
                <a:ea typeface="Times New Roman"/>
                <a:cs typeface="Arial"/>
              </a:rPr>
              <a:t>Salto cierra la demanda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0"/>
            <a:endParaRPr lang="es-UY" dirty="0">
              <a:solidFill>
                <a:srgbClr val="FF0000"/>
              </a:solidFill>
            </a:endParaRPr>
          </a:p>
          <a:p>
            <a:pPr lvl="1"/>
            <a:endParaRPr lang="es-UY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17/02/2017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Datos globales semanales</a:t>
            </a:r>
            <a:endParaRPr lang="es-U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363212" cy="2338388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4" y="1176067"/>
            <a:ext cx="6130506" cy="4390441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9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162034" cy="563721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838200"/>
            <a:ext cx="2126538" cy="563721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432645</TotalTime>
  <Words>635</Words>
  <Application>Microsoft Office PowerPoint</Application>
  <PresentationFormat>Presentación en pantalla (4:3)</PresentationFormat>
  <Paragraphs>96</Paragraphs>
  <Slides>41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Presentación en blanco</vt:lpstr>
      <vt:lpstr>Diseño personalizado</vt:lpstr>
      <vt:lpstr>Resultados de la semana en curso  y  programación de la semana  08 de 2017      V1    </vt:lpstr>
      <vt:lpstr>Resultados de la semana en curso: Comentarios generales</vt:lpstr>
      <vt:lpstr>Resumen semana actual N° </vt:lpstr>
      <vt:lpstr>Perspectivas para la semana 08 </vt:lpstr>
      <vt:lpstr>Presentación de PowerPoint</vt:lpstr>
      <vt:lpstr>DESPACHO PROPUESTO  </vt:lpstr>
      <vt:lpstr>Resultados de la semana en curso: Comparación ejecutado-programado .  </vt:lpstr>
      <vt:lpstr>Datos globales semanales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CTM,)</vt:lpstr>
      <vt:lpstr>Previsión de aportes en Terra con lluvias previstas</vt:lpstr>
      <vt:lpstr>Semana próxima</vt:lpstr>
      <vt:lpstr>Previsiones de generación eólica fecha 10/02/17 (viernes)</vt:lpstr>
      <vt:lpstr>Previsiones de generación eólica fecha 16/2 (jueves)</vt:lpstr>
      <vt:lpstr>Presentación de PowerPoint</vt:lpstr>
      <vt:lpstr>Presentación de PowerPoint</vt:lpstr>
      <vt:lpstr>Previsión precipitaciones acumuladas CPTEC e INMET (viernes)</vt:lpstr>
      <vt:lpstr>Programación semanal 2017-8 </vt:lpstr>
      <vt:lpstr>COSTO GENERACIÓN TÉRMICA</vt:lpstr>
      <vt:lpstr>MODELOS</vt:lpstr>
      <vt:lpstr>MEDIANO PLAZO</vt:lpstr>
      <vt:lpstr>CPC, caso sin vertido en Terra</vt:lpstr>
      <vt:lpstr>Presentación de PowerPoint</vt:lpstr>
      <vt:lpstr>Caso libre con lluvias</vt:lpstr>
      <vt:lpstr>Presentación de PowerPoint</vt:lpstr>
      <vt:lpstr>SimSEE libre S/E</vt:lpstr>
      <vt:lpstr>Presentación de PowerPoint</vt:lpstr>
      <vt:lpstr>Ídem anterior pero con aportes con lluvias</vt:lpstr>
      <vt:lpstr>Presentación de PowerPoint</vt:lpstr>
      <vt:lpstr>Caso libre sin lluvias y Salto Binacional</vt:lpstr>
      <vt:lpstr>Presentación de PowerPoint</vt:lpstr>
      <vt:lpstr>Mensual</vt:lpstr>
      <vt:lpstr>Ejercicio valorización recursos hidráulicos</vt:lpstr>
      <vt:lpstr>Programa de generación de la semana 08/17:  </vt:lpstr>
      <vt:lpstr>Semanal</vt:lpstr>
      <vt:lpstr>Datos energéticos diarios</vt:lpstr>
      <vt:lpstr>Datos hidráulicos diarios</vt:lpstr>
      <vt:lpstr>Principales trabajos en la red de Transmisión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Marcos</cp:lastModifiedBy>
  <cp:revision>4396</cp:revision>
  <dcterms:created xsi:type="dcterms:W3CDTF">2010-01-29T12:03:38Z</dcterms:created>
  <dcterms:modified xsi:type="dcterms:W3CDTF">2017-02-17T13:58:35Z</dcterms:modified>
</cp:coreProperties>
</file>