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49"/>
  </p:notesMasterIdLst>
  <p:handoutMasterIdLst>
    <p:handoutMasterId r:id="rId50"/>
  </p:handoutMasterIdLst>
  <p:sldIdLst>
    <p:sldId id="1026" r:id="rId3"/>
    <p:sldId id="1027" r:id="rId4"/>
    <p:sldId id="1145" r:id="rId5"/>
    <p:sldId id="1187" r:id="rId6"/>
    <p:sldId id="1265" r:id="rId7"/>
    <p:sldId id="1030" r:id="rId8"/>
    <p:sldId id="1001" r:id="rId9"/>
    <p:sldId id="1163" r:id="rId10"/>
    <p:sldId id="1089" r:id="rId11"/>
    <p:sldId id="1200" r:id="rId12"/>
    <p:sldId id="1087" r:id="rId13"/>
    <p:sldId id="1088" r:id="rId14"/>
    <p:sldId id="1256" r:id="rId15"/>
    <p:sldId id="1005" r:id="rId16"/>
    <p:sldId id="1248" r:id="rId17"/>
    <p:sldId id="1247" r:id="rId18"/>
    <p:sldId id="1245" r:id="rId19"/>
    <p:sldId id="1179" r:id="rId20"/>
    <p:sldId id="1009" r:id="rId21"/>
    <p:sldId id="1010" r:id="rId22"/>
    <p:sldId id="1037" r:id="rId23"/>
    <p:sldId id="1074" r:id="rId24"/>
    <p:sldId id="1190" r:id="rId25"/>
    <p:sldId id="1191" r:id="rId26"/>
    <p:sldId id="1214" r:id="rId27"/>
    <p:sldId id="1251" r:id="rId28"/>
    <p:sldId id="1252" r:id="rId29"/>
    <p:sldId id="1260" r:id="rId30"/>
    <p:sldId id="1261" r:id="rId31"/>
    <p:sldId id="1189" r:id="rId32"/>
    <p:sldId id="1193" r:id="rId33"/>
    <p:sldId id="1213" r:id="rId34"/>
    <p:sldId id="1249" r:id="rId35"/>
    <p:sldId id="1250" r:id="rId36"/>
    <p:sldId id="1258" r:id="rId37"/>
    <p:sldId id="1259" r:id="rId38"/>
    <p:sldId id="1262" r:id="rId39"/>
    <p:sldId id="1263" r:id="rId40"/>
    <p:sldId id="1266" r:id="rId41"/>
    <p:sldId id="1257" r:id="rId42"/>
    <p:sldId id="1267" r:id="rId43"/>
    <p:sldId id="1175" r:id="rId44"/>
    <p:sldId id="1132" r:id="rId45"/>
    <p:sldId id="1133" r:id="rId46"/>
    <p:sldId id="1210" r:id="rId47"/>
    <p:sldId id="1255" r:id="rId4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00"/>
    <a:srgbClr val="006600"/>
    <a:srgbClr val="CC99FF"/>
    <a:srgbClr val="99FF99"/>
    <a:srgbClr val="333399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5" autoAdjust="0"/>
    <p:restoredTop sz="91820" autoAdjust="0"/>
  </p:normalViewPr>
  <p:slideViewPr>
    <p:cSldViewPr>
      <p:cViewPr>
        <p:scale>
          <a:sx n="107" d="100"/>
          <a:sy n="107" d="100"/>
        </p:scale>
        <p:origin x="-15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A8E790B-8E3B-44A0-99CF-DD658CF4EC78}" type="datetimeFigureOut">
              <a:rPr lang="es-UY"/>
              <a:pPr>
                <a:defRPr/>
              </a:pPr>
              <a:t>10/04/2015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06E96E7-5236-4C13-B860-245976BB091A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3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AD0FD2DB-BEA4-4220-97F3-AF5E377E9E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622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D80EFC-56A6-4A5A-89A1-B32CE45FC33E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99B621-4E8C-4725-BCC4-81C5109FA3D7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B57CD-947A-43C4-9734-DC5510C0DAA7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543DF6-A62C-4D9D-BDA4-10EDD3BEA4DA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80D50C-4D7E-492B-8515-E18B5561AC21}" type="slidenum">
              <a:rPr lang="es-ES">
                <a:solidFill>
                  <a:schemeClr val="accent2"/>
                </a:solidFill>
              </a:rPr>
              <a:pPr algn="r"/>
              <a:t>19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3BAC01-EA41-4533-A707-1E2BFE1E816F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72C5E9-ECC8-428A-8A31-FDF06EB01E4E}" type="slidenum">
              <a:rPr lang="es-ES" smtClean="0"/>
              <a:pPr>
                <a:defRPr/>
              </a:pPr>
              <a:t>45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2F4EB-A140-43F5-B0DC-3FFE55B970B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CEF19-014A-42BD-A5D3-F0653B7BCF0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C8C1-059D-4960-AE2E-91A234D8653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BD051-3DB3-4279-81DC-58ECC37B93CE}" type="datetimeFigureOut">
              <a:rPr lang="es-ES"/>
              <a:pPr>
                <a:defRPr/>
              </a:pPr>
              <a:t>10/04/2015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9394-5258-494D-AD56-65DCFDF91F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837AD-515D-49BC-B56A-CA08FABD8FED}" type="datetimeFigureOut">
              <a:rPr lang="es-ES"/>
              <a:pPr>
                <a:defRPr/>
              </a:pPr>
              <a:t>10/04/2015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37D00-C4DA-4285-8438-BDBD4021E5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55E5-B738-4C2F-B83D-476E821BE5A6}" type="datetimeFigureOut">
              <a:rPr lang="es-ES"/>
              <a:pPr>
                <a:defRPr/>
              </a:pPr>
              <a:t>10/04/2015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B72FB-B493-4ED5-9DF5-5794705B30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73EBA-DE96-458B-ACA6-45A7815D384D}" type="datetimeFigureOut">
              <a:rPr lang="es-ES"/>
              <a:pPr>
                <a:defRPr/>
              </a:pPr>
              <a:t>10/04/2015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6A560-C34C-422A-B36D-806E8A1F3D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08841-D5B1-4834-B850-1A5B5376069B}" type="datetimeFigureOut">
              <a:rPr lang="es-ES"/>
              <a:pPr>
                <a:defRPr/>
              </a:pPr>
              <a:t>10/04/2015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0A41-471B-42FA-97C2-DCC8886145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ED3AD-85E3-46B0-9046-55EDBDB1C77E}" type="datetimeFigureOut">
              <a:rPr lang="es-ES"/>
              <a:pPr>
                <a:defRPr/>
              </a:pPr>
              <a:t>10/04/2015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6C9BF-648A-4B49-8B00-5A00A3C4B0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89F3-C8D4-4800-8BA8-1001161E1E15}" type="datetimeFigureOut">
              <a:rPr lang="es-ES"/>
              <a:pPr>
                <a:defRPr/>
              </a:pPr>
              <a:t>10/04/2015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978A-1F42-4505-A612-00C0A41620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CB58-816F-4F39-A3EA-160071A830E4}" type="datetimeFigureOut">
              <a:rPr lang="es-ES"/>
              <a:pPr>
                <a:defRPr/>
              </a:pPr>
              <a:t>10/04/2015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68E58-6BA3-46F8-B89E-5B36B5AF0C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879F3-BF5D-4B15-9650-D76E91E1213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8FDC1-643E-4205-9260-53A032FC7039}" type="datetimeFigureOut">
              <a:rPr lang="es-ES"/>
              <a:pPr>
                <a:defRPr/>
              </a:pPr>
              <a:t>10/04/2015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4E4D1-EA1B-4318-958A-646A96E0B3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1DD62-6575-4190-B755-55F44D09C4A2}" type="datetimeFigureOut">
              <a:rPr lang="es-ES"/>
              <a:pPr>
                <a:defRPr/>
              </a:pPr>
              <a:t>10/04/2015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767C8-AF8E-43C6-BD69-4716DE42D8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0F804-920C-4005-977D-BE4A5CE7106F}" type="datetimeFigureOut">
              <a:rPr lang="es-ES"/>
              <a:pPr>
                <a:defRPr/>
              </a:pPr>
              <a:t>10/04/2015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C893-C130-471B-9852-4D80346434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0C713-AF58-48C2-8B1E-6839E62CFAD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34690-50D0-4552-B8A7-F32F24AA661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21B20-13AC-48CE-9123-F36B27C2E20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1C7F5-09E9-4AF2-A951-19188CA871E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3A806-9D4F-4F34-9119-ACC133C8B48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4DA3-9ACA-4AB9-A6DB-68EDD066591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08E6A-434A-4C38-BAF5-199F0CF8327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127B5-6F9A-45A4-8E46-E5940D727D3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52A612EB-B364-4C67-98FC-3BFCAB9E66B0}" type="datetimeFigureOut">
              <a:rPr lang="es-ES"/>
              <a:pPr>
                <a:defRPr/>
              </a:pPr>
              <a:t>10/04/2015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6820361B-FCCC-4DC8-93FE-4D02FC2507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72E4B7-CF6A-487A-B302-BA97ED506746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6D5DA8-B00B-4B03-982C-4BD919A203D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D3B72C7-6D15-4A8C-9F2B-A792F0A849B1}" type="datetime1">
              <a:rPr lang="es-ES"/>
              <a:pPr/>
              <a:t>10/04/2015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15  de 2015      </a:t>
            </a:r>
            <a:r>
              <a:rPr lang="es-UY" sz="3600" dirty="0" smtClean="0"/>
              <a:t>V2</a:t>
            </a: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8702675" cy="42672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smtClean="0"/>
              <a:t>COMPARATIVO DE APORTES DE CENTRALES HIDRAULICAS</a:t>
            </a:r>
            <a:r>
              <a:rPr lang="es-UY" smtClean="0"/>
              <a:t/>
            </a:r>
            <a:br>
              <a:rPr lang="es-UY" smtClean="0"/>
            </a:br>
            <a:r>
              <a:rPr lang="es-UY" sz="2000" smtClean="0"/>
              <a:t>SALTO GRANDE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827213"/>
            <a:ext cx="3914775" cy="340042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817688"/>
            <a:ext cx="3952875" cy="340995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28600"/>
            <a:ext cx="7004050" cy="64770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Título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14400"/>
          </a:xfrm>
        </p:spPr>
        <p:txBody>
          <a:bodyPr/>
          <a:lstStyle/>
          <a:p>
            <a:r>
              <a:rPr lang="es-UY" sz="2400" dirty="0" smtClean="0"/>
              <a:t>Previsión de generación eólica en base de datos del viernes 3/4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781800" cy="4452938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244BC3-961F-44F5-A34B-9DB95D0C5E0C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505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B787CF62-8639-4038-9592-E3693CC24FE4}" type="datetime1">
              <a:rPr lang="es-ES"/>
              <a:pPr/>
              <a:t>10/04/2015</a:t>
            </a:fld>
            <a:endParaRPr lang="es-ES"/>
          </a:p>
        </p:txBody>
      </p:sp>
      <p:sp>
        <p:nvSpPr>
          <p:cNvPr id="4505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2ACE36-8E46-4B9C-8AA3-D4D501A9F3C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s-UY" sz="2400" smtClean="0"/>
              <a:t>Previsión temperaturas (Accuweather, viernes)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28800"/>
            <a:ext cx="4941888" cy="14478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505200"/>
            <a:ext cx="4924425" cy="14478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sz="2400" smtClean="0"/>
              <a:t>Precipitaciones previstas para los próximos días, Fuente CPTEC (VIERNES)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3832225" cy="4789488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87463"/>
            <a:ext cx="3840163" cy="480377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287463"/>
            <a:ext cx="3846513" cy="479742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295400"/>
            <a:ext cx="3840163" cy="481012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1281113"/>
            <a:ext cx="3825875" cy="481012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7950" y="1281113"/>
            <a:ext cx="3846513" cy="480377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1281113"/>
            <a:ext cx="3846513" cy="480377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2388" y="-76200"/>
            <a:ext cx="9072562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0864" rIns="90000" bIns="45000" anchor="ctr"/>
          <a:lstStyle/>
          <a:p>
            <a:pPr algn="ctr" defTabSz="449263" hangingPunct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r>
              <a:rPr lang="es-ES" altLang="es-UY" sz="2400" b="1">
                <a:solidFill>
                  <a:srgbClr val="FF9900"/>
                </a:solidFill>
                <a:latin typeface="Tahoma" pitchFamily="34" charset="0"/>
              </a:rPr>
              <a:t>Acumulados previstos próximos 5 días</a:t>
            </a:r>
          </a:p>
        </p:txBody>
      </p:sp>
      <p:sp>
        <p:nvSpPr>
          <p:cNvPr id="48130" name="3 Marcador de texto"/>
          <p:cNvSpPr>
            <a:spLocks/>
          </p:cNvSpPr>
          <p:nvPr/>
        </p:nvSpPr>
        <p:spPr bwMode="auto">
          <a:xfrm>
            <a:off x="381000" y="1085850"/>
            <a:ext cx="4452938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2416" rIns="0" bIns="0" anchor="b"/>
          <a:lstStyle/>
          <a:p>
            <a:pPr algn="ctr" defTabSz="449263" eaLnBrk="0" hangingPunct="0">
              <a:spcBef>
                <a:spcPct val="20000"/>
              </a:spcBef>
            </a:pPr>
            <a:r>
              <a:rPr lang="es-UY" sz="2000" b="1">
                <a:solidFill>
                  <a:schemeClr val="accent2"/>
                </a:solidFill>
                <a:latin typeface="Tahoma" pitchFamily="34" charset="0"/>
              </a:rPr>
              <a:t>INMET		</a:t>
            </a:r>
          </a:p>
        </p:txBody>
      </p:sp>
      <p:sp>
        <p:nvSpPr>
          <p:cNvPr id="48131" name="5 Marcador de texto"/>
          <p:cNvSpPr>
            <a:spLocks/>
          </p:cNvSpPr>
          <p:nvPr/>
        </p:nvSpPr>
        <p:spPr bwMode="auto">
          <a:xfrm>
            <a:off x="4687888" y="1047750"/>
            <a:ext cx="4456112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2416" rIns="0" bIns="0" anchor="b"/>
          <a:lstStyle/>
          <a:p>
            <a:pPr algn="ctr" defTabSz="449263" eaLnBrk="0" hangingPunct="0">
              <a:spcBef>
                <a:spcPct val="20000"/>
              </a:spcBef>
            </a:pPr>
            <a:r>
              <a:rPr lang="es-UY" sz="2000" b="1">
                <a:solidFill>
                  <a:schemeClr val="accent2"/>
                </a:solidFill>
                <a:latin typeface="Tahoma" pitchFamily="34" charset="0"/>
              </a:rPr>
              <a:t>CPTEC </a:t>
            </a:r>
          </a:p>
        </p:txBody>
      </p:sp>
      <p:pic>
        <p:nvPicPr>
          <p:cNvPr id="48132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43100"/>
            <a:ext cx="3379788" cy="41148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943100"/>
            <a:ext cx="3379788" cy="408622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Título"/>
          <p:cNvSpPr>
            <a:spLocks noGrp="1"/>
          </p:cNvSpPr>
          <p:nvPr>
            <p:ph type="title"/>
          </p:nvPr>
        </p:nvSpPr>
        <p:spPr>
          <a:xfrm>
            <a:off x="593725" y="228600"/>
            <a:ext cx="7772400" cy="838200"/>
          </a:xfrm>
        </p:spPr>
        <p:txBody>
          <a:bodyPr/>
          <a:lstStyle/>
          <a:p>
            <a:r>
              <a:rPr lang="es-UY" smtClean="0"/>
              <a:t>Previsión aportes Salto Grande (Fuente CTM, viernes)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7602538" cy="32004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FB7A4D-BFC1-4343-AB48-FB08F89A668E}" type="slidenum">
              <a:rPr lang="es-ES"/>
              <a:pPr algn="r"/>
              <a:t>19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25E01E49-70F0-4770-A7EA-E21B710CCB0B}" type="datetime1">
              <a:rPr lang="es-ES"/>
              <a:pPr/>
              <a:t>10/04/2015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A4F7CE-BCDE-4050-AA08-D7B6D8623185}" type="slidenum">
              <a:rPr lang="es-ES"/>
              <a:pPr algn="r"/>
              <a:t>19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smtClean="0"/>
              <a:t>Programación semanal</a:t>
            </a:r>
            <a:br>
              <a:rPr lang="es-UY" sz="3600" smtClean="0"/>
            </a:br>
            <a:r>
              <a:rPr lang="es-UY" sz="3600" smtClean="0"/>
              <a:t>2015-15</a:t>
            </a:r>
            <a:br>
              <a:rPr lang="es-UY" sz="3600" smtClean="0"/>
            </a:b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F6068E-C995-4E67-8E6B-D220325550B9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BC12E9B7-D089-4B0E-871E-67A9AC7CFB36}" type="datetime1">
              <a:rPr lang="es-ES"/>
              <a:pPr/>
              <a:t>10/04/2015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1CBBAD-887A-4B57-A699-275506EB32D7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991600" cy="431800"/>
          </a:xfrm>
        </p:spPr>
        <p:txBody>
          <a:bodyPr/>
          <a:lstStyle/>
          <a:p>
            <a:r>
              <a:rPr lang="es-MX" sz="2800" smtClean="0"/>
              <a:t>Clase hidrológica, calculada con aportes sin lluvias previstas</a:t>
            </a:r>
            <a:endParaRPr lang="es-ES" sz="2800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9525" y="990600"/>
            <a:ext cx="89916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UY" sz="1400" b="1" dirty="0" smtClean="0">
                <a:solidFill>
                  <a:schemeClr val="tx1"/>
                </a:solidFill>
              </a:rPr>
              <a:t>Clase hidrológica:  5 por 2 semanas y 4 en las ultimas </a:t>
            </a:r>
          </a:p>
          <a:p>
            <a:pPr algn="just">
              <a:spcBef>
                <a:spcPts val="600"/>
              </a:spcBef>
            </a:pPr>
            <a:r>
              <a:rPr lang="es-UY" sz="1400" b="1" dirty="0" smtClean="0">
                <a:solidFill>
                  <a:schemeClr val="tx1"/>
                </a:solidFill>
              </a:rPr>
              <a:t>Stock </a:t>
            </a:r>
            <a:r>
              <a:rPr lang="es-ES" sz="1400" b="1" dirty="0" smtClean="0">
                <a:solidFill>
                  <a:schemeClr val="tx1"/>
                </a:solidFill>
              </a:rPr>
              <a:t>stock </a:t>
            </a:r>
            <a:r>
              <a:rPr lang="es-ES" sz="1400" b="1" dirty="0" smtClean="0">
                <a:solidFill>
                  <a:schemeClr val="tx1"/>
                </a:solidFill>
              </a:rPr>
              <a:t>5 (</a:t>
            </a:r>
            <a:r>
              <a:rPr lang="es-ES" sz="1400" b="1" dirty="0">
                <a:solidFill>
                  <a:schemeClr val="tx1"/>
                </a:solidFill>
              </a:rPr>
              <a:t>76.57 m a 77.61 m</a:t>
            </a:r>
            <a:r>
              <a:rPr lang="es-ES" sz="1400" b="1" dirty="0">
                <a:solidFill>
                  <a:schemeClr val="tx1"/>
                </a:solidFill>
              </a:rPr>
              <a:t>)</a:t>
            </a:r>
            <a:r>
              <a:rPr lang="es-ES" sz="1400" b="1" dirty="0" smtClean="0">
                <a:solidFill>
                  <a:schemeClr val="tx1"/>
                </a:solidFill>
              </a:rPr>
              <a:t> </a:t>
            </a:r>
            <a:r>
              <a:rPr lang="es-UY" sz="1400" b="1" dirty="0" smtClean="0">
                <a:solidFill>
                  <a:schemeClr val="tx1"/>
                </a:solidFill>
              </a:rPr>
              <a:t>cota inicio semana de 76.9 m</a:t>
            </a:r>
          </a:p>
          <a:p>
            <a:pPr>
              <a:lnSpc>
                <a:spcPct val="80000"/>
              </a:lnSpc>
            </a:pPr>
            <a:r>
              <a:rPr lang="es-UY" sz="1400" b="1" dirty="0" smtClean="0">
                <a:solidFill>
                  <a:schemeClr val="tx1"/>
                </a:solidFill>
              </a:rPr>
              <a:t>Aplica CAR 99 %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90700"/>
            <a:ext cx="7848600" cy="4786313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537325" y="1219200"/>
            <a:ext cx="2817813" cy="1905000"/>
          </a:xfrm>
        </p:spPr>
        <p:txBody>
          <a:bodyPr/>
          <a:lstStyle/>
          <a:p>
            <a:r>
              <a:rPr lang="es-MX" sz="2800" smtClean="0"/>
              <a:t>COSTO GENERACIÓN TÉRMICA</a:t>
            </a:r>
            <a:endParaRPr lang="es-ES" sz="2800" smtClean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11175"/>
            <a:ext cx="6553200" cy="345757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967163"/>
            <a:ext cx="4300538" cy="2871787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8305800" cy="4008438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4275" name="1 CuadroTexto"/>
          <p:cNvSpPr txBox="1">
            <a:spLocks noChangeArrowheads="1"/>
          </p:cNvSpPr>
          <p:nvPr/>
        </p:nvSpPr>
        <p:spPr bwMode="auto">
          <a:xfrm>
            <a:off x="533400" y="5410200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b="1">
                <a:solidFill>
                  <a:schemeClr val="tx1"/>
                </a:solidFill>
              </a:rPr>
              <a:t>NOTA: A PARTIR DE HOY VIERNES 10/4 LA 5° UNIDAD DE CB QUEDA INDISPONIBLE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4000" smtClean="0"/>
              <a:t>MODELOS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Título"/>
          <p:cNvSpPr>
            <a:spLocks noGrp="1"/>
          </p:cNvSpPr>
          <p:nvPr>
            <p:ph type="title"/>
          </p:nvPr>
        </p:nvSpPr>
        <p:spPr>
          <a:xfrm>
            <a:off x="722313" y="0"/>
            <a:ext cx="7696200" cy="457200"/>
          </a:xfrm>
        </p:spPr>
        <p:txBody>
          <a:bodyPr/>
          <a:lstStyle/>
          <a:p>
            <a:r>
              <a:rPr lang="es-UY" smtClean="0"/>
              <a:t>EDF (largo plazo)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6425"/>
            <a:ext cx="711517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smtClean="0"/>
              <a:t>Mediano plazo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8534400" cy="5237163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Título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33400"/>
          </a:xfrm>
        </p:spPr>
        <p:txBody>
          <a:bodyPr/>
          <a:lstStyle/>
          <a:p>
            <a:r>
              <a:rPr lang="es-UY" smtClean="0"/>
              <a:t>Caso libre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1143000"/>
            <a:ext cx="8423275" cy="4278313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01638"/>
            <a:ext cx="8456613" cy="641985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Título"/>
          <p:cNvSpPr>
            <a:spLocks noGrp="1"/>
          </p:cNvSpPr>
          <p:nvPr>
            <p:ph type="title"/>
          </p:nvPr>
        </p:nvSpPr>
        <p:spPr>
          <a:xfrm>
            <a:off x="212725" y="304800"/>
            <a:ext cx="8915400" cy="685800"/>
          </a:xfrm>
        </p:spPr>
        <p:txBody>
          <a:bodyPr/>
          <a:lstStyle/>
          <a:p>
            <a:r>
              <a:rPr lang="es-UY" sz="2400" smtClean="0"/>
              <a:t>Ídem anterior pero con Motores,  5° y PTA forzados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402638" cy="42672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05800" cy="630555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411B72-C7CC-4CF6-AE43-4502B77D1E19}" type="slidenum">
              <a:rPr lang="es-ES">
                <a:solidFill>
                  <a:srgbClr val="FFFFFF"/>
                </a:solidFill>
              </a:rPr>
              <a:pPr algn="r"/>
              <a:t>3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3072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2B35E69F-1C42-43AF-9114-693000EFBB7C}" type="datetime1">
              <a:rPr lang="es-ES">
                <a:solidFill>
                  <a:srgbClr val="FFFFFF"/>
                </a:solidFill>
              </a:rPr>
              <a:pPr/>
              <a:t>10/04/2015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3072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FCFFFAA-144E-454D-9A6E-B3B8C67CD85E}" type="slidenum">
              <a:rPr lang="es-ES">
                <a:solidFill>
                  <a:srgbClr val="FFFFFF"/>
                </a:solidFill>
              </a:rPr>
              <a:pPr algn="r"/>
              <a:t>3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609600" y="115888"/>
            <a:ext cx="10134600" cy="647700"/>
          </a:xfrm>
        </p:spPr>
        <p:txBody>
          <a:bodyPr/>
          <a:lstStyle/>
          <a:p>
            <a:r>
              <a:rPr lang="es-UY" sz="2800" smtClean="0"/>
              <a:t>Resumen general de la semana </a:t>
            </a:r>
            <a:br>
              <a:rPr lang="es-UY" sz="2800" smtClean="0"/>
            </a:br>
            <a:r>
              <a:rPr lang="es-UY" sz="2800" smtClean="0"/>
              <a:t>14/15 </a:t>
            </a:r>
            <a:endParaRPr lang="es-ES" sz="2800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8" y="762000"/>
            <a:ext cx="8886825" cy="5883275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es-ES" sz="200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El despacho semanal fue con térmico en la base hasta PTA, Terra a pleno, Palmar y salto Grande cerrando la demanda.</a:t>
            </a:r>
          </a:p>
          <a:p>
            <a:pPr algn="just">
              <a:spcBef>
                <a:spcPts val="600"/>
              </a:spcBef>
            </a:pPr>
            <a:r>
              <a:rPr lang="es-ES" sz="200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La cota de Terra a fines de la presente semana será de 76,9 m</a:t>
            </a:r>
          </a:p>
          <a:p>
            <a:pPr algn="just">
              <a:spcBef>
                <a:spcPts val="600"/>
              </a:spcBef>
            </a:pPr>
            <a:r>
              <a:rPr lang="es-ES" sz="200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Se debió modular con PTA y eventualmente también con Motores de CB para mantener la generación distribuida, eólica y Terra y Baygorria a pleno</a:t>
            </a:r>
          </a:p>
          <a:p>
            <a:pPr algn="just">
              <a:spcBef>
                <a:spcPts val="600"/>
              </a:spcBef>
            </a:pPr>
            <a:r>
              <a:rPr lang="es-ES" sz="200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Durante la semana la cota de Baygorria ha subido a cotas muy altas modulando para minimizar las variaciones del térmico</a:t>
            </a:r>
          </a:p>
          <a:p>
            <a:pPr algn="just">
              <a:spcBef>
                <a:spcPts val="600"/>
              </a:spcBef>
            </a:pPr>
            <a:r>
              <a:rPr lang="es-ES" sz="200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Nuevamente casi no se han producido precipitaciones en ninguna de las cuencas</a:t>
            </a:r>
          </a:p>
          <a:p>
            <a:pPr algn="just">
              <a:spcBef>
                <a:spcPts val="600"/>
              </a:spcBef>
            </a:pPr>
            <a:r>
              <a:rPr lang="es-ES" sz="200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La 5° unidad de CB quedo indisponible el viernes a la hora 0 no teniendo aún novedades de su fecha de retorno.</a:t>
            </a:r>
          </a:p>
          <a:p>
            <a:pPr algn="just">
              <a:spcBef>
                <a:spcPts val="600"/>
              </a:spcBef>
            </a:pPr>
            <a:r>
              <a:rPr lang="es-ES" sz="200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El promedio de aportes en SG será aprox. 2200 m3/s.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Título"/>
          <p:cNvSpPr>
            <a:spLocks noGrp="1"/>
          </p:cNvSpPr>
          <p:nvPr>
            <p:ph type="title"/>
          </p:nvPr>
        </p:nvSpPr>
        <p:spPr>
          <a:xfrm>
            <a:off x="609600" y="1981200"/>
            <a:ext cx="7772400" cy="685800"/>
          </a:xfrm>
        </p:spPr>
        <p:txBody>
          <a:bodyPr/>
          <a:lstStyle/>
          <a:p>
            <a:r>
              <a:rPr lang="es-UY" smtClean="0"/>
              <a:t>SIMSEE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685800"/>
          </a:xfrm>
        </p:spPr>
        <p:txBody>
          <a:bodyPr/>
          <a:lstStyle/>
          <a:p>
            <a:r>
              <a:rPr lang="es-UY" sz="2400" dirty="0" smtClean="0"/>
              <a:t>Caso libre con cota mínima en Palmar 37,3m y sin vertido en Terra (440)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066800"/>
            <a:ext cx="8382000" cy="475615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2725"/>
            <a:ext cx="7699375" cy="629285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1 Título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s-UY" sz="2400" smtClean="0"/>
              <a:t>Ídem anterior pero con versión 105c Tranquera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914400"/>
            <a:ext cx="8458200" cy="48006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"/>
            <a:ext cx="7772400" cy="64770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Título"/>
          <p:cNvSpPr>
            <a:spLocks noGrp="1"/>
          </p:cNvSpPr>
          <p:nvPr>
            <p:ph type="title"/>
          </p:nvPr>
        </p:nvSpPr>
        <p:spPr>
          <a:xfrm>
            <a:off x="684213" y="152400"/>
            <a:ext cx="7772400" cy="685800"/>
          </a:xfrm>
        </p:spPr>
        <p:txBody>
          <a:bodyPr/>
          <a:lstStyle/>
          <a:p>
            <a:r>
              <a:rPr lang="es-UY" smtClean="0"/>
              <a:t>Ídem caso 1 pero con ESHI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58200" cy="4800126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381000"/>
            <a:ext cx="7788275" cy="6240463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1 Título"/>
          <p:cNvSpPr>
            <a:spLocks noGrp="1"/>
          </p:cNvSpPr>
          <p:nvPr>
            <p:ph type="title"/>
          </p:nvPr>
        </p:nvSpPr>
        <p:spPr>
          <a:xfrm>
            <a:off x="120650" y="457200"/>
            <a:ext cx="8991600" cy="381000"/>
          </a:xfrm>
        </p:spPr>
        <p:txBody>
          <a:bodyPr/>
          <a:lstStyle/>
          <a:p>
            <a:r>
              <a:rPr lang="es-UY" smtClean="0"/>
              <a:t>Ídem caso pero sin 5° y con MOT de CB y PTA forzados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153400" cy="4627563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7513638" cy="614045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MENSUALES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686800" cy="838200"/>
          </a:xfrm>
        </p:spPr>
        <p:txBody>
          <a:bodyPr/>
          <a:lstStyle/>
          <a:p>
            <a:pPr algn="ctr"/>
            <a:r>
              <a:rPr lang="es-UY" sz="2800" smtClean="0"/>
              <a:t>Perspectivas para la semana próxima N° 15/15</a:t>
            </a:r>
            <a:endParaRPr lang="es-ES" sz="280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143000"/>
            <a:ext cx="8867775" cy="403860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A la fecha no existen previsiones de precipitaciones de relevancia para ninguna de las cuencas.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Las precipitaciones del mes de marzo nuevamente fueron muy bajas, siendo muy probable que en la represa Palmar el acumulado sea inferior al mínimo registrado en 20 años y en </a:t>
            </a:r>
            <a:r>
              <a:rPr lang="es-ES" sz="2000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Baygorria</a:t>
            </a:r>
            <a:r>
              <a:rPr lang="es-E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 apenas lo supera por algún </a:t>
            </a:r>
            <a:r>
              <a:rPr lang="es-ES" sz="2000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mm.</a:t>
            </a:r>
            <a:r>
              <a:rPr lang="es-E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 Cabe destacar que la presente situación se esta produciendo aún con la señal de niño.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En abril no se han registrado precipitaciones en ninguna de las cuencas del río Negro.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La previsión de temperaturas es similar a las de la presente por lo cual se </a:t>
            </a:r>
            <a:r>
              <a:rPr lang="es-ES" sz="2000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estia</a:t>
            </a:r>
            <a:r>
              <a:rPr lang="es-E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 que la demanda sea similar a la de la presente semana.</a:t>
            </a:r>
          </a:p>
          <a:p>
            <a:pPr marL="342900" indent="-342900" algn="just">
              <a:spcBef>
                <a:spcPts val="600"/>
              </a:spcBef>
              <a:buFontTx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En un escenario sin lluvias y suponiendo se mantenga el despacho de Terra a pleno por 4 semanas a principios de mayo la cota de la misma será de aprox. 74.5 m</a:t>
            </a:r>
            <a:endParaRPr lang="es-UY" sz="2000" dirty="0" smtClean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1 Título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762000"/>
          </a:xfrm>
        </p:spPr>
        <p:txBody>
          <a:bodyPr/>
          <a:lstStyle/>
          <a:p>
            <a:r>
              <a:rPr lang="es-UY" sz="2400" smtClean="0"/>
              <a:t>Mensual con PTA a pleno en la primer semana, aportes en SG con 90 % de confianza sin 5° ni 6° de CB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6711950" cy="50292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s-UY" sz="2400" smtClean="0"/>
              <a:t>Ídem anterior pero sin despachar PTA en semana 15 y entrada resto térmico paulatina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6831013" cy="5119688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B75886-7898-4BC2-A465-771832217212}" type="slidenum">
              <a:rPr lang="es-ES"/>
              <a:pPr algn="r"/>
              <a:t>42</a:t>
            </a:fld>
            <a:endParaRPr lang="es-ES"/>
          </a:p>
        </p:txBody>
      </p:sp>
      <p:sp>
        <p:nvSpPr>
          <p:cNvPr id="75778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934F4E4A-CD83-41F7-B1A0-D6AA9550B69E}" type="datetime1">
              <a:rPr lang="es-ES"/>
              <a:pPr/>
              <a:t>10/04/2015</a:t>
            </a:fld>
            <a:endParaRPr lang="es-ES"/>
          </a:p>
        </p:txBody>
      </p:sp>
      <p:sp>
        <p:nvSpPr>
          <p:cNvPr id="75779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BE057F-CFDF-439B-B6B8-5D1065B69DB6}" type="slidenum">
              <a:rPr lang="es-ES"/>
              <a:pPr algn="r"/>
              <a:t>42</a:t>
            </a:fld>
            <a:endParaRPr lang="es-ES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smtClean="0"/>
              <a:t>Programa de generación de la semana 15/15:</a:t>
            </a:r>
            <a:br>
              <a:rPr lang="es-UY" sz="3600" smtClean="0"/>
            </a:br>
            <a:r>
              <a:rPr lang="es-UY" sz="3600" smtClean="0"/>
              <a:t/>
            </a:r>
            <a:br>
              <a:rPr lang="es-UY" sz="3600" smtClean="0"/>
            </a:br>
            <a:endParaRPr lang="es-E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s-UY" smtClean="0"/>
              <a:t>Programa semanal (jueves)</a:t>
            </a:r>
            <a:endParaRPr lang="es-ES" sz="1800" smtClean="0"/>
          </a:p>
        </p:txBody>
      </p:sp>
      <p:pic>
        <p:nvPicPr>
          <p:cNvPr id="76802" name="Picture 5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71688"/>
            <a:ext cx="8323263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778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90600"/>
            <a:ext cx="6750050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62166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1 Título"/>
          <p:cNvSpPr>
            <a:spLocks noGrp="1"/>
          </p:cNvSpPr>
          <p:nvPr>
            <p:ph type="title"/>
          </p:nvPr>
        </p:nvSpPr>
        <p:spPr>
          <a:xfrm>
            <a:off x="-117475" y="215900"/>
            <a:ext cx="8686800" cy="1143000"/>
          </a:xfrm>
        </p:spPr>
        <p:txBody>
          <a:bodyPr/>
          <a:lstStyle/>
          <a:p>
            <a:r>
              <a:rPr lang="es-UY" smtClean="0"/>
              <a:t>Programa de principales trabajos en la red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547100" cy="44196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686800" cy="304800"/>
          </a:xfrm>
        </p:spPr>
        <p:txBody>
          <a:bodyPr/>
          <a:lstStyle/>
          <a:p>
            <a:pPr algn="ctr"/>
            <a:r>
              <a:rPr lang="es-UY" sz="2800" smtClean="0"/>
              <a:t>Perspectivas para la semana próxima N° 15/15</a:t>
            </a:r>
            <a:endParaRPr lang="es-ES" sz="28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575" y="533400"/>
            <a:ext cx="9144000" cy="5867400"/>
          </a:xfrm>
        </p:spPr>
        <p:txBody>
          <a:bodyPr/>
          <a:lstStyle/>
          <a:p>
            <a:pPr algn="just">
              <a:spcBef>
                <a:spcPts val="600"/>
              </a:spcBef>
              <a:buFont typeface="Symbol" pitchFamily="18" charset="2"/>
              <a:buChar char=""/>
            </a:pPr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CPC</a:t>
            </a:r>
            <a:endParaRPr lang="es-UY" sz="1600" b="1" dirty="0" smtClean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Caso libre despacha Terra a pleno con cota final de 76.46 m, Palmar para cota de 37,45 m, Motores de SB a pleno y 5° unidad de CB la apaga cerrando la demanda con Salto Grande y obtiene una cota de 33.7 m.</a:t>
            </a:r>
            <a:endParaRPr lang="es-UY" sz="1600" b="1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Un caso idéntico al anterior pero forzando térmico de Motores, 5° y PTA, obtiene un costo sensiblemente superior al del caso libre (3 MU$S) y obtiene cotas de  35,4 en SG y 38,2 m en Palmar</a:t>
            </a:r>
            <a:endParaRPr lang="es-UY" sz="1600" b="1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Symbol" pitchFamily="18" charset="2"/>
              <a:buChar char=""/>
            </a:pPr>
            <a:r>
              <a:rPr lang="es-ES" sz="16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SimSEE</a:t>
            </a:r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(Versión 440)</a:t>
            </a:r>
            <a:endParaRPr lang="es-UY" sz="1600" b="1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Caso libre  sin vertido en Terra y cota mínima  en Palmar, despacha a pleno Motores y 5° de CB,  PTA no a pleno (60 MW medios) y muy poquito de APR. El caso obtiene cotas de 34.8 m vistos en SG y mínima en Palmar. </a:t>
            </a:r>
            <a:r>
              <a:rPr lang="es-UY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El costo obtenido es de 206,7 MU$S</a:t>
            </a:r>
            <a:endParaRPr lang="es-UY" sz="1600" b="1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Caso idéntico al caso anterior pero con ESHY 6, despacha solo Motores de CB y obtiene cotas de 33,7 m y 37.3 m en SG y Palmar respectivamente. Obtiene un costo de 136,7 MU$S</a:t>
            </a:r>
          </a:p>
          <a:p>
            <a:pPr marL="742950" lvl="1" indent="-285750" algn="just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Ídem caso 1 forzando motores y PTA, indisponiendo 5ta, despacha casi a pleno Terra y obtiene cotas de 35,5 m y 37,8 m en SG y Palmar. Obtiene un costo de 207 MU$S</a:t>
            </a:r>
          </a:p>
          <a:p>
            <a:pPr algn="just">
              <a:spcBef>
                <a:spcPts val="600"/>
              </a:spcBef>
              <a:buFont typeface="Symbol" pitchFamily="18" charset="2"/>
              <a:buChar char=""/>
            </a:pPr>
            <a:r>
              <a:rPr lang="es-ES" sz="1600" b="1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SimSEE</a:t>
            </a:r>
            <a:r>
              <a:rPr lang="es-ES" sz="16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(Versión 105c tranqueras)</a:t>
            </a:r>
          </a:p>
          <a:p>
            <a:pPr marL="742950" lvl="1" indent="-285750" algn="just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Se llega a resultados similares que con la versión 440.</a:t>
            </a:r>
            <a:endParaRPr lang="es-UY" sz="1600" b="1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Symbol" pitchFamily="18" charset="2"/>
              <a:buChar char=""/>
            </a:pPr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Análisis mensual,</a:t>
            </a:r>
          </a:p>
          <a:p>
            <a:pPr marL="742950" lvl="1" indent="-285750" algn="just">
              <a:spcBef>
                <a:spcPts val="600"/>
              </a:spcBef>
              <a:buFont typeface="Symbol" pitchFamily="18" charset="2"/>
              <a:buChar char=""/>
            </a:pPr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Con PTA desde semana 15 indica entrada de APR en semana 16 y CTR en semana 18, aplica zona de CTR a partir de semana 17</a:t>
            </a:r>
          </a:p>
          <a:p>
            <a:pPr marL="742950" lvl="1" indent="-285750" algn="just">
              <a:spcBef>
                <a:spcPts val="600"/>
              </a:spcBef>
              <a:buFont typeface="Symbol" pitchFamily="18" charset="2"/>
              <a:buChar char=""/>
            </a:pPr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Sin PTA en semana 15 y entrada paulatina de térmico aplica zona de CTR a partir de la semana 16</a:t>
            </a:r>
            <a:endParaRPr lang="es-UY" sz="16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smtClean="0"/>
              <a:t>DESPACHO PROPUESTO (viernes)</a:t>
            </a:r>
            <a:br>
              <a:rPr lang="es-ES" sz="2800" smtClean="0"/>
            </a:br>
            <a:endParaRPr lang="es-ES" sz="2000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763000" cy="502920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FontTx/>
              <a:buNone/>
            </a:pPr>
            <a:r>
              <a:rPr lang="es-E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En vista que de lo antes expuesto se propone el siguiente despacho:</a:t>
            </a:r>
            <a:endParaRPr lang="es-UY" dirty="0" smtClean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lvl="1" algn="just">
              <a:spcBef>
                <a:spcPts val="600"/>
              </a:spcBef>
              <a:buFont typeface="Calibri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Auto despachados. </a:t>
            </a:r>
            <a:endParaRPr lang="es-UY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Calibri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Terra a pleno</a:t>
            </a:r>
            <a:endParaRPr lang="es-UY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Calibri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Motores de Central Batlle a pleno</a:t>
            </a:r>
            <a:endParaRPr lang="es-UY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Calibri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Generación distribuida </a:t>
            </a:r>
            <a:r>
              <a:rPr lang="es-ES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convocable</a:t>
            </a:r>
            <a:endParaRPr lang="es-ES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Calibri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PTA a pleno</a:t>
            </a:r>
            <a:endParaRPr lang="es-UY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Calibri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Palmar hasta pleno con cota máxima 39 m.</a:t>
            </a:r>
            <a:endParaRPr lang="es-UY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Calibri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Salto cierra demanda. </a:t>
            </a:r>
          </a:p>
          <a:p>
            <a:pPr lvl="1" algn="just">
              <a:spcBef>
                <a:spcPts val="600"/>
              </a:spcBef>
              <a:buFont typeface="Calibri" pitchFamily="34" charset="0"/>
              <a:buChar char="•"/>
            </a:pPr>
            <a:endParaRPr lang="es-UY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A1E349-DF96-41AF-A7E9-91BAF18AC701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6866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6401450B-9B25-46D7-A865-80AEBA853E66}" type="datetime1">
              <a:rPr lang="es-ES"/>
              <a:pPr/>
              <a:t>10/04/2015</a:t>
            </a:fld>
            <a:endParaRPr lang="es-ES"/>
          </a:p>
        </p:txBody>
      </p:sp>
      <p:sp>
        <p:nvSpPr>
          <p:cNvPr id="36867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EFCC85-499A-47AD-BAAC-3AE652D11312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Título"/>
          <p:cNvSpPr>
            <a:spLocks noGrp="1"/>
          </p:cNvSpPr>
          <p:nvPr>
            <p:ph type="title"/>
          </p:nvPr>
        </p:nvSpPr>
        <p:spPr>
          <a:xfrm>
            <a:off x="552450" y="15875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(viernes)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7866063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s-ES" sz="2000" smtClean="0"/>
              <a:t>Comparación previsto-ejecutado suministro de la demanda </a:t>
            </a:r>
            <a:r>
              <a:rPr lang="es-ES" sz="2800" smtClean="0"/>
              <a:t/>
            </a:r>
            <a:br>
              <a:rPr lang="es-ES" sz="2800" smtClean="0"/>
            </a:br>
            <a:endParaRPr lang="es-UY" sz="240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09600"/>
            <a:ext cx="4459288" cy="59436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609600"/>
            <a:ext cx="2219325" cy="59436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160153</TotalTime>
  <Words>958</Words>
  <Application>Microsoft Office PowerPoint</Application>
  <PresentationFormat>Presentación en pantalla (4:3)</PresentationFormat>
  <Paragraphs>106</Paragraphs>
  <Slides>46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46</vt:i4>
      </vt:variant>
    </vt:vector>
  </HeadingPairs>
  <TitlesOfParts>
    <vt:vector size="48" baseType="lpstr">
      <vt:lpstr>Presentación en blanco</vt:lpstr>
      <vt:lpstr>Diseño personalizado</vt:lpstr>
      <vt:lpstr>Resultados de la semana en curso  y  programación de la semana 15  de 2015      V2  </vt:lpstr>
      <vt:lpstr>Resultados de la semana en curso: Comentarios generales</vt:lpstr>
      <vt:lpstr>Resumen general de la semana  14/15 </vt:lpstr>
      <vt:lpstr>Perspectivas para la semana próxima N° 15/15</vt:lpstr>
      <vt:lpstr>Perspectivas para la semana próxima N° 15/15</vt:lpstr>
      <vt:lpstr>DESPACHO PROPUESTO (viernes) </vt:lpstr>
      <vt:lpstr>Resultados de la semana en curso: Comparación ejecutado-programado .  </vt:lpstr>
      <vt:lpstr>Datos globales semanales  (viernes)</vt:lpstr>
      <vt:lpstr>Comparación previsto-ejecutado suministro de la demanda  </vt:lpstr>
      <vt:lpstr>Evolución de la demanda</vt:lpstr>
      <vt:lpstr>COMPARATIVO DE APORTES DE CENTRALES HIDRAULICAS SALTO GRANDE</vt:lpstr>
      <vt:lpstr>RIO NEGRO</vt:lpstr>
      <vt:lpstr>Previsión de generación eólica en base de datos del viernes 3/4</vt:lpstr>
      <vt:lpstr>Semana próxima</vt:lpstr>
      <vt:lpstr>Previsión temperaturas (Accuweather, viernes)</vt:lpstr>
      <vt:lpstr>Precipitaciones previstas para los próximos días, Fuente CPTEC (VIERNES)</vt:lpstr>
      <vt:lpstr>Presentación de PowerPoint</vt:lpstr>
      <vt:lpstr>Previsión aportes Salto Grande (Fuente CTM, viernes)</vt:lpstr>
      <vt:lpstr>Programación semanal 2015-15 </vt:lpstr>
      <vt:lpstr>Clase hidrológica, calculada con aportes sin lluvias previstas</vt:lpstr>
      <vt:lpstr>COSTO GENERACIÓN TÉRMICA</vt:lpstr>
      <vt:lpstr>PREVISIÓN DE MANTENIMIENTOS</vt:lpstr>
      <vt:lpstr>MODELOS</vt:lpstr>
      <vt:lpstr>EDF (largo plazo)</vt:lpstr>
      <vt:lpstr>Mediano plazo</vt:lpstr>
      <vt:lpstr>Caso libre</vt:lpstr>
      <vt:lpstr>Presentación de PowerPoint</vt:lpstr>
      <vt:lpstr>Ídem anterior pero con Motores,  5° y PTA forzados</vt:lpstr>
      <vt:lpstr>Presentación de PowerPoint</vt:lpstr>
      <vt:lpstr>SIMSEE</vt:lpstr>
      <vt:lpstr>Caso libre con cota mínima en Palmar 37,3m y sin vertido en Terra (440)</vt:lpstr>
      <vt:lpstr>Presentación de PowerPoint</vt:lpstr>
      <vt:lpstr>Ídem anterior pero con versión 105c Tranquera</vt:lpstr>
      <vt:lpstr>Presentación de PowerPoint</vt:lpstr>
      <vt:lpstr>Ídem caso 1 pero con ESHI 6</vt:lpstr>
      <vt:lpstr>Presentación de PowerPoint</vt:lpstr>
      <vt:lpstr>Ídem caso pero sin 5° y con MOT de CB y PTA forzados</vt:lpstr>
      <vt:lpstr>Presentación de PowerPoint</vt:lpstr>
      <vt:lpstr>MENSUALES</vt:lpstr>
      <vt:lpstr>Mensual con PTA a pleno en la primer semana, aportes en SG con 90 % de confianza sin 5° ni 6° de CB</vt:lpstr>
      <vt:lpstr>Ídem anterior pero sin despachar PTA en semana 15 y entrada resto térmico paulatina</vt:lpstr>
      <vt:lpstr>Programa de generación de la semana 15/15:  </vt:lpstr>
      <vt:lpstr>Programa semanal (jueves)</vt:lpstr>
      <vt:lpstr>Programa semanal </vt:lpstr>
      <vt:lpstr>Programa semanal </vt:lpstr>
      <vt:lpstr>Programa de 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3134</cp:revision>
  <dcterms:created xsi:type="dcterms:W3CDTF">2010-01-29T12:03:38Z</dcterms:created>
  <dcterms:modified xsi:type="dcterms:W3CDTF">2015-04-10T16:03:22Z</dcterms:modified>
</cp:coreProperties>
</file>